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2" autoAdjust="0"/>
    <p:restoredTop sz="94660"/>
  </p:normalViewPr>
  <p:slideViewPr>
    <p:cSldViewPr snapToGrid="0">
      <p:cViewPr varScale="1">
        <p:scale>
          <a:sx n="88" d="100"/>
          <a:sy n="88" d="100"/>
        </p:scale>
        <p:origin x="1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3BA11-FCC6-8825-D29B-95AE424FCA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9ECA34-93DC-41DF-4612-115A09D949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CB2FE4-131F-1802-5119-2D08264C93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D51A8-9CCD-4AE8-B532-FE6BD1646E3F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017536-B44E-9F88-2353-6E674056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2FEDE6-CA5E-8A97-F53C-D81C278C8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51466-918A-4479-B83D-EF303068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7208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1BADE0-BE96-4065-0A7A-C01CF7DB8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A863C4-06A2-830D-3C68-D5FE4AC8CD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D098B7-457F-4123-3A1F-180A0C3A8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D51A8-9CCD-4AE8-B532-FE6BD1646E3F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5A064D-A10D-DC90-E1B3-AD97C93DA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A3D6F8-8FF9-8F15-3F9A-DB1B1B2445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51466-918A-4479-B83D-EF303068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447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DDBA6D-5115-D8FD-5257-858F8C0B23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AF8A76-DFBF-1C6B-2B8A-B7BECE872C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F9DA2-7371-895F-0367-63D2B3206F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D51A8-9CCD-4AE8-B532-FE6BD1646E3F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981EDE-6C85-B7DD-5C3E-B4D54A06C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232948-6A31-7D27-B078-5E583EF3A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51466-918A-4479-B83D-EF303068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726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99EA8-8BB3-18C8-B56C-A8EE84A53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90468-C6AD-C312-7428-2E3FF2A19F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7F4C68-CCA0-E70B-06C8-10A9614840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D51A8-9CCD-4AE8-B532-FE6BD1646E3F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7FA572-0624-052A-C878-48CCA5EE4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22841C-444C-3CF6-9A9A-44723FB32D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51466-918A-4479-B83D-EF303068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744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F26EB-FB7E-82CF-04DE-A448DDA0F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87B116-0799-9012-7AB4-27FF2B6276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3A1B24-FBA2-7865-D320-57A8E0ABD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D51A8-9CCD-4AE8-B532-FE6BD1646E3F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002A4F-5E18-293D-7DA5-DBABA2DD8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12A81E-9A4E-3027-9858-552D18F03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51466-918A-4479-B83D-EF303068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079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BEF4A-3BED-AD6B-F98A-A829F80016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FD350B-2CE4-1E4B-B933-E72FAFC27E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6BCA80-A68C-DB20-0365-89F2F8C7E1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574F24-9003-ACFF-227A-C60679105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D51A8-9CCD-4AE8-B532-FE6BD1646E3F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7BB1D70-1162-766A-5934-AFEAEA6F2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891A460-D71D-60DB-8362-8F4EB22FF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51466-918A-4479-B83D-EF303068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545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ABDEA-DBFD-2B35-1818-A3FC377B0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8528E2-1CFA-4EF7-6DCD-C6E98C10FA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FCCE89-72DF-FDDD-326C-C1CAB70998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C5B9EB-B1CE-C5FF-6643-A96E9F0CC9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92EE2CD-EE70-1BE2-3AA6-87CF242B97F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9889A80-F313-3897-954D-A4ECEDD647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D51A8-9CCD-4AE8-B532-FE6BD1646E3F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174E71-6E34-3E5C-65D6-403797807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55EA69-67BF-69A9-C31A-1279DC324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51466-918A-4479-B83D-EF303068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726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10406-943B-0518-CFE4-0099DDB0A8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D45DDD-6016-761F-9630-D9636A874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D51A8-9CCD-4AE8-B532-FE6BD1646E3F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6521904-D08F-FB13-4CA3-4FE6B62C34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34C459-6048-7DA2-8B0A-B3DFBB8E94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51466-918A-4479-B83D-EF303068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118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F319BE-99C1-6085-2F69-3D9677B807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D51A8-9CCD-4AE8-B532-FE6BD1646E3F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020B57-7A31-40A9-A0BD-78D9B8650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8D4843-B403-6C8A-7E92-920E71DE6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51466-918A-4479-B83D-EF303068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669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14C83B-55BE-408B-DFD0-C6D3877DE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F0C526-20D6-E961-AB5E-48760D4036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9D243F-636D-E0A4-9FF7-325C06B712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8426B9-F80F-E062-AE2A-2B22BC5115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D51A8-9CCD-4AE8-B532-FE6BD1646E3F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738C24-4384-3A77-E9FB-11473AE52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454C5F-14D9-ADF9-FB2F-237301703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51466-918A-4479-B83D-EF303068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8915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B72BF-D8B9-9E63-69DC-ED8D4DC04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EC54FD-5000-06E2-952C-24EC39A7BF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6F4B25-A05A-6F18-77AF-08B018C397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F1131-5344-0DAE-330A-8FCF4FC53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D51A8-9CCD-4AE8-B532-FE6BD1646E3F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9EC078-AD5C-6F78-AB68-79F0B419C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B87973-496F-AEA7-7456-5C44D321FB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B51466-918A-4479-B83D-EF303068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521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3028F3-2B9E-1315-C81D-B48276DCC3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F0DF6B-278C-BC6D-03A6-4608E15344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24DDD-3CB7-5EEA-151A-0A60DD7E99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D51A8-9CCD-4AE8-B532-FE6BD1646E3F}" type="datetimeFigureOut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3BF24-137B-A246-85D1-23C9F3968B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A822E-DEC9-E18B-0C91-10E362B1BF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B51466-918A-4479-B83D-EF303068DA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307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0E3E02B-BD8D-F156-BD1C-29BEE7330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194" y="4383763"/>
            <a:ext cx="2880320" cy="1762137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0B1508F-8C73-0E95-FC59-145AED7059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1766" y="4370886"/>
            <a:ext cx="2880320" cy="176213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67D8F61-B623-BDE2-E05C-AB4EA16F53CB}"/>
              </a:ext>
            </a:extLst>
          </p:cNvPr>
          <p:cNvSpPr txBox="1"/>
          <p:nvPr/>
        </p:nvSpPr>
        <p:spPr>
          <a:xfrm>
            <a:off x="8473261" y="-18159"/>
            <a:ext cx="2223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b="1" dirty="0">
                <a:latin typeface="Arial" pitchFamily="34" charset="0"/>
                <a:cs typeface="Arial" pitchFamily="34" charset="0"/>
              </a:rPr>
              <a:t>Supplementary Figure 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E47F1F-0D28-E17E-64B6-29AD83D68D65}"/>
              </a:ext>
            </a:extLst>
          </p:cNvPr>
          <p:cNvSpPr txBox="1"/>
          <p:nvPr/>
        </p:nvSpPr>
        <p:spPr>
          <a:xfrm>
            <a:off x="2571502" y="4315121"/>
            <a:ext cx="15003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PT412 ATF2 siRNA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BAFA72-CD43-4B33-1E71-04B208BCF374}"/>
              </a:ext>
            </a:extLst>
          </p:cNvPr>
          <p:cNvSpPr txBox="1"/>
          <p:nvPr/>
        </p:nvSpPr>
        <p:spPr>
          <a:xfrm>
            <a:off x="5231905" y="4315122"/>
            <a:ext cx="15003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400" dirty="0"/>
              <a:t>PT340 ATF2 siRNA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356920A-36C7-52EE-482D-64CF5D356EC0}"/>
              </a:ext>
            </a:extLst>
          </p:cNvPr>
          <p:cNvSpPr txBox="1"/>
          <p:nvPr/>
        </p:nvSpPr>
        <p:spPr>
          <a:xfrm>
            <a:off x="1659331" y="351601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C91E01E-4BFD-7B17-BE5B-24DCB9BA041D}"/>
              </a:ext>
            </a:extLst>
          </p:cNvPr>
          <p:cNvSpPr txBox="1"/>
          <p:nvPr/>
        </p:nvSpPr>
        <p:spPr>
          <a:xfrm>
            <a:off x="1659331" y="4130454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DEE5A2-6200-E28D-2637-BC23CCA3FE43}"/>
              </a:ext>
            </a:extLst>
          </p:cNvPr>
          <p:cNvSpPr txBox="1"/>
          <p:nvPr/>
        </p:nvSpPr>
        <p:spPr>
          <a:xfrm>
            <a:off x="7323124" y="4148810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600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69FC5739-0383-1A57-2361-D141C88F041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4" t="19449" r="25667" b="45252"/>
          <a:stretch/>
        </p:blipFill>
        <p:spPr>
          <a:xfrm>
            <a:off x="2196540" y="733013"/>
            <a:ext cx="2975662" cy="1237428"/>
          </a:xfrm>
          <a:prstGeom prst="rect">
            <a:avLst/>
          </a:prstGeom>
        </p:spPr>
      </p:pic>
      <p:pic>
        <p:nvPicPr>
          <p:cNvPr id="13" name="Picture 12" descr="Diagram">
            <a:extLst>
              <a:ext uri="{FF2B5EF4-FFF2-40B4-BE49-F238E27FC236}">
                <a16:creationId xmlns:a16="http://schemas.microsoft.com/office/drawing/2014/main" id="{01A04FCB-14E9-8BD3-4423-631B9AF493C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14" t="19449" r="25667" b="45252"/>
          <a:stretch/>
        </p:blipFill>
        <p:spPr>
          <a:xfrm>
            <a:off x="2256242" y="2191572"/>
            <a:ext cx="2975662" cy="123742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DA74F2B-43EA-114B-85B0-1089B24183C4}"/>
              </a:ext>
            </a:extLst>
          </p:cNvPr>
          <p:cNvSpPr txBox="1"/>
          <p:nvPr/>
        </p:nvSpPr>
        <p:spPr>
          <a:xfrm rot="16200000">
            <a:off x="1783036" y="2681806"/>
            <a:ext cx="7397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Taxol</a:t>
            </a:r>
          </a:p>
        </p:txBody>
      </p:sp>
      <p:pic>
        <p:nvPicPr>
          <p:cNvPr id="24" name="Picture 2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14EB1FEE-9D03-B86A-5155-7CD56BCE215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2" t="19169" r="26258" b="43659"/>
          <a:stretch/>
        </p:blipFill>
        <p:spPr>
          <a:xfrm>
            <a:off x="6220205" y="678164"/>
            <a:ext cx="2975664" cy="1312793"/>
          </a:xfrm>
          <a:prstGeom prst="rect">
            <a:avLst/>
          </a:prstGeom>
        </p:spPr>
      </p:pic>
      <p:pic>
        <p:nvPicPr>
          <p:cNvPr id="25" name="Picture 24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F88262F8-4F98-2BD8-C9D5-3D5A3531639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2" t="19169" r="26258" b="43659"/>
          <a:stretch/>
        </p:blipFill>
        <p:spPr>
          <a:xfrm>
            <a:off x="6271713" y="2095364"/>
            <a:ext cx="2975663" cy="131279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15BFBCE0-2E2F-8E4A-3D74-13089978370F}"/>
              </a:ext>
            </a:extLst>
          </p:cNvPr>
          <p:cNvSpPr txBox="1"/>
          <p:nvPr/>
        </p:nvSpPr>
        <p:spPr>
          <a:xfrm rot="16200000">
            <a:off x="5347319" y="1130638"/>
            <a:ext cx="14349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Taxol + IgG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A7271B-0BA4-2934-C7F6-0A66B0464267}"/>
              </a:ext>
            </a:extLst>
          </p:cNvPr>
          <p:cNvSpPr txBox="1"/>
          <p:nvPr/>
        </p:nvSpPr>
        <p:spPr>
          <a:xfrm rot="16200000">
            <a:off x="5520265" y="2540818"/>
            <a:ext cx="1155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Taxol + anti-FST Ab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1100739-2F6E-C2AD-7864-676B1487A97D}"/>
              </a:ext>
            </a:extLst>
          </p:cNvPr>
          <p:cNvSpPr/>
          <p:nvPr/>
        </p:nvSpPr>
        <p:spPr>
          <a:xfrm>
            <a:off x="6708636" y="1244775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21D0C43D-00B9-83C3-B2E6-54664D97B618}"/>
              </a:ext>
            </a:extLst>
          </p:cNvPr>
          <p:cNvSpPr/>
          <p:nvPr/>
        </p:nvSpPr>
        <p:spPr>
          <a:xfrm>
            <a:off x="7138778" y="1524826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6306E4A-F620-F069-9879-E41B2E8DB102}"/>
              </a:ext>
            </a:extLst>
          </p:cNvPr>
          <p:cNvSpPr/>
          <p:nvPr/>
        </p:nvSpPr>
        <p:spPr>
          <a:xfrm>
            <a:off x="7084302" y="1374700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02E6FBCB-0ACF-E131-7C3A-358A9ACF7ACB}"/>
              </a:ext>
            </a:extLst>
          </p:cNvPr>
          <p:cNvSpPr/>
          <p:nvPr/>
        </p:nvSpPr>
        <p:spPr>
          <a:xfrm>
            <a:off x="6807298" y="1097580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459D568-C2D5-BE54-1431-ED985C676C98}"/>
              </a:ext>
            </a:extLst>
          </p:cNvPr>
          <p:cNvSpPr/>
          <p:nvPr/>
        </p:nvSpPr>
        <p:spPr>
          <a:xfrm>
            <a:off x="7146470" y="1120439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57E05973-B743-9CE9-2980-E66F5F111241}"/>
              </a:ext>
            </a:extLst>
          </p:cNvPr>
          <p:cNvSpPr/>
          <p:nvPr/>
        </p:nvSpPr>
        <p:spPr>
          <a:xfrm>
            <a:off x="6923580" y="1415956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F04CA63-D88E-A045-E476-03AF15F24CD5}"/>
              </a:ext>
            </a:extLst>
          </p:cNvPr>
          <p:cNvSpPr/>
          <p:nvPr/>
        </p:nvSpPr>
        <p:spPr>
          <a:xfrm>
            <a:off x="6580246" y="1288024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56DAB9E-5552-0D4E-3CA0-4C3DC57C5C48}"/>
              </a:ext>
            </a:extLst>
          </p:cNvPr>
          <p:cNvSpPr/>
          <p:nvPr/>
        </p:nvSpPr>
        <p:spPr>
          <a:xfrm>
            <a:off x="6595119" y="1461675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0884F3FB-DD3E-5A60-AAEC-CF319BC9B572}"/>
              </a:ext>
            </a:extLst>
          </p:cNvPr>
          <p:cNvSpPr/>
          <p:nvPr/>
        </p:nvSpPr>
        <p:spPr>
          <a:xfrm>
            <a:off x="6796270" y="1428409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3CB5E46C-F5A1-B52A-20DB-07721FCD4B34}"/>
              </a:ext>
            </a:extLst>
          </p:cNvPr>
          <p:cNvSpPr/>
          <p:nvPr/>
        </p:nvSpPr>
        <p:spPr>
          <a:xfrm>
            <a:off x="8310344" y="1241278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F79E846-286B-8B5A-5790-4B98973B8180}"/>
              </a:ext>
            </a:extLst>
          </p:cNvPr>
          <p:cNvSpPr/>
          <p:nvPr/>
        </p:nvSpPr>
        <p:spPr>
          <a:xfrm>
            <a:off x="8740486" y="1521329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4E498AB-9217-506D-0F2D-0895AF9AB5BE}"/>
              </a:ext>
            </a:extLst>
          </p:cNvPr>
          <p:cNvSpPr/>
          <p:nvPr/>
        </p:nvSpPr>
        <p:spPr>
          <a:xfrm>
            <a:off x="8686010" y="1371203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75E988C8-D1BD-77B3-C91D-A60F65450AE2}"/>
              </a:ext>
            </a:extLst>
          </p:cNvPr>
          <p:cNvSpPr/>
          <p:nvPr/>
        </p:nvSpPr>
        <p:spPr>
          <a:xfrm>
            <a:off x="8409006" y="1094083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662AA11-1E10-F116-437C-19DDBD33C3E1}"/>
              </a:ext>
            </a:extLst>
          </p:cNvPr>
          <p:cNvSpPr/>
          <p:nvPr/>
        </p:nvSpPr>
        <p:spPr>
          <a:xfrm>
            <a:off x="8748178" y="1116942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C63EF89B-1B36-C96B-AB40-656AE7D9D5A5}"/>
              </a:ext>
            </a:extLst>
          </p:cNvPr>
          <p:cNvSpPr/>
          <p:nvPr/>
        </p:nvSpPr>
        <p:spPr>
          <a:xfrm>
            <a:off x="8525288" y="1412459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F794CDB6-59A7-B9DB-3CD1-A1AD53AF7D46}"/>
              </a:ext>
            </a:extLst>
          </p:cNvPr>
          <p:cNvSpPr/>
          <p:nvPr/>
        </p:nvSpPr>
        <p:spPr>
          <a:xfrm>
            <a:off x="8181954" y="1284527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D1C0EE1-2D09-5BB3-273B-E042CC2A1B23}"/>
              </a:ext>
            </a:extLst>
          </p:cNvPr>
          <p:cNvSpPr/>
          <p:nvPr/>
        </p:nvSpPr>
        <p:spPr>
          <a:xfrm>
            <a:off x="8196827" y="1458178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B4EBCF9-BB5C-3A0C-88BB-E9E58FDA6638}"/>
              </a:ext>
            </a:extLst>
          </p:cNvPr>
          <p:cNvSpPr/>
          <p:nvPr/>
        </p:nvSpPr>
        <p:spPr>
          <a:xfrm>
            <a:off x="8397978" y="1424912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44458445-8AED-EF77-3BCB-8EA680A96740}"/>
              </a:ext>
            </a:extLst>
          </p:cNvPr>
          <p:cNvSpPr/>
          <p:nvPr/>
        </p:nvSpPr>
        <p:spPr>
          <a:xfrm>
            <a:off x="6750788" y="2641655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14EC226-B100-47EC-72E5-B99997FB2AC4}"/>
              </a:ext>
            </a:extLst>
          </p:cNvPr>
          <p:cNvSpPr/>
          <p:nvPr/>
        </p:nvSpPr>
        <p:spPr>
          <a:xfrm>
            <a:off x="7180930" y="2921706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A226E280-10EC-EA17-0D54-008B3ACF2F5A}"/>
              </a:ext>
            </a:extLst>
          </p:cNvPr>
          <p:cNvSpPr/>
          <p:nvPr/>
        </p:nvSpPr>
        <p:spPr>
          <a:xfrm>
            <a:off x="7126454" y="2771580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23BEAD6-24E2-E415-7445-136922EB9CBA}"/>
              </a:ext>
            </a:extLst>
          </p:cNvPr>
          <p:cNvSpPr/>
          <p:nvPr/>
        </p:nvSpPr>
        <p:spPr>
          <a:xfrm>
            <a:off x="6849450" y="2494460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DAF53202-FA0B-E0C1-18A8-BA90E820AF70}"/>
              </a:ext>
            </a:extLst>
          </p:cNvPr>
          <p:cNvSpPr/>
          <p:nvPr/>
        </p:nvSpPr>
        <p:spPr>
          <a:xfrm>
            <a:off x="7188622" y="2517319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3DD04668-4394-DAF9-CD81-A116FA654942}"/>
              </a:ext>
            </a:extLst>
          </p:cNvPr>
          <p:cNvSpPr/>
          <p:nvPr/>
        </p:nvSpPr>
        <p:spPr>
          <a:xfrm>
            <a:off x="6965732" y="2812836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B8143226-9FBB-ED3E-11E5-25A1847C6573}"/>
              </a:ext>
            </a:extLst>
          </p:cNvPr>
          <p:cNvSpPr/>
          <p:nvPr/>
        </p:nvSpPr>
        <p:spPr>
          <a:xfrm>
            <a:off x="6622398" y="2684904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08CFA7B6-7996-7233-3C3D-AB197DFEEBA1}"/>
              </a:ext>
            </a:extLst>
          </p:cNvPr>
          <p:cNvSpPr/>
          <p:nvPr/>
        </p:nvSpPr>
        <p:spPr>
          <a:xfrm>
            <a:off x="6637271" y="2858555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1A79227-9C99-CD95-2202-DB5E2FFE3FD0}"/>
              </a:ext>
            </a:extLst>
          </p:cNvPr>
          <p:cNvSpPr/>
          <p:nvPr/>
        </p:nvSpPr>
        <p:spPr>
          <a:xfrm>
            <a:off x="6838422" y="2825289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BEACEB0-F49C-FC3C-464D-F1C00063ED57}"/>
              </a:ext>
            </a:extLst>
          </p:cNvPr>
          <p:cNvSpPr/>
          <p:nvPr/>
        </p:nvSpPr>
        <p:spPr>
          <a:xfrm>
            <a:off x="8328881" y="2701272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79889972-8426-6542-F1A0-A301BC99CD31}"/>
              </a:ext>
            </a:extLst>
          </p:cNvPr>
          <p:cNvSpPr/>
          <p:nvPr/>
        </p:nvSpPr>
        <p:spPr>
          <a:xfrm>
            <a:off x="8759023" y="2981323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1E6C285-3037-3FA9-E60A-B9BF41D0569E}"/>
              </a:ext>
            </a:extLst>
          </p:cNvPr>
          <p:cNvSpPr/>
          <p:nvPr/>
        </p:nvSpPr>
        <p:spPr>
          <a:xfrm>
            <a:off x="8704547" y="2831197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2C536B58-BBBC-3B83-8A69-32B129524151}"/>
              </a:ext>
            </a:extLst>
          </p:cNvPr>
          <p:cNvSpPr/>
          <p:nvPr/>
        </p:nvSpPr>
        <p:spPr>
          <a:xfrm>
            <a:off x="8427543" y="2554077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364BD728-382F-92C0-C673-BB063524DFBD}"/>
              </a:ext>
            </a:extLst>
          </p:cNvPr>
          <p:cNvSpPr/>
          <p:nvPr/>
        </p:nvSpPr>
        <p:spPr>
          <a:xfrm>
            <a:off x="8766715" y="2576936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7EDB752B-B117-0520-BAF0-F9DED8A95F4C}"/>
              </a:ext>
            </a:extLst>
          </p:cNvPr>
          <p:cNvSpPr/>
          <p:nvPr/>
        </p:nvSpPr>
        <p:spPr>
          <a:xfrm>
            <a:off x="8543825" y="2872453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5B03DB23-A9D0-069D-F11D-6FFFAB20EDB8}"/>
              </a:ext>
            </a:extLst>
          </p:cNvPr>
          <p:cNvSpPr/>
          <p:nvPr/>
        </p:nvSpPr>
        <p:spPr>
          <a:xfrm>
            <a:off x="8200491" y="2744521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5AC8C06E-F7A1-30C2-41A7-7BECB921B9DA}"/>
              </a:ext>
            </a:extLst>
          </p:cNvPr>
          <p:cNvSpPr/>
          <p:nvPr/>
        </p:nvSpPr>
        <p:spPr>
          <a:xfrm>
            <a:off x="8215364" y="2918172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055A2620-4AA1-7E4F-2E45-9CB032A1D52D}"/>
              </a:ext>
            </a:extLst>
          </p:cNvPr>
          <p:cNvSpPr/>
          <p:nvPr/>
        </p:nvSpPr>
        <p:spPr>
          <a:xfrm>
            <a:off x="8416515" y="2884906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646EF827-89AF-1D0B-900F-C9C82173D981}"/>
              </a:ext>
            </a:extLst>
          </p:cNvPr>
          <p:cNvSpPr/>
          <p:nvPr/>
        </p:nvSpPr>
        <p:spPr>
          <a:xfrm>
            <a:off x="4332307" y="2684090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2176510F-A39D-E88F-1F37-5208E859B696}"/>
              </a:ext>
            </a:extLst>
          </p:cNvPr>
          <p:cNvSpPr/>
          <p:nvPr/>
        </p:nvSpPr>
        <p:spPr>
          <a:xfrm>
            <a:off x="4762449" y="2964141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B2F88B3E-60F4-5FC7-B77E-2C180A381847}"/>
              </a:ext>
            </a:extLst>
          </p:cNvPr>
          <p:cNvSpPr/>
          <p:nvPr/>
        </p:nvSpPr>
        <p:spPr>
          <a:xfrm>
            <a:off x="4707973" y="2814015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267BFD6E-7CEC-B757-FEF1-2CBA33A84FC4}"/>
              </a:ext>
            </a:extLst>
          </p:cNvPr>
          <p:cNvSpPr/>
          <p:nvPr/>
        </p:nvSpPr>
        <p:spPr>
          <a:xfrm>
            <a:off x="4430969" y="2536895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EAD3276-AEC5-89CE-DAE0-45C11FA32332}"/>
              </a:ext>
            </a:extLst>
          </p:cNvPr>
          <p:cNvSpPr/>
          <p:nvPr/>
        </p:nvSpPr>
        <p:spPr>
          <a:xfrm>
            <a:off x="4770141" y="2559754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DFF97971-98F8-1209-D95E-CDBCA88E2EA7}"/>
              </a:ext>
            </a:extLst>
          </p:cNvPr>
          <p:cNvSpPr/>
          <p:nvPr/>
        </p:nvSpPr>
        <p:spPr>
          <a:xfrm>
            <a:off x="4547251" y="2855271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0F8E144-C563-66CD-95BD-95FB6621B5FA}"/>
              </a:ext>
            </a:extLst>
          </p:cNvPr>
          <p:cNvSpPr/>
          <p:nvPr/>
        </p:nvSpPr>
        <p:spPr>
          <a:xfrm>
            <a:off x="4203917" y="2727339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FC44BCAF-D725-0B16-AFB7-CEED0E16CCF9}"/>
              </a:ext>
            </a:extLst>
          </p:cNvPr>
          <p:cNvSpPr/>
          <p:nvPr/>
        </p:nvSpPr>
        <p:spPr>
          <a:xfrm>
            <a:off x="4218790" y="2900990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42AF487C-2A8D-2671-CEB0-6BDA03EA3CED}"/>
              </a:ext>
            </a:extLst>
          </p:cNvPr>
          <p:cNvSpPr/>
          <p:nvPr/>
        </p:nvSpPr>
        <p:spPr>
          <a:xfrm>
            <a:off x="4419941" y="2867724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F5687214-B9D6-3B3B-E8E7-5087631A97CF}"/>
              </a:ext>
            </a:extLst>
          </p:cNvPr>
          <p:cNvSpPr/>
          <p:nvPr/>
        </p:nvSpPr>
        <p:spPr>
          <a:xfrm>
            <a:off x="2699798" y="2736321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29ECD2B8-86DD-8179-F1B4-0B4590271A38}"/>
              </a:ext>
            </a:extLst>
          </p:cNvPr>
          <p:cNvSpPr/>
          <p:nvPr/>
        </p:nvSpPr>
        <p:spPr>
          <a:xfrm>
            <a:off x="3129940" y="3016372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A3C457AF-B081-701D-5986-63BA6A6E181E}"/>
              </a:ext>
            </a:extLst>
          </p:cNvPr>
          <p:cNvSpPr/>
          <p:nvPr/>
        </p:nvSpPr>
        <p:spPr>
          <a:xfrm>
            <a:off x="3075464" y="2866246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0AA75C61-BD67-5D2A-7A34-A7425AA7741A}"/>
              </a:ext>
            </a:extLst>
          </p:cNvPr>
          <p:cNvSpPr/>
          <p:nvPr/>
        </p:nvSpPr>
        <p:spPr>
          <a:xfrm>
            <a:off x="2798460" y="2589126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A2E06BC7-2C56-854B-2756-C03A7FFE32C8}"/>
              </a:ext>
            </a:extLst>
          </p:cNvPr>
          <p:cNvSpPr/>
          <p:nvPr/>
        </p:nvSpPr>
        <p:spPr>
          <a:xfrm>
            <a:off x="3137632" y="2611985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45FEDA18-C0B0-C531-134E-8AAD4B389A40}"/>
              </a:ext>
            </a:extLst>
          </p:cNvPr>
          <p:cNvSpPr/>
          <p:nvPr/>
        </p:nvSpPr>
        <p:spPr>
          <a:xfrm>
            <a:off x="2914742" y="2907502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211BEEDB-0302-D31C-4D2D-CC11DEEE4DA2}"/>
              </a:ext>
            </a:extLst>
          </p:cNvPr>
          <p:cNvSpPr/>
          <p:nvPr/>
        </p:nvSpPr>
        <p:spPr>
          <a:xfrm>
            <a:off x="2571408" y="2779570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60481BA1-8F94-494F-6E17-1FAAFF76896A}"/>
              </a:ext>
            </a:extLst>
          </p:cNvPr>
          <p:cNvSpPr/>
          <p:nvPr/>
        </p:nvSpPr>
        <p:spPr>
          <a:xfrm>
            <a:off x="2586281" y="2953221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43CEC48B-BB76-826B-A4B4-9161E93773E7}"/>
              </a:ext>
            </a:extLst>
          </p:cNvPr>
          <p:cNvSpPr/>
          <p:nvPr/>
        </p:nvSpPr>
        <p:spPr>
          <a:xfrm>
            <a:off x="2787432" y="2919955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F10C2FD1-FC2B-112D-A43E-FCD6EA3B8967}"/>
              </a:ext>
            </a:extLst>
          </p:cNvPr>
          <p:cNvSpPr txBox="1"/>
          <p:nvPr/>
        </p:nvSpPr>
        <p:spPr>
          <a:xfrm rot="16200000">
            <a:off x="1611151" y="1288666"/>
            <a:ext cx="10557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Untreated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06E13045-7953-7BD0-CDB5-DCFB9E4301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89196" y="4102959"/>
            <a:ext cx="2312163" cy="2467427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E49F2D13-537E-1B72-78F3-43F9B3890E5C}"/>
              </a:ext>
            </a:extLst>
          </p:cNvPr>
          <p:cNvSpPr/>
          <p:nvPr/>
        </p:nvSpPr>
        <p:spPr>
          <a:xfrm>
            <a:off x="2950860" y="2741526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94963F6-7DF4-11CE-A939-05879B8D484C}"/>
              </a:ext>
            </a:extLst>
          </p:cNvPr>
          <p:cNvSpPr/>
          <p:nvPr/>
        </p:nvSpPr>
        <p:spPr>
          <a:xfrm>
            <a:off x="4587440" y="2684090"/>
            <a:ext cx="45719" cy="45719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56615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3565322-526D-B42A-4FE8-37B497066110}"/>
              </a:ext>
            </a:extLst>
          </p:cNvPr>
          <p:cNvSpPr txBox="1"/>
          <p:nvPr/>
        </p:nvSpPr>
        <p:spPr>
          <a:xfrm>
            <a:off x="0" y="1307865"/>
            <a:ext cx="12104914" cy="38912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lnSpc>
                <a:spcPct val="2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Figure 4. The effect of </a:t>
            </a:r>
            <a:r>
              <a:rPr lang="en-US" sz="1800" b="1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ATF2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siRNA on gene expression and PT340 FST induced chemoresistance. A. 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Schematic detailing the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transwell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experiments.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CellTrace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Violet cells were sorted for rapidly dividing (Dim) or quiescent cells (Bright) which were then plated in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transwell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chambers either as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Dim:Dim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or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Bright:Dim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Cells were untreated or treated with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taxol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alone or in combination with IgG or anti-FST antibody. Cell counts were performed on the dim cells and data was expressed as fold </a:t>
            </a:r>
            <a:r>
              <a:rPr lang="en-US" sz="18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chnage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B.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Relative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ATF2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gene expression of PT412 and PT340 treated with scrambled siRNA or two independent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ATF2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siRNAs (ATF2 siRNA #1 and #2). </a:t>
            </a: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C.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Viable cell number of PT340 cells treated with control scrambled siRNA or knocked down with </a:t>
            </a:r>
            <a:r>
              <a:rPr lang="en-US" sz="18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ATF2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siRNA and treated with cisplatin +/- FST. *P&lt;0.05, ns = not significant.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846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178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Siegmann, Bill</dc:creator>
  <cp:lastModifiedBy>Siegmann, Bill</cp:lastModifiedBy>
  <cp:revision>1</cp:revision>
  <dcterms:created xsi:type="dcterms:W3CDTF">2023-02-14T14:19:11Z</dcterms:created>
  <dcterms:modified xsi:type="dcterms:W3CDTF">2023-02-14T14:20:24Z</dcterms:modified>
</cp:coreProperties>
</file>