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3986"/>
    <p:restoredTop sz="86408"/>
  </p:normalViewPr>
  <p:slideViewPr>
    <p:cSldViewPr snapToGrid="0">
      <p:cViewPr>
        <p:scale>
          <a:sx n="73" d="100"/>
          <a:sy n="73" d="100"/>
        </p:scale>
        <p:origin x="1200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514350" y="1621190"/>
            <a:ext cx="5829300" cy="3448758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342900" algn="ctr">
              <a:buSzTx/>
              <a:buFontTx/>
              <a:buNone/>
              <a:defRPr sz="1800"/>
            </a:lvl2pPr>
            <a:lvl3pPr marL="0" indent="685800" algn="ctr">
              <a:buSzTx/>
              <a:buFontTx/>
              <a:buNone/>
              <a:defRPr sz="1800"/>
            </a:lvl3pPr>
            <a:lvl4pPr marL="0" indent="1028700" algn="ctr">
              <a:buSzTx/>
              <a:buFontTx/>
              <a:buNone/>
              <a:defRPr sz="1800"/>
            </a:lvl4pPr>
            <a:lvl5pPr marL="0" indent="1371600" algn="ctr">
              <a:buSzTx/>
              <a:buFontTx/>
              <a:buNone/>
              <a:defRPr sz="1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1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e du titre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6" cy="412062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Texte du titre</a:t>
            </a:r>
          </a:p>
        </p:txBody>
      </p:sp>
      <p:sp>
        <p:nvSpPr>
          <p:cNvPr id="3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67916" y="6629226"/>
            <a:ext cx="5915026" cy="21669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342900">
              <a:buSzTx/>
              <a:buFontTx/>
              <a:buNone/>
              <a:defRPr sz="1800"/>
            </a:lvl2pPr>
            <a:lvl3pPr marL="0" indent="685800">
              <a:buSzTx/>
              <a:buFontTx/>
              <a:buNone/>
              <a:defRPr sz="1800"/>
            </a:lvl3pPr>
            <a:lvl4pPr marL="0" indent="1028700">
              <a:buSzTx/>
              <a:buFontTx/>
              <a:buNone/>
              <a:defRPr sz="1800"/>
            </a:lvl4pPr>
            <a:lvl5pPr marL="0" indent="1371600">
              <a:buSzTx/>
              <a:buFontTx/>
              <a:buNone/>
              <a:defRPr sz="1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9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71487" y="2637014"/>
            <a:ext cx="2914651" cy="6285267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e du titre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6" cy="1914702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428346"/>
            <a:ext cx="2901256" cy="119009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342900">
              <a:buSzTx/>
              <a:buFontTx/>
              <a:buNone/>
              <a:defRPr sz="1800" b="1"/>
            </a:lvl2pPr>
            <a:lvl3pPr marL="0" indent="685800">
              <a:buSzTx/>
              <a:buFontTx/>
              <a:buNone/>
              <a:defRPr sz="1800" b="1"/>
            </a:lvl3pPr>
            <a:lvl4pPr marL="0" indent="1028700">
              <a:buSzTx/>
              <a:buFontTx/>
              <a:buNone/>
              <a:defRPr sz="1800" b="1"/>
            </a:lvl4pPr>
            <a:lvl5pPr marL="0" indent="1371600">
              <a:buSzTx/>
              <a:buFontTx/>
              <a:buNone/>
              <a:defRPr sz="18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3471862" y="2428346"/>
            <a:ext cx="2915544" cy="119009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1800" b="1"/>
            </a:pPr>
            <a:endParaRPr/>
          </a:p>
        </p:txBody>
      </p:sp>
      <p:sp>
        <p:nvSpPr>
          <p:cNvPr id="5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e du titre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Texte du titre</a:t>
            </a:r>
          </a:p>
        </p:txBody>
      </p:sp>
      <p:sp>
        <p:nvSpPr>
          <p:cNvPr id="73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2" indent="-195942">
              <a:defRPr sz="2400"/>
            </a:lvl2pPr>
            <a:lvl3pPr marL="914400" indent="-228600">
              <a:defRPr sz="2400"/>
            </a:lvl3pPr>
            <a:lvl4pPr marL="1303019" indent="-274319">
              <a:defRPr sz="2400"/>
            </a:lvl4pPr>
            <a:lvl5pPr marL="1645920" indent="-274320">
              <a:defRPr sz="2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472381" y="2971799"/>
            <a:ext cx="2211884" cy="5505629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200"/>
            </a:pPr>
            <a:endParaRPr/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e du titre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Texte du titre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971800"/>
            <a:ext cx="2211884" cy="550562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342900">
              <a:buSzTx/>
              <a:buFontTx/>
              <a:buNone/>
              <a:defRPr sz="1200"/>
            </a:lvl2pPr>
            <a:lvl3pPr marL="0" indent="685800">
              <a:buSzTx/>
              <a:buFontTx/>
              <a:buNone/>
              <a:defRPr sz="1200"/>
            </a:lvl3pPr>
            <a:lvl4pPr marL="0" indent="1028700">
              <a:buSzTx/>
              <a:buFontTx/>
              <a:buNone/>
              <a:defRPr sz="1200"/>
            </a:lvl4pPr>
            <a:lvl5pPr marL="0" indent="1371600">
              <a:buSzTx/>
              <a:buFontTx/>
              <a:buNone/>
              <a:defRPr sz="1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471487" y="527405"/>
            <a:ext cx="5915026" cy="19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471487" y="2637014"/>
            <a:ext cx="5915026" cy="6285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166510" y="9342141"/>
            <a:ext cx="220003" cy="20591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9258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056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485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9914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3343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6772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30201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Rectangle 4"/>
          <p:cNvGrpSpPr/>
          <p:nvPr/>
        </p:nvGrpSpPr>
        <p:grpSpPr>
          <a:xfrm>
            <a:off x="149654" y="176330"/>
            <a:ext cx="1374346" cy="955127"/>
            <a:chOff x="0" y="0"/>
            <a:chExt cx="1374345" cy="955126"/>
          </a:xfrm>
        </p:grpSpPr>
        <p:sp>
          <p:nvSpPr>
            <p:cNvPr id="94" name="Rectangle"/>
            <p:cNvSpPr/>
            <p:nvPr/>
          </p:nvSpPr>
          <p:spPr>
            <a:xfrm>
              <a:off x="0" y="0"/>
              <a:ext cx="1374346" cy="955127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ysDash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" name="PATIENT LABEL"/>
            <p:cNvSpPr txBox="1"/>
            <p:nvPr/>
          </p:nvSpPr>
          <p:spPr>
            <a:xfrm>
              <a:off x="55245" y="357928"/>
              <a:ext cx="1263856" cy="2392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PATIENT LABEL</a:t>
              </a:r>
            </a:p>
          </p:txBody>
        </p:sp>
      </p:grpSp>
      <p:sp>
        <p:nvSpPr>
          <p:cNvPr id="97" name="TextBox 9"/>
          <p:cNvSpPr txBox="1"/>
          <p:nvPr/>
        </p:nvSpPr>
        <p:spPr>
          <a:xfrm>
            <a:off x="45719" y="116198"/>
            <a:ext cx="6766562" cy="1075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spcBef>
                <a:spcPts val="600"/>
              </a:spcBef>
              <a:defRPr sz="16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DATA </a:t>
            </a:r>
            <a:r>
              <a:rPr dirty="0">
                <a:solidFill>
                  <a:schemeClr val="tx1"/>
                </a:solidFill>
              </a:rPr>
              <a:t>COLLECTION</a:t>
            </a:r>
            <a:br>
              <a:rPr dirty="0">
                <a:solidFill>
                  <a:schemeClr val="tx1"/>
                </a:solidFill>
              </a:rPr>
            </a:br>
            <a:r>
              <a:rPr dirty="0">
                <a:solidFill>
                  <a:schemeClr val="tx1"/>
                </a:solidFill>
              </a:rPr>
              <a:t>EPIDURAL EXTENSION FOR</a:t>
            </a:r>
            <a:br>
              <a:rPr dirty="0">
                <a:solidFill>
                  <a:schemeClr val="tx1"/>
                </a:solidFill>
              </a:rPr>
            </a:br>
            <a:r>
              <a:rPr dirty="0">
                <a:solidFill>
                  <a:schemeClr val="tx1"/>
                </a:solidFill>
              </a:rPr>
              <a:t>CODE RED CAESAREAN SECTION</a:t>
            </a:r>
          </a:p>
          <a:p>
            <a:pPr algn="ctr">
              <a:defRPr sz="1600" b="1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QETAL research protocol</a:t>
            </a:r>
          </a:p>
        </p:txBody>
      </p:sp>
      <p:graphicFrame>
        <p:nvGraphicFramePr>
          <p:cNvPr id="98" name="Table 11"/>
          <p:cNvGraphicFramePr/>
          <p:nvPr>
            <p:extLst>
              <p:ext uri="{D42A27DB-BD31-4B8C-83A1-F6EECF244321}">
                <p14:modId xmlns:p14="http://schemas.microsoft.com/office/powerpoint/2010/main" val="221540393"/>
              </p:ext>
            </p:extLst>
          </p:nvPr>
        </p:nvGraphicFramePr>
        <p:xfrm>
          <a:off x="415800" y="1336494"/>
          <a:ext cx="6069798" cy="791436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298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09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7234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.....................................................................................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096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300"/>
                      </a:pPr>
                      <a:r>
                        <a:t>CAESAREAN</a:t>
                      </a:r>
                      <a:r>
                        <a:rPr sz="1200"/>
                        <a:t> 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50000"/>
                        </a:lnSpc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Caesarean section </a:t>
                      </a:r>
                      <a:r>
                        <a:rPr b="1" dirty="0"/>
                        <a:t>code red </a:t>
                      </a:r>
                      <a:r>
                        <a:rPr dirty="0"/>
                        <a:t>: yes / no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Reason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for caesarean section: ................ </a:t>
                      </a:r>
                      <a:r>
                        <a:rPr sz="1000" i="1" dirty="0">
                          <a:solidFill>
                            <a:schemeClr val="tx1"/>
                          </a:solidFill>
                        </a:rPr>
                        <a:t>(see attached list) 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 u="sng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Time of caesarean decision</a:t>
                      </a:r>
                      <a:r>
                        <a:rPr b="0" u="none" dirty="0"/>
                        <a:t>: ..............................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5770">
                <a:tc gridSpan="2">
                  <a:txBody>
                    <a:bodyPr/>
                    <a:lstStyle/>
                    <a:p>
                      <a:pPr indent="114300" algn="l" defTabSz="6858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Recourse to GA for one of the following reasons?</a:t>
                      </a:r>
                    </a:p>
                    <a:p>
                      <a:pPr marL="914400" indent="-285750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3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Non-functional </a:t>
                      </a:r>
                      <a:r>
                        <a:rPr b="0"/>
                        <a:t>epidural analgesia;</a:t>
                      </a:r>
                    </a:p>
                    <a:p>
                      <a:pPr marL="914400" indent="-285750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Altered consciousness;</a:t>
                      </a:r>
                    </a:p>
                    <a:p>
                      <a:pPr marL="914400" indent="-285750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Eclampsia;</a:t>
                      </a:r>
                    </a:p>
                    <a:p>
                      <a:pPr marL="914400" indent="-285750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Suspicion of amniotic embolism;</a:t>
                      </a:r>
                    </a:p>
                    <a:p>
                      <a:pPr marL="914400" indent="-285750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Confirmed or suspected severe haemorrhage before birth</a:t>
                      </a:r>
                    </a:p>
                    <a:p>
                      <a:pPr indent="342900" algn="ctr" defTabSz="685800">
                        <a:lnSpc>
                          <a:spcPct val="120000"/>
                        </a:lnSpc>
                        <a:spcBef>
                          <a:spcPts val="600"/>
                        </a:spcBef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If </a:t>
                      </a:r>
                      <a:r>
                        <a:rPr b="1"/>
                        <a:t>YES </a:t>
                      </a:r>
                      <a:r>
                        <a:t>→ stop data collection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2960">
                <a:tc rowSpan="2"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EPIDURAL INJECTION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spcBef>
                          <a:spcPts val="200"/>
                        </a:spcBef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Prior epidural analgesia by : </a:t>
                      </a:r>
                    </a:p>
                    <a:p>
                      <a:pPr marL="514350" indent="-227013" algn="l" defTabSz="685800">
                        <a:lnSpc>
                          <a:spcPct val="125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Levobupivacaine 1.25% + Sufentanil 0.25 µg/ml</a:t>
                      </a:r>
                    </a:p>
                    <a:p>
                      <a:pPr marL="514350" indent="-227013" algn="l" defTabSz="685800">
                        <a:lnSpc>
                          <a:spcPct val="125000"/>
                        </a:lnSpc>
                        <a:buSzPct val="100000"/>
                        <a:buChar char="❑"/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Ropivacaine 1% + Sufentanil 0.25 µg/ml 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4883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50000"/>
                        </a:lnSpc>
                        <a:spcBef>
                          <a:spcPts val="300"/>
                        </a:spcBef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Thermal sensitivity level </a:t>
                      </a:r>
                      <a:r>
                        <a:rPr b="1" u="sng"/>
                        <a:t>before injection </a:t>
                      </a:r>
                      <a:r>
                        <a:t>(R/L): ..... / .....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Syringe </a:t>
                      </a:r>
                      <a:r>
                        <a:rPr b="0"/>
                        <a:t>n˚................................................................... 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Time of injection</a:t>
                      </a:r>
                      <a:r>
                        <a:rPr b="0"/>
                        <a:t>: ......................................................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0648">
                <a:tc gridSpan="2"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Transfer to the operating room </a:t>
                      </a:r>
                      <a:br>
                        <a:rPr lang="en-US"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sz="13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Maintenance of blinding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28775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300">
                          <a:latin typeface="Arial"/>
                          <a:ea typeface="Arial"/>
                          <a:cs typeface="Arial"/>
                          <a:sym typeface="Arial"/>
                        </a:rPr>
                        <a:t>INCISION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50000"/>
                        </a:lnSpc>
                        <a:defRPr sz="13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Thermal sensitivity level </a:t>
                      </a:r>
                      <a:r>
                        <a:rPr b="1" u="sng" dirty="0"/>
                        <a:t>before incision</a:t>
                      </a:r>
                      <a:r>
                        <a:rPr b="1" dirty="0"/>
                        <a:t> </a:t>
                      </a:r>
                      <a:r>
                        <a:rPr dirty="0"/>
                        <a:t>(R/L): ..... / .....</a:t>
                      </a:r>
                      <a:endParaRPr sz="1200" dirty="0"/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 u="sng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Pre-incisional pain</a:t>
                      </a:r>
                      <a:r>
                        <a:rPr u="none" dirty="0"/>
                        <a:t> (EVN ≥ 3)</a:t>
                      </a:r>
                      <a:r>
                        <a:rPr b="0" u="none" dirty="0"/>
                        <a:t>: yes / no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Time of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incision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.........................................................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 u="sng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Pain at incision </a:t>
                      </a:r>
                      <a:r>
                        <a:rPr u="none" dirty="0">
                          <a:solidFill>
                            <a:schemeClr val="tx1"/>
                          </a:solidFill>
                        </a:rPr>
                        <a:t>(EVN ≥ 3)</a:t>
                      </a:r>
                      <a:r>
                        <a:rPr b="0" u="none" dirty="0">
                          <a:solidFill>
                            <a:schemeClr val="tx1"/>
                          </a:solidFill>
                        </a:rPr>
                        <a:t>: yes / no</a:t>
                      </a:r>
                    </a:p>
                    <a:p>
                      <a:pPr algn="l" defTabSz="685800">
                        <a:lnSpc>
                          <a:spcPct val="150000"/>
                        </a:lnSpc>
                        <a:defRPr sz="1300" b="1" u="sng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Recourse to GA before </a:t>
                      </a:r>
                      <a:r>
                        <a:rPr dirty="0"/>
                        <a:t>birth</a:t>
                      </a:r>
                      <a:r>
                        <a:rPr b="0" u="none" dirty="0"/>
                        <a:t>: yes / no</a:t>
                      </a:r>
                    </a:p>
                  </a:txBody>
                  <a:tcPr marL="34499" marR="34499" marT="34499" marB="34499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9" name="Graphic 15" descr="Graphic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6364" y="2034253"/>
            <a:ext cx="376679" cy="376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Graphic 22" descr="Graphic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364" y="1349620"/>
            <a:ext cx="376679" cy="376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Graphic 31" descr="Graphic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6364" y="3701186"/>
            <a:ext cx="376679" cy="376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Graphic 25" descr="Graphic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364" y="6287684"/>
            <a:ext cx="376679" cy="3766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Graphique 7" descr="Graphiqu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3173" y="7093960"/>
            <a:ext cx="390665" cy="3906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Graphique 8" descr="Graphiqu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4162" y="7093960"/>
            <a:ext cx="390665" cy="3906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Graphique 12" descr="Graphiqu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6364" y="8280319"/>
            <a:ext cx="376679" cy="37667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8" name="Rectangle 19"/>
          <p:cNvGrpSpPr/>
          <p:nvPr/>
        </p:nvGrpSpPr>
        <p:grpSpPr>
          <a:xfrm>
            <a:off x="5334000" y="164839"/>
            <a:ext cx="1374346" cy="955127"/>
            <a:chOff x="0" y="0"/>
            <a:chExt cx="1374345" cy="955126"/>
          </a:xfrm>
        </p:grpSpPr>
        <p:sp>
          <p:nvSpPr>
            <p:cNvPr id="106" name="Rectangle"/>
            <p:cNvSpPr/>
            <p:nvPr/>
          </p:nvSpPr>
          <p:spPr>
            <a:xfrm>
              <a:off x="0" y="0"/>
              <a:ext cx="1374346" cy="955127"/>
            </a:xfrm>
            <a:prstGeom prst="rect">
              <a:avLst/>
            </a:prstGeom>
            <a:noFill/>
            <a:ln w="19050" cap="flat">
              <a:solidFill>
                <a:srgbClr val="000000"/>
              </a:solidFill>
              <a:prstDash val="sysDash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" name="SYRINGE LABEL"/>
            <p:cNvSpPr txBox="1"/>
            <p:nvPr/>
          </p:nvSpPr>
          <p:spPr>
            <a:xfrm>
              <a:off x="55245" y="357928"/>
              <a:ext cx="1263856" cy="2392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1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SYRINGE LABEL</a:t>
              </a:r>
            </a:p>
          </p:txBody>
        </p:sp>
      </p:grpSp>
      <p:sp>
        <p:nvSpPr>
          <p:cNvPr id="109" name="TextBox 1"/>
          <p:cNvSpPr txBox="1"/>
          <p:nvPr/>
        </p:nvSpPr>
        <p:spPr>
          <a:xfrm rot="16200000">
            <a:off x="5684850" y="8684672"/>
            <a:ext cx="2165096" cy="186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t>QETAL data collection  - v1.0 of 06/07/2022</a:t>
            </a:r>
          </a:p>
        </p:txBody>
      </p:sp>
      <p:pic>
        <p:nvPicPr>
          <p:cNvPr id="110" name="Picture 2" descr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33" y="9369638"/>
            <a:ext cx="895061" cy="45954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extBox 2"/>
          <p:cNvSpPr txBox="1"/>
          <p:nvPr/>
        </p:nvSpPr>
        <p:spPr>
          <a:xfrm>
            <a:off x="6102004" y="9625745"/>
            <a:ext cx="511056" cy="205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900"/>
            </a:lvl1pPr>
          </a:lstStyle>
          <a:p>
            <a:r>
              <a:t>Page 1/4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Table 5"/>
          <p:cNvGraphicFramePr/>
          <p:nvPr>
            <p:extLst>
              <p:ext uri="{D42A27DB-BD31-4B8C-83A1-F6EECF244321}">
                <p14:modId xmlns:p14="http://schemas.microsoft.com/office/powerpoint/2010/main" val="2718247753"/>
              </p:ext>
            </p:extLst>
          </p:nvPr>
        </p:nvGraphicFramePr>
        <p:xfrm>
          <a:off x="415800" y="104114"/>
          <a:ext cx="6026400" cy="971039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7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5307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ADDITIONAL ANESTHESIA PRODUCTS USED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defRPr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Anesthesia products used by epidural route </a:t>
                      </a:r>
                      <a:br/>
                      <a:r>
                        <a:rPr sz="1000" b="0"/>
                        <a:t>(with total dose) </a:t>
                      </a:r>
                      <a:r>
                        <a:t>: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.................................................................................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.................................................................................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/>
                    </a:p>
                    <a:p>
                      <a:pPr algn="l" defTabSz="685800">
                        <a:lnSpc>
                          <a:spcPct val="120000"/>
                        </a:lnSpc>
                        <a:defRPr sz="12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Anesthesia products used by IV route </a:t>
                      </a:r>
                      <a:br/>
                      <a:r>
                        <a:rPr sz="1000" b="0"/>
                        <a:t>(with total dose) </a:t>
                      </a:r>
                      <a:r>
                        <a:rPr b="0"/>
                        <a:t>: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...................................................................................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....................................................................................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defRPr sz="1200" b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....................................................................................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5802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MATERNAL COMPLICATIONS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PONV </a:t>
                      </a:r>
                      <a:r>
                        <a:rPr b="0" dirty="0"/>
                        <a:t>(intra- and post-operative):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Desaturation </a:t>
                      </a:r>
                      <a:r>
                        <a:rPr b="0" dirty="0"/>
                        <a:t>(</a:t>
                      </a:r>
                      <a:r>
                        <a:rPr b="0" dirty="0" err="1">
                          <a:solidFill>
                            <a:schemeClr val="tx1"/>
                          </a:solidFill>
                        </a:rPr>
                        <a:t>SpO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₂ &lt; 94%):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Difficult intubation 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(&gt; 2 direct laryngoscopies) : </a:t>
                      </a:r>
                      <a:br>
                        <a:rPr b="0" dirty="0">
                          <a:solidFill>
                            <a:schemeClr val="tx1"/>
                          </a:solidFill>
                        </a:rPr>
                      </a:br>
                      <a:r>
                        <a:rPr b="0" dirty="0">
                          <a:solidFill>
                            <a:schemeClr val="tx1"/>
                          </a:solidFill>
                        </a:rPr>
                        <a:t>yes / no / not applicable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Aspiration of gastric contents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Pre-extraction hypotension </a:t>
                      </a:r>
                      <a:r>
                        <a:rPr b="0" dirty="0"/>
                        <a:t>(MAP &lt; 65 mmHg):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Extended sensory or motor block </a:t>
                      </a:r>
                      <a:r>
                        <a:rPr b="0" dirty="0"/>
                        <a:t>(level ≥ C8):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3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Hemorrhage (&gt; 500 mL)</a:t>
                      </a:r>
                      <a:r>
                        <a:rPr b="0" dirty="0"/>
                        <a:t>: yes / no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6241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CHILD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4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Time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of birth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.................................................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4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Umbilical cord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pH &lt; 7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/ no</a:t>
                      </a:r>
                    </a:p>
                    <a:p>
                      <a:pPr algn="l" defTabSz="685800">
                        <a:lnSpc>
                          <a:spcPct val="120000"/>
                        </a:lnSpc>
                        <a:spcBef>
                          <a:spcPts val="400"/>
                        </a:spcBef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Lactate of cord blood 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(mmol</a:t>
                      </a:r>
                      <a:r>
                        <a:rPr b="0" dirty="0"/>
                        <a:t>/L): ...................................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481">
                <a:tc gridSpan="2"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 hour after the incision At : .................</a:t>
                      </a:r>
                    </a:p>
                  </a:txBody>
                  <a:tcPr marL="34499" marR="34499" marT="34499" marB="34499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484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SENSORY LEVEL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Thermal sensitivity level </a:t>
                      </a:r>
                      <a:r>
                        <a:rPr b="0"/>
                        <a:t>(R/L)</a:t>
                      </a:r>
                      <a:r>
                        <a:t>: </a:t>
                      </a:r>
                      <a:r>
                        <a:rPr b="0"/>
                        <a:t>..... / .....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86633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MATERNAL SATISFACTION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2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Regarding analgesic management during caesarean section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</a:t>
                      </a:r>
                    </a:p>
                    <a:p>
                      <a:pPr marL="536575" indent="-268288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Very satisfied</a:t>
                      </a:r>
                    </a:p>
                    <a:p>
                      <a:pPr marL="536575" indent="-268288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Satisfied</a:t>
                      </a:r>
                    </a:p>
                    <a:p>
                      <a:pPr marL="536575" indent="-268288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Partially satisfied</a:t>
                      </a:r>
                    </a:p>
                    <a:p>
                      <a:pPr marL="536575" indent="-268288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Not satisfied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6420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FINAL CHECKPOINT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71463" indent="-220663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/>
                        <a:t>Patient label and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syringe label properly affixed</a:t>
                      </a:r>
                    </a:p>
                    <a:p>
                      <a:pPr marL="271463" indent="-220663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Data collection completed</a:t>
                      </a:r>
                    </a:p>
                    <a:p>
                      <a:pPr marL="271463" indent="-220663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Consent form signed in duplicate</a:t>
                      </a:r>
                    </a:p>
                    <a:p>
                      <a:pPr marL="271463" indent="-220663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1 signed copy in the USC binder</a:t>
                      </a:r>
                    </a:p>
                    <a:p>
                      <a:pPr marL="271463" indent="-220663" algn="l" defTabSz="685800">
                        <a:lnSpc>
                          <a:spcPct val="120000"/>
                        </a:lnSpc>
                        <a:buSzPct val="100000"/>
                        <a:buChar char="❑"/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Completed randomization list with 1 patient label and 1 syringe label attached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14" name="Graphic 13" descr="Graphic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350" y="3463738"/>
            <a:ext cx="348629" cy="3486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Graphic 17" descr="Graphic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096" y="5325883"/>
            <a:ext cx="348629" cy="3486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Graphic 21" descr="Graphic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6096" y="7648223"/>
            <a:ext cx="348630" cy="3486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Graphic 24" descr="Graphic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0300" y="6622121"/>
            <a:ext cx="467851" cy="467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Graphique 16" descr="Graphiqu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850" y="1069619"/>
            <a:ext cx="409227" cy="4092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Graphic 2" descr="Graphic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4350" y="8773324"/>
            <a:ext cx="467851" cy="467851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TextBox 10"/>
          <p:cNvSpPr txBox="1"/>
          <p:nvPr/>
        </p:nvSpPr>
        <p:spPr>
          <a:xfrm rot="16200000">
            <a:off x="6290935" y="9501795"/>
            <a:ext cx="511056" cy="205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900"/>
            </a:lvl1pPr>
          </a:lstStyle>
          <a:p>
            <a:r>
              <a:t>Page 2/4</a:t>
            </a:r>
          </a:p>
        </p:txBody>
      </p:sp>
      <p:sp>
        <p:nvSpPr>
          <p:cNvPr id="121" name="TextBox 1"/>
          <p:cNvSpPr txBox="1"/>
          <p:nvPr/>
        </p:nvSpPr>
        <p:spPr>
          <a:xfrm rot="16200000">
            <a:off x="5684850" y="8684672"/>
            <a:ext cx="2165096" cy="186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t>QETAL data collection  - v1.0 of 06/07/2022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Table 5"/>
          <p:cNvGraphicFramePr/>
          <p:nvPr>
            <p:extLst>
              <p:ext uri="{D42A27DB-BD31-4B8C-83A1-F6EECF244321}">
                <p14:modId xmlns:p14="http://schemas.microsoft.com/office/powerpoint/2010/main" val="1511719191"/>
              </p:ext>
            </p:extLst>
          </p:nvPr>
        </p:nvGraphicFramePr>
        <p:xfrm>
          <a:off x="415800" y="428774"/>
          <a:ext cx="6026400" cy="692618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13927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3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3392">
                <a:tc gridSpan="2"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ADDITIONAL INFORMATION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4475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MATERNAL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Age: .......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ASA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 score: .......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Weight : ....... kg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Size: ....... cm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BMI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....... kg/m²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Duration of pregnancy: ...... (Gestational age in weeks)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Gender and parity: </a:t>
                      </a:r>
                      <a:r>
                        <a:rPr b="1" dirty="0">
                          <a:solidFill>
                            <a:schemeClr val="tx1"/>
                          </a:solidFill>
                        </a:rPr>
                        <a:t>G.... P....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Any twin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 pregnancies: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b="0" dirty="0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terine scarring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Pre-eclampsia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Gestational </a:t>
                      </a:r>
                      <a:r>
                        <a:rPr b="1" dirty="0">
                          <a:solidFill>
                            <a:schemeClr val="tx1"/>
                          </a:solidFill>
                        </a:rPr>
                        <a:t>diabetes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</a:txBody>
                  <a:tcPr marL="34499" marR="34499" marT="34499" marB="34499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8315">
                <a:tc>
                  <a:txBody>
                    <a:bodyPr/>
                    <a:lstStyle/>
                    <a:p>
                      <a:pPr algn="ctr" defTabSz="685800">
                        <a:lnSpc>
                          <a:spcPct val="120000"/>
                        </a:lnSpc>
                        <a:defRPr sz="1800"/>
                      </a:pPr>
                      <a:r>
                        <a:rPr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FETAL</a:t>
                      </a:r>
                    </a:p>
                  </a:txBody>
                  <a:tcPr marL="34499" marR="34499" marT="34499" marB="34499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SGA 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(Small-for-Gestational-Age): 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IUGR 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(intrauterine growth retardation):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Macrosomia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Delivery after </a:t>
                      </a:r>
                      <a:r>
                        <a:rPr b="1" dirty="0">
                          <a:solidFill>
                            <a:schemeClr val="tx1"/>
                          </a:solidFill>
                        </a:rPr>
                        <a:t>labor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b="1" dirty="0">
                          <a:solidFill>
                            <a:schemeClr val="tx1"/>
                          </a:solidFill>
                        </a:rPr>
                        <a:t>induction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Chorioamnionitis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dirty="0">
                          <a:solidFill>
                            <a:schemeClr val="tx1"/>
                          </a:solidFill>
                        </a:rPr>
                        <a:t>Oligohydramnios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  <a:p>
                      <a:pPr algn="l" defTabSz="685800">
                        <a:lnSpc>
                          <a:spcPct val="170000"/>
                        </a:lnSpc>
                        <a:defRPr sz="12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b="0" dirty="0">
                          <a:solidFill>
                            <a:schemeClr val="tx1"/>
                          </a:solidFill>
                        </a:rPr>
                        <a:t>Polyh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ydramnios</a:t>
                      </a:r>
                      <a:r>
                        <a:rPr b="0" dirty="0">
                          <a:solidFill>
                            <a:schemeClr val="tx1"/>
                          </a:solidFill>
                        </a:rPr>
                        <a:t>: YES - NO</a:t>
                      </a:r>
                    </a:p>
                  </a:txBody>
                  <a:tcPr marL="34499" marR="34499" marT="34499" marB="34499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4" name="Graphique 8" descr="Graphiqu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683" y="2358176"/>
            <a:ext cx="533401" cy="533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Graphique 10" descr="Graphiqu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81" y="5481870"/>
            <a:ext cx="475407" cy="4754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Graphique 2" descr="Graphiqu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128" y="8974157"/>
            <a:ext cx="741960" cy="74196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Rectangle 3"/>
          <p:cNvSpPr txBox="1"/>
          <p:nvPr/>
        </p:nvSpPr>
        <p:spPr>
          <a:xfrm>
            <a:off x="1234792" y="9114305"/>
            <a:ext cx="5161688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4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Thank you for your participation!</a:t>
            </a:r>
          </a:p>
        </p:txBody>
      </p:sp>
      <p:sp>
        <p:nvSpPr>
          <p:cNvPr id="128" name="TextBox 5"/>
          <p:cNvSpPr txBox="1"/>
          <p:nvPr/>
        </p:nvSpPr>
        <p:spPr>
          <a:xfrm>
            <a:off x="1234793" y="7534570"/>
            <a:ext cx="4724546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Name and signature of senior anesthesiologist</a:t>
            </a:r>
          </a:p>
        </p:txBody>
      </p:sp>
      <p:sp>
        <p:nvSpPr>
          <p:cNvPr id="129" name="Rectangle 6"/>
          <p:cNvSpPr/>
          <p:nvPr/>
        </p:nvSpPr>
        <p:spPr>
          <a:xfrm>
            <a:off x="1877990" y="7828605"/>
            <a:ext cx="3115435" cy="929531"/>
          </a:xfrm>
          <a:prstGeom prst="rect">
            <a:avLst/>
          </a:prstGeom>
          <a:ln w="1905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0" name="TextBox 9"/>
          <p:cNvSpPr txBox="1"/>
          <p:nvPr/>
        </p:nvSpPr>
        <p:spPr>
          <a:xfrm>
            <a:off x="6167314" y="9661497"/>
            <a:ext cx="511056" cy="205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900"/>
            </a:lvl1pPr>
          </a:lstStyle>
          <a:p>
            <a:r>
              <a:t>Page 3/4</a:t>
            </a:r>
          </a:p>
        </p:txBody>
      </p:sp>
      <p:sp>
        <p:nvSpPr>
          <p:cNvPr id="131" name="TextBox 1"/>
          <p:cNvSpPr txBox="1"/>
          <p:nvPr/>
        </p:nvSpPr>
        <p:spPr>
          <a:xfrm rot="16200000">
            <a:off x="5684850" y="8684672"/>
            <a:ext cx="2165096" cy="186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t>QETAL data collection  - v1.0 of 06/07/2022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3"/>
          <p:cNvSpPr txBox="1"/>
          <p:nvPr/>
        </p:nvSpPr>
        <p:spPr>
          <a:xfrm>
            <a:off x="589059" y="845885"/>
            <a:ext cx="5660004" cy="2246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Code Red Caesarean Indications: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Failed instrument fetal extraction 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Fetal cardiac rhythm abnormalities during vaginal delivery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Fetal bradycardia (duration greater than or equal to 10 minutes)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Suspicion of retroplacental hematoma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Suspicion of uterine rupture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Herniation of the umbilical cord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Severe maternal hemorrhage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Immediate threat to maternal life</a:t>
            </a:r>
          </a:p>
          <a:p>
            <a:pPr marL="285750" indent="-285750">
              <a:buSzPct val="100000"/>
              <a:buFont typeface="Arial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1"/>
                </a:solidFill>
              </a:rPr>
              <a:t>Immediate threat to fetal life</a:t>
            </a:r>
          </a:p>
        </p:txBody>
      </p:sp>
      <p:grpSp>
        <p:nvGrpSpPr>
          <p:cNvPr id="136" name="TextBox 4"/>
          <p:cNvGrpSpPr/>
          <p:nvPr/>
        </p:nvGrpSpPr>
        <p:grpSpPr>
          <a:xfrm>
            <a:off x="-1" y="-1"/>
            <a:ext cx="6858001" cy="653145"/>
            <a:chOff x="0" y="0"/>
            <a:chExt cx="6857999" cy="653143"/>
          </a:xfrm>
        </p:grpSpPr>
        <p:sp>
          <p:nvSpPr>
            <p:cNvPr id="134" name="Rectangle"/>
            <p:cNvSpPr/>
            <p:nvPr/>
          </p:nvSpPr>
          <p:spPr>
            <a:xfrm>
              <a:off x="-1" y="-1"/>
              <a:ext cx="6858001" cy="653145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35" name="Appendix"/>
            <p:cNvSpPr txBox="1"/>
            <p:nvPr/>
          </p:nvSpPr>
          <p:spPr>
            <a:xfrm>
              <a:off x="44279" y="108037"/>
              <a:ext cx="6768001" cy="43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Appendix</a:t>
              </a:r>
            </a:p>
          </p:txBody>
        </p:sp>
      </p:grpSp>
      <p:sp>
        <p:nvSpPr>
          <p:cNvPr id="137" name="TextBox 6"/>
          <p:cNvSpPr txBox="1"/>
          <p:nvPr/>
        </p:nvSpPr>
        <p:spPr>
          <a:xfrm>
            <a:off x="6107027" y="9675168"/>
            <a:ext cx="511055" cy="205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900"/>
            </a:lvl1pPr>
          </a:lstStyle>
          <a:p>
            <a:r>
              <a:t>Page 4/4</a:t>
            </a:r>
          </a:p>
        </p:txBody>
      </p:sp>
      <p:sp>
        <p:nvSpPr>
          <p:cNvPr id="138" name="TextBox 1"/>
          <p:cNvSpPr txBox="1"/>
          <p:nvPr/>
        </p:nvSpPr>
        <p:spPr>
          <a:xfrm rot="16200000">
            <a:off x="5684850" y="8684672"/>
            <a:ext cx="2165096" cy="186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700"/>
            </a:lvl1pPr>
          </a:lstStyle>
          <a:p>
            <a:r>
              <a:t>QETAL data collection  - v1.0 of 06/07/2022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Macintosh PowerPoint</Application>
  <PresentationFormat>A4 Paper (210x297 mm)</PresentationFormat>
  <Paragraphs>109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Thomas d'Aprigny</cp:lastModifiedBy>
  <cp:revision>2</cp:revision>
  <dcterms:modified xsi:type="dcterms:W3CDTF">2022-09-07T13:50:51Z</dcterms:modified>
</cp:coreProperties>
</file>