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>
        <p:scale>
          <a:sx n="75" d="100"/>
          <a:sy n="75" d="100"/>
        </p:scale>
        <p:origin x="-45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08A44A6-D0B8-468B-BFBE-A6F69353A3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290E30C0-4426-44F2-B38D-83D7577048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917EEF46-D7EB-4D3A-AA53-615246E71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527FA636-60C8-48E8-9696-2864BB1DF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C749B35-351D-44E4-A6A4-81EDCA1E8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7813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47187D4-C034-4268-A707-B0B247BD2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A4623153-EC0B-470B-B21F-FE2A53E1D0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CFF63E07-8F18-406C-90E1-C1A92C393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F74D4F1B-C57A-43B9-B35B-3174569FA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81BB55B2-B5AC-43A0-A892-3D897D919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9968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0E28F1BC-E526-4D1F-A611-9DB41941B5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200B98A0-7387-4505-9EEB-BB9AF9486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6FC0AB7C-4E39-4C43-B52C-86823D94A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5566F087-04E0-4942-8115-E4B67FBEA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FD82129D-EA5F-4A8D-974C-9C06FC716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874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4501D56-F7C5-4407-8FC9-5975A01B5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EA0B771E-1731-4F76-B225-D7BA4CE3A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144FC62F-E345-405D-A2C2-243E0D6D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89FC7273-2FD6-401E-B343-D05AF3142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00FCF9CD-4D41-40DB-A75C-93A6A7BE7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478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5D566AA-19FB-4EDA-ACF2-F747B1EF9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6A10D460-8764-446B-969F-033E6CCE0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4CEF4420-F4F9-4E06-B1BD-E3B5BA281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AC59A41F-927C-45F6-B849-518999A27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14B0C8A3-D83A-40CB-AE79-5A59B175F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9992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17B8BF5-0176-4913-B21A-27C31A747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E2B49FD-141B-4D90-B1AF-4452E44735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D91BE131-E100-4208-B3BA-52B3F22C99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84E40116-3446-4E8D-9869-E53CD626C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BA00AF64-9010-4ED4-AFB7-D429F18AA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283EC42F-9C92-47E9-982B-C2CFF707F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4202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7CF1373-DF14-45B4-9018-8736AB74B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8D579247-B1D6-47A7-9D19-985C637E6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DDFD7AE6-EB1F-45C6-8838-65AC795AB3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7BE6424F-9AE7-40C9-A59F-7619EDEDCA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96108778-FF81-42BF-89FE-5C56399146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26DF539E-C698-4D2F-81F9-D1BB6FE0E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79D5D48C-B08A-499E-B7C6-E13416A60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E0B9C1EC-53FD-4E17-96EA-9E46EC160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745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F706E54-0C4F-4C37-A7A1-2FEDF38C3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ACAE975A-AA0A-43F7-8DD3-4BC507049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87D7E06A-DD03-45C4-B47B-DF0C56BBB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C87DC052-D687-49CE-865E-ACE25CB66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1971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B5DBCAAF-1FA8-4F9B-8B28-3233B77E8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CE6D0B3F-6FD4-4BCC-B726-2ECC4171B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C0941047-D375-4F8C-BF8C-B7CF7F4A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6608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7368569-11CF-45F2-B0D7-0E29A86E1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0C43750-D2B9-4C51-BDD9-5631213FF4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B92072AC-78F4-4352-BC2C-A11BDC0D25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3EB2A2DE-131B-435A-9DE2-8A3553317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C08D6DBF-C49B-4826-89AB-D909E906D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D0B03701-DDC1-4241-B711-010FE74F7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9563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E993843-E365-4EB9-AF79-7E76C050E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57E69F64-EBDA-4156-835B-4A8E6F200E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9BF93EB0-19B0-4067-BB32-2E5CC68A3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86379981-B12D-4727-85A2-A4C767EE5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7874F486-1666-49BA-9092-8C98A52F1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9563C595-BCB0-4CE3-AB94-A605EE283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1407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486395F3-D2A8-42BD-B94B-5D0E2439F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2280C8AA-5006-48D9-9E3B-6B315E066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A30CEB4-8EDE-45A6-B567-D319AB4779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345F8-D025-4B8A-A41F-C3010195A2EF}" type="datetimeFigureOut">
              <a:rPr lang="es-ES" smtClean="0"/>
              <a:t>26/10/2022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834AB917-874E-4518-AF2A-2EBF5B7CDA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79940789-0A0B-4695-AA8B-A24B62EC7A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6EC1C-FC0A-4643-BD22-A76D61254A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480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25">
            <a:extLst>
              <a:ext uri="{FF2B5EF4-FFF2-40B4-BE49-F238E27FC236}">
                <a16:creationId xmlns="" xmlns:a16="http://schemas.microsoft.com/office/drawing/2014/main" id="{B9AEDFD5-A31F-0995-3EF5-0D0D23A5D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3130" y="1109225"/>
            <a:ext cx="4528600" cy="3527379"/>
          </a:xfrm>
          <a:prstGeom prst="rect">
            <a:avLst/>
          </a:prstGeom>
        </p:spPr>
      </p:pic>
      <p:sp>
        <p:nvSpPr>
          <p:cNvPr id="9" name="12 CuadroTexto">
            <a:extLst>
              <a:ext uri="{FF2B5EF4-FFF2-40B4-BE49-F238E27FC236}">
                <a16:creationId xmlns="" xmlns:a16="http://schemas.microsoft.com/office/drawing/2014/main" id="{ECD1EB9D-A0AA-4739-92CE-3485885413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0306" y="5315527"/>
            <a:ext cx="957142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S4	Characterization of the metastatic and tumorigenic properties of shC1GALT1 ECC-1 cells.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C1GALT1 depleted cells possessed a higher wound closure speed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colony formation ability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comparison with SCRAMBLE cells.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Transient silencing of ANXA1 significantly reduced the wound closure speed of C1GALT1 depleted ECC1 cells, not modifying the wound closure speed of SCRAMBLE cells.</a:t>
            </a:r>
            <a:endParaRPr lang="es-E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upo 17">
            <a:extLst>
              <a:ext uri="{FF2B5EF4-FFF2-40B4-BE49-F238E27FC236}">
                <a16:creationId xmlns="" xmlns:a16="http://schemas.microsoft.com/office/drawing/2014/main" id="{3FD3082B-765C-2C73-AE43-A12B677090FA}"/>
              </a:ext>
            </a:extLst>
          </p:cNvPr>
          <p:cNvGrpSpPr/>
          <p:nvPr/>
        </p:nvGrpSpPr>
        <p:grpSpPr>
          <a:xfrm>
            <a:off x="3965413" y="681527"/>
            <a:ext cx="2297206" cy="3953707"/>
            <a:chOff x="6364942" y="576171"/>
            <a:chExt cx="2297206" cy="3953707"/>
          </a:xfrm>
        </p:grpSpPr>
        <p:pic>
          <p:nvPicPr>
            <p:cNvPr id="5" name="Imagen 4">
              <a:extLst>
                <a:ext uri="{FF2B5EF4-FFF2-40B4-BE49-F238E27FC236}">
                  <a16:creationId xmlns="" xmlns:a16="http://schemas.microsoft.com/office/drawing/2014/main" id="{8F7E2D5F-A9ED-4BE1-84F7-EE685EA49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0486" y="1224240"/>
              <a:ext cx="2026109" cy="1521813"/>
            </a:xfrm>
            <a:prstGeom prst="rect">
              <a:avLst/>
            </a:prstGeom>
          </p:spPr>
        </p:pic>
        <p:pic>
          <p:nvPicPr>
            <p:cNvPr id="6" name="Imagen 5">
              <a:extLst>
                <a:ext uri="{FF2B5EF4-FFF2-40B4-BE49-F238E27FC236}">
                  <a16:creationId xmlns="" xmlns:a16="http://schemas.microsoft.com/office/drawing/2014/main" id="{07BEEF79-37E1-41CF-9D60-FED52AA12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00486" y="3008065"/>
              <a:ext cx="2026109" cy="1521813"/>
            </a:xfrm>
            <a:prstGeom prst="rect">
              <a:avLst/>
            </a:prstGeom>
          </p:spPr>
        </p:pic>
        <p:sp>
          <p:nvSpPr>
            <p:cNvPr id="7" name="CuadroTexto 6">
              <a:extLst>
                <a:ext uri="{FF2B5EF4-FFF2-40B4-BE49-F238E27FC236}">
                  <a16:creationId xmlns="" xmlns:a16="http://schemas.microsoft.com/office/drawing/2014/main" id="{C3CA3613-A535-4226-A241-2851FE097A1D}"/>
                </a:ext>
              </a:extLst>
            </p:cNvPr>
            <p:cNvSpPr txBox="1"/>
            <p:nvPr/>
          </p:nvSpPr>
          <p:spPr>
            <a:xfrm>
              <a:off x="6564933" y="1018730"/>
              <a:ext cx="20972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SCRAMBLE</a:t>
              </a:r>
            </a:p>
          </p:txBody>
        </p:sp>
        <p:sp>
          <p:nvSpPr>
            <p:cNvPr id="8" name="CuadroTexto 7">
              <a:extLst>
                <a:ext uri="{FF2B5EF4-FFF2-40B4-BE49-F238E27FC236}">
                  <a16:creationId xmlns="" xmlns:a16="http://schemas.microsoft.com/office/drawing/2014/main" id="{07F6CE63-BCE2-4887-9BF3-7F8CF0B7377F}"/>
                </a:ext>
              </a:extLst>
            </p:cNvPr>
            <p:cNvSpPr txBox="1"/>
            <p:nvPr/>
          </p:nvSpPr>
          <p:spPr>
            <a:xfrm>
              <a:off x="6564933" y="2807723"/>
              <a:ext cx="20972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C1GALT1 </a:t>
              </a:r>
              <a:r>
                <a:rPr lang="es-ES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shRNA</a:t>
              </a:r>
              <a:endParaRPr lang="es-E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Conector recto 10">
              <a:extLst>
                <a:ext uri="{FF2B5EF4-FFF2-40B4-BE49-F238E27FC236}">
                  <a16:creationId xmlns="" xmlns:a16="http://schemas.microsoft.com/office/drawing/2014/main" id="{DEE7007A-3069-4547-B6B9-89EBEB6F9DCA}"/>
                </a:ext>
              </a:extLst>
            </p:cNvPr>
            <p:cNvCxnSpPr/>
            <p:nvPr/>
          </p:nvCxnSpPr>
          <p:spPr>
            <a:xfrm flipV="1">
              <a:off x="6600486" y="976338"/>
              <a:ext cx="202610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uadroTexto 12">
              <a:extLst>
                <a:ext uri="{FF2B5EF4-FFF2-40B4-BE49-F238E27FC236}">
                  <a16:creationId xmlns="" xmlns:a16="http://schemas.microsoft.com/office/drawing/2014/main" id="{9B435827-553C-44BB-9B6A-DDD7B3076104}"/>
                </a:ext>
              </a:extLst>
            </p:cNvPr>
            <p:cNvSpPr txBox="1"/>
            <p:nvPr/>
          </p:nvSpPr>
          <p:spPr>
            <a:xfrm>
              <a:off x="6600486" y="760894"/>
              <a:ext cx="202610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Colony soft agar</a:t>
              </a:r>
            </a:p>
          </p:txBody>
        </p:sp>
        <p:sp>
          <p:nvSpPr>
            <p:cNvPr id="21" name="12 CuadroTexto">
              <a:extLst>
                <a:ext uri="{FF2B5EF4-FFF2-40B4-BE49-F238E27FC236}">
                  <a16:creationId xmlns="" xmlns:a16="http://schemas.microsoft.com/office/drawing/2014/main" id="{DDF706BC-3154-478B-BE84-FE357B358B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64942" y="576171"/>
              <a:ext cx="3999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s-ES" altLang="es-ES" sz="1800" b="1" dirty="0">
                  <a:latin typeface="Arial" panose="020B0604020202020204" pitchFamily="34" charset="0"/>
                  <a:sym typeface="Symbol" panose="05050102010706020507" pitchFamily="18" charset="2"/>
                </a:rPr>
                <a:t>B</a:t>
              </a:r>
              <a:endParaRPr lang="en-US" altLang="es-ES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="" xmlns:a16="http://schemas.microsoft.com/office/drawing/2014/main" id="{765DADB8-2F28-9F9B-A38A-C21E7709D5A4}"/>
              </a:ext>
            </a:extLst>
          </p:cNvPr>
          <p:cNvGrpSpPr/>
          <p:nvPr/>
        </p:nvGrpSpPr>
        <p:grpSpPr>
          <a:xfrm>
            <a:off x="1130324" y="681527"/>
            <a:ext cx="2560700" cy="3946106"/>
            <a:chOff x="3529853" y="576171"/>
            <a:chExt cx="2560700" cy="3946106"/>
          </a:xfrm>
        </p:grpSpPr>
        <p:pic>
          <p:nvPicPr>
            <p:cNvPr id="4" name="Imagen 3">
              <a:extLst>
                <a:ext uri="{FF2B5EF4-FFF2-40B4-BE49-F238E27FC236}">
                  <a16:creationId xmlns="" xmlns:a16="http://schemas.microsoft.com/office/drawing/2014/main" id="{9613DA5C-F1E8-4D5A-BF94-59189ED7C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3158425" y="1590149"/>
              <a:ext cx="3503547" cy="2360709"/>
            </a:xfrm>
            <a:prstGeom prst="rect">
              <a:avLst/>
            </a:prstGeom>
          </p:spPr>
        </p:pic>
        <p:cxnSp>
          <p:nvCxnSpPr>
            <p:cNvPr id="14" name="Conector recto 13">
              <a:extLst>
                <a:ext uri="{FF2B5EF4-FFF2-40B4-BE49-F238E27FC236}">
                  <a16:creationId xmlns="" xmlns:a16="http://schemas.microsoft.com/office/drawing/2014/main" id="{F13E209F-80C7-4E8D-A371-1AEEC9F6EC91}"/>
                </a:ext>
              </a:extLst>
            </p:cNvPr>
            <p:cNvCxnSpPr>
              <a:cxnSpLocks/>
            </p:cNvCxnSpPr>
            <p:nvPr/>
          </p:nvCxnSpPr>
          <p:spPr>
            <a:xfrm>
              <a:off x="3909170" y="976338"/>
              <a:ext cx="218138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uadroTexto 14">
              <a:extLst>
                <a:ext uri="{FF2B5EF4-FFF2-40B4-BE49-F238E27FC236}">
                  <a16:creationId xmlns="" xmlns:a16="http://schemas.microsoft.com/office/drawing/2014/main" id="{F98D6B20-3CEA-413F-B12C-7C081119AA41}"/>
                </a:ext>
              </a:extLst>
            </p:cNvPr>
            <p:cNvSpPr txBox="1"/>
            <p:nvPr/>
          </p:nvSpPr>
          <p:spPr>
            <a:xfrm>
              <a:off x="3909170" y="760894"/>
              <a:ext cx="218138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Wound healing assay</a:t>
              </a:r>
            </a:p>
          </p:txBody>
        </p:sp>
        <p:sp>
          <p:nvSpPr>
            <p:cNvPr id="22" name="12 CuadroTexto">
              <a:extLst>
                <a:ext uri="{FF2B5EF4-FFF2-40B4-BE49-F238E27FC236}">
                  <a16:creationId xmlns="" xmlns:a16="http://schemas.microsoft.com/office/drawing/2014/main" id="{6036A66D-E879-439B-B001-3F3C8905E4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9853" y="576171"/>
              <a:ext cx="3999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s-ES" altLang="es-ES" sz="1800" b="1" dirty="0">
                  <a:latin typeface="Arial" panose="020B0604020202020204" pitchFamily="34" charset="0"/>
                  <a:sym typeface="Symbol" panose="05050102010706020507" pitchFamily="18" charset="2"/>
                </a:rPr>
                <a:t>A</a:t>
              </a:r>
              <a:endParaRPr lang="en-US" altLang="es-ES" sz="1800" b="1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C034657A-F03A-BBD8-4C97-FCC6A8583E4D}"/>
              </a:ext>
            </a:extLst>
          </p:cNvPr>
          <p:cNvCxnSpPr>
            <a:cxnSpLocks/>
          </p:cNvCxnSpPr>
          <p:nvPr/>
        </p:nvCxnSpPr>
        <p:spPr>
          <a:xfrm>
            <a:off x="6782100" y="1082351"/>
            <a:ext cx="431963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="" xmlns:a16="http://schemas.microsoft.com/office/drawing/2014/main" id="{F668B5BC-8478-A3D2-FA10-27CAC7FFC8A9}"/>
              </a:ext>
            </a:extLst>
          </p:cNvPr>
          <p:cNvSpPr txBox="1"/>
          <p:nvPr/>
        </p:nvSpPr>
        <p:spPr>
          <a:xfrm>
            <a:off x="6782100" y="866907"/>
            <a:ext cx="43196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Wound healing assay</a:t>
            </a:r>
          </a:p>
        </p:txBody>
      </p:sp>
      <p:sp>
        <p:nvSpPr>
          <p:cNvPr id="16" name="12 CuadroTexto">
            <a:extLst>
              <a:ext uri="{FF2B5EF4-FFF2-40B4-BE49-F238E27FC236}">
                <a16:creationId xmlns="" xmlns:a16="http://schemas.microsoft.com/office/drawing/2014/main" id="{9E868070-F346-6A5A-5B8E-93CF8F0AE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2610" y="681527"/>
            <a:ext cx="3999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ES" sz="1800" b="1" dirty="0">
                <a:latin typeface="Arial" panose="020B0604020202020204" pitchFamily="34" charset="0"/>
                <a:sym typeface="Symbol" panose="05050102010706020507" pitchFamily="18" charset="2"/>
              </a:rPr>
              <a:t>C</a:t>
            </a:r>
            <a:endParaRPr lang="en-US" altLang="es-ES" sz="18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2132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18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MONTERO CALLE</dc:creator>
  <cp:lastModifiedBy>Rodrigo BM</cp:lastModifiedBy>
  <cp:revision>11</cp:revision>
  <dcterms:created xsi:type="dcterms:W3CDTF">2022-01-24T20:56:41Z</dcterms:created>
  <dcterms:modified xsi:type="dcterms:W3CDTF">2022-10-26T14:12:33Z</dcterms:modified>
</cp:coreProperties>
</file>