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378" r:id="rId3"/>
    <p:sldId id="379" r:id="rId4"/>
    <p:sldId id="380" r:id="rId5"/>
    <p:sldId id="381" r:id="rId6"/>
    <p:sldId id="382" r:id="rId7"/>
    <p:sldId id="383" r:id="rId8"/>
    <p:sldId id="393" r:id="rId9"/>
    <p:sldId id="392" r:id="rId10"/>
    <p:sldId id="391" r:id="rId11"/>
    <p:sldId id="394" r:id="rId12"/>
    <p:sldId id="395" r:id="rId13"/>
    <p:sldId id="39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90"/>
    <p:restoredTop sz="96327"/>
  </p:normalViewPr>
  <p:slideViewPr>
    <p:cSldViewPr snapToGrid="0" snapToObjects="1" showGuides="1">
      <p:cViewPr varScale="1">
        <p:scale>
          <a:sx n="67" d="100"/>
          <a:sy n="67" d="100"/>
        </p:scale>
        <p:origin x="536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BD32EE-9CCE-AB45-BEBD-9D283327881B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2A18F-357C-E446-A801-28D5DB860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37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3 areas of greatest variability consisted of (1) the superior-most aspect at the seminal vesicles level, (2) the inferior part at the prostate apex level, and (3) anteriorly, next to the pubic symphysis.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EA131B-741E-F440-97AC-0E18DC03D0F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234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EA131B-741E-F440-97AC-0E18DC03D0F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543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27B1A-3D41-2A4C-A678-5706026BBF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E8A4E6-2C88-174F-A712-3910C338E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89BD70-17F9-7E46-9E2B-7E53313D4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38F2F-A34D-6B47-8386-844B76F36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66D98-63D9-D44F-99F9-9FABE9AA8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59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99DA2-DB01-8048-B97B-B502730B9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25B139-4878-AB4E-84FF-F4AE249739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51ED3C-66B6-F449-A817-9D87C2715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69DBE-C594-CF4B-89BD-B84899FCA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3E1D59-2B95-9A4D-918A-93991FCDC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75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5F6883-6557-5F4C-903D-032DABC18A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AE5364-DEC5-3444-A143-A450550DB2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17F4E-DD74-984E-A067-47966F037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CB01D3-F74C-F647-8674-63D7424AC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61B95-72F3-9E46-842B-8B4AE139D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496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81B02B74-AEF4-2E49-A0C5-8F34AD8891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0000" y="1920000"/>
            <a:ext cx="11280000" cy="4224000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653B5CC7-B619-4142-A27F-AF346F7ED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00" y="480000"/>
            <a:ext cx="8640000" cy="1200000"/>
          </a:xfrm>
          <a:prstGeom prst="rect">
            <a:avLst/>
          </a:prstGeom>
        </p:spPr>
        <p:txBody>
          <a:bodyPr vert="horz" lIns="9000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003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84352-4242-2246-B19D-9E2274785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F4A6F8-934F-DE42-8B34-E74F798F97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7256CE-0615-8747-8D71-1AD3D531E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55B168-708E-1946-9BF4-0E877850A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3F868-2516-BE4C-B36F-C14787A2F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593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C58A-FD82-9E46-AC6C-880EC2F02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FA523-AD66-A448-9E5E-C2438C9EB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B5EF12-E597-944F-9116-F2A7D9560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020B50-10CB-4C4A-A4C8-CED8B08DF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B9ECC5-823B-F44E-9208-0CFB307DC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816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AFE4C-1DA9-DA48-813E-FCB374FDE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C5133A-47F5-1148-820E-5D09E3CD46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063FB5-F215-8646-8FDA-6605C6BB18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2F1CE2-3075-EC45-A498-3D9A4F23C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BD90CA-6B67-C344-8A17-A384529C4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9CFA3-3DD8-F649-BE86-26A4D98CA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24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D4017-7904-0144-A127-319F12F4D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4CAB41-6ECF-984E-B784-69B1466A0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A19536-917A-9241-AEAB-43D9C7B4DE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FC4EAE-2410-DC4E-AD47-1D395BDF0A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DCF0E0-1FA9-0D48-BC80-6CE5589587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8A54FC-C706-574C-86C5-791E2F684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8B2AF3-7711-7144-9F3A-53A3DE93D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096382-A165-D34D-BF7B-32DFC030B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411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D5082-CD46-0243-A796-5BAB18DE9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4FA22-A74D-2F42-9440-E1F32ED7D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357418-FB42-4940-BAC6-046AC2FE1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192392-0AB7-C14C-8543-D678F6E29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814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4FEF6C-2BE3-CD4D-9403-4E317DF8B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5E67F7-39BC-264F-9731-98DB7E441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6906B3-4BDE-7C45-B967-8A43812C4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251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3A4A5-C27C-414A-998C-B57975DDD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9482C1-5C63-3E4B-8B03-A12169CC8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6F7E01-B0E5-7249-98E7-AC11A30DAA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17889F-860E-0744-BDF5-95D85E8FF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AFB890-26B5-5048-A3FB-4978853AC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E08B36-A4B4-234A-B4D0-12A0DA478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170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AE8B8-C984-3E49-A826-B88E6E8F1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B2D6CD-6585-D64E-B2B7-176E772E17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18F1AB-DA84-7342-A0B5-014997169B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7813F5-1AB3-5F4F-83DB-9CD7EFFD9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DDE819-25CC-E340-910B-719B03F67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1B5D39-5D89-554E-84BC-29A5FAC84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88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57A967-D7B8-EC4C-B1FA-B2F144289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3CAFD4-3192-D94B-AA6E-DFE8A2FFBD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867C5-39A5-5349-BC31-7EE90799F9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E9B30-DC97-7644-9B12-A120030FAFA0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5D2512-4BF5-6146-821E-21C575792E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D661F-97FC-E74F-BED3-5569499F96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8CC9C-656D-7542-B155-8B241EE36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93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7EA90-6186-5E40-AA65-9EFBCEFDE1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Figures and Tables for submission</a:t>
            </a:r>
          </a:p>
        </p:txBody>
      </p:sp>
    </p:spTree>
    <p:extLst>
      <p:ext uri="{BB962C8B-B14F-4D97-AF65-F5344CB8AC3E}">
        <p14:creationId xmlns:p14="http://schemas.microsoft.com/office/powerpoint/2010/main" val="423210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CB3CD2D-2898-FC42-B11E-43AC6147C9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075"/>
              </p:ext>
            </p:extLst>
          </p:nvPr>
        </p:nvGraphicFramePr>
        <p:xfrm>
          <a:off x="532251" y="1296914"/>
          <a:ext cx="11127498" cy="4427605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630248">
                  <a:extLst>
                    <a:ext uri="{9D8B030D-6E8A-4147-A177-3AD203B41FA5}">
                      <a16:colId xmlns:a16="http://schemas.microsoft.com/office/drawing/2014/main" val="4158157728"/>
                    </a:ext>
                  </a:extLst>
                </a:gridCol>
                <a:gridCol w="2078918">
                  <a:extLst>
                    <a:ext uri="{9D8B030D-6E8A-4147-A177-3AD203B41FA5}">
                      <a16:colId xmlns:a16="http://schemas.microsoft.com/office/drawing/2014/main" val="3354520784"/>
                    </a:ext>
                  </a:extLst>
                </a:gridCol>
                <a:gridCol w="1854583">
                  <a:extLst>
                    <a:ext uri="{9D8B030D-6E8A-4147-A177-3AD203B41FA5}">
                      <a16:colId xmlns:a16="http://schemas.microsoft.com/office/drawing/2014/main" val="2407588366"/>
                    </a:ext>
                  </a:extLst>
                </a:gridCol>
                <a:gridCol w="1854583">
                  <a:extLst>
                    <a:ext uri="{9D8B030D-6E8A-4147-A177-3AD203B41FA5}">
                      <a16:colId xmlns:a16="http://schemas.microsoft.com/office/drawing/2014/main" val="930073389"/>
                    </a:ext>
                  </a:extLst>
                </a:gridCol>
                <a:gridCol w="1854583">
                  <a:extLst>
                    <a:ext uri="{9D8B030D-6E8A-4147-A177-3AD203B41FA5}">
                      <a16:colId xmlns:a16="http://schemas.microsoft.com/office/drawing/2014/main" val="1192820139"/>
                    </a:ext>
                  </a:extLst>
                </a:gridCol>
                <a:gridCol w="1854583">
                  <a:extLst>
                    <a:ext uri="{9D8B030D-6E8A-4147-A177-3AD203B41FA5}">
                      <a16:colId xmlns:a16="http://schemas.microsoft.com/office/drawing/2014/main" val="1211119959"/>
                    </a:ext>
                  </a:extLst>
                </a:gridCol>
              </a:tblGrid>
              <a:tr h="626546"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Inferior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Anterior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Lateral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Posterior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Superior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63141328"/>
                  </a:ext>
                </a:extLst>
              </a:tr>
              <a:tr h="626546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EORTC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[4]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o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641178797"/>
                  </a:ext>
                </a:extLst>
              </a:tr>
              <a:tr h="626546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PMH</a:t>
                      </a:r>
                    </a:p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[5]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o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48314454"/>
                  </a:ext>
                </a:extLst>
              </a:tr>
              <a:tr h="824491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FROGG</a:t>
                      </a:r>
                    </a:p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[7]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o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o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o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016612094"/>
                  </a:ext>
                </a:extLst>
              </a:tr>
              <a:tr h="824491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RTOG</a:t>
                      </a:r>
                    </a:p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[3]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o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o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87394414"/>
                  </a:ext>
                </a:extLst>
              </a:tr>
              <a:tr h="824491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GFRU</a:t>
                      </a:r>
                    </a:p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[6]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o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o</a:t>
                      </a:r>
                    </a:p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947035638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27C0FECA-AB85-9641-BDED-2DEA07789240}"/>
              </a:ext>
            </a:extLst>
          </p:cNvPr>
          <p:cNvSpPr/>
          <p:nvPr/>
        </p:nvSpPr>
        <p:spPr>
          <a:xfrm>
            <a:off x="4528438" y="6299421"/>
            <a:ext cx="31351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o= similar   x= different  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6A4125C9-B7ED-C441-967B-3EEB29797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251" y="96914"/>
            <a:ext cx="8640000" cy="1200000"/>
          </a:xfrm>
        </p:spPr>
        <p:txBody>
          <a:bodyPr/>
          <a:lstStyle/>
          <a:p>
            <a:r>
              <a:rPr lang="en-US" dirty="0"/>
              <a:t>Supp. Table 1</a:t>
            </a:r>
          </a:p>
        </p:txBody>
      </p:sp>
    </p:spTree>
    <p:extLst>
      <p:ext uri="{BB962C8B-B14F-4D97-AF65-F5344CB8AC3E}">
        <p14:creationId xmlns:p14="http://schemas.microsoft.com/office/powerpoint/2010/main" val="2879901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0B5AE7A-B708-6149-B9EA-6707800A4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747" y="0"/>
            <a:ext cx="8640000" cy="1200000"/>
          </a:xfrm>
        </p:spPr>
        <p:txBody>
          <a:bodyPr/>
          <a:lstStyle/>
          <a:p>
            <a:r>
              <a:rPr lang="en-US" dirty="0"/>
              <a:t>Supp. Video 1</a:t>
            </a:r>
          </a:p>
        </p:txBody>
      </p:sp>
      <p:pic>
        <p:nvPicPr>
          <p:cNvPr id="4" name="Suppl_Video1.mp4" descr="Suppl_Video1.mp4">
            <a:hlinkClick r:id="" action="ppaction://media"/>
            <a:extLst>
              <a:ext uri="{FF2B5EF4-FFF2-40B4-BE49-F238E27FC236}">
                <a16:creationId xmlns:a16="http://schemas.microsoft.com/office/drawing/2014/main" id="{B8BDC6A6-0F52-D443-8F76-B1E41A41D1C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93333" y="1062840"/>
            <a:ext cx="9205333" cy="51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864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96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74D4E1-711F-3A48-9E47-0FE5CF1AF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Supp. Figure</a:t>
            </a:r>
            <a:br>
              <a:rPr lang="en-US" dirty="0"/>
            </a:br>
            <a:r>
              <a:rPr lang="en-US" dirty="0"/>
              <a:t>Case-specific surveys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B378AB-E58F-794F-9EE9-C3EEA1E6F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804" y="2135053"/>
            <a:ext cx="5389664" cy="30192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33678C-F8A4-874E-B339-0C4374B9E1AB}"/>
              </a:ext>
            </a:extLst>
          </p:cNvPr>
          <p:cNvSpPr txBox="1"/>
          <p:nvPr/>
        </p:nvSpPr>
        <p:spPr>
          <a:xfrm>
            <a:off x="610630" y="5454670"/>
            <a:ext cx="11064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an example of the multiple questions that we used in our case-specific surveys for discussions that led to the ESTRO-ACROP recommendations.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D248C4-25EE-B642-A0AC-16DBCD2DC1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135052"/>
            <a:ext cx="5335437" cy="301923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26622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163BDE-992E-F148-8A66-CE43C93B7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Supp. Video 2.  CT-cased delineation </a:t>
            </a:r>
          </a:p>
        </p:txBody>
      </p:sp>
      <p:pic>
        <p:nvPicPr>
          <p:cNvPr id="4" name="IMG_2487_xnfMyh.mp4" descr="IMG_2487_xnfMyh.mp4">
            <a:hlinkClick r:id="" action="ppaction://media"/>
            <a:extLst>
              <a:ext uri="{FF2B5EF4-FFF2-40B4-BE49-F238E27FC236}">
                <a16:creationId xmlns:a16="http://schemas.microsoft.com/office/drawing/2014/main" id="{D07F73D3-6129-AE49-8364-9C8715041D9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80231" y="1819010"/>
            <a:ext cx="7505792" cy="422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13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64D4B-7980-2749-9174-8E0246638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117" y="140223"/>
            <a:ext cx="8640000" cy="1200000"/>
          </a:xfrm>
        </p:spPr>
        <p:txBody>
          <a:bodyPr/>
          <a:lstStyle/>
          <a:p>
            <a:r>
              <a:rPr lang="en-US" dirty="0"/>
              <a:t>Fig. 1</a:t>
            </a:r>
          </a:p>
        </p:txBody>
      </p:sp>
      <p:pic>
        <p:nvPicPr>
          <p:cNvPr id="4" name="Picture 3" descr="Sag__255__heat">
            <a:extLst>
              <a:ext uri="{FF2B5EF4-FFF2-40B4-BE49-F238E27FC236}">
                <a16:creationId xmlns:a16="http://schemas.microsoft.com/office/drawing/2014/main" id="{441E0E7B-2EDB-BB42-921A-E8AF08D75A40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8" t="9997" r="8881" b="7209"/>
          <a:stretch/>
        </p:blipFill>
        <p:spPr>
          <a:xfrm>
            <a:off x="370565" y="1581791"/>
            <a:ext cx="6277017" cy="4514208"/>
          </a:xfrm>
          <a:prstGeom prst="rect">
            <a:avLst/>
          </a:prstGeom>
        </p:spPr>
      </p:pic>
      <p:pic>
        <p:nvPicPr>
          <p:cNvPr id="5" name="Picture 4" descr="Tra__41__heat">
            <a:extLst>
              <a:ext uri="{FF2B5EF4-FFF2-40B4-BE49-F238E27FC236}">
                <a16:creationId xmlns:a16="http://schemas.microsoft.com/office/drawing/2014/main" id="{A9E577D0-602F-BE4B-966B-2DB86AEAD630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4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4" t="7868" r="11312" b="4408"/>
          <a:stretch/>
        </p:blipFill>
        <p:spPr>
          <a:xfrm>
            <a:off x="6377391" y="1581790"/>
            <a:ext cx="5444045" cy="4514209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B005FF9-CD30-3149-9E18-99B2EE316641}"/>
              </a:ext>
            </a:extLst>
          </p:cNvPr>
          <p:cNvCxnSpPr>
            <a:cxnSpLocks/>
          </p:cNvCxnSpPr>
          <p:nvPr/>
        </p:nvCxnSpPr>
        <p:spPr>
          <a:xfrm flipV="1">
            <a:off x="3509073" y="3429000"/>
            <a:ext cx="890649" cy="665923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C52C434-3077-0C4A-931B-8AB0CE23F98F}"/>
              </a:ext>
            </a:extLst>
          </p:cNvPr>
          <p:cNvCxnSpPr>
            <a:cxnSpLocks/>
          </p:cNvCxnSpPr>
          <p:nvPr/>
        </p:nvCxnSpPr>
        <p:spPr>
          <a:xfrm>
            <a:off x="3159008" y="4734590"/>
            <a:ext cx="350064" cy="1189132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60EA8E6-D778-964A-ADBF-C7591D6AE50E}"/>
              </a:ext>
            </a:extLst>
          </p:cNvPr>
          <p:cNvCxnSpPr>
            <a:cxnSpLocks/>
          </p:cNvCxnSpPr>
          <p:nvPr/>
        </p:nvCxnSpPr>
        <p:spPr>
          <a:xfrm flipV="1">
            <a:off x="8940118" y="2763077"/>
            <a:ext cx="890649" cy="665923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A64EC25-B503-C141-B90F-EDC04D32BE79}"/>
              </a:ext>
            </a:extLst>
          </p:cNvPr>
          <p:cNvSpPr txBox="1"/>
          <p:nvPr/>
        </p:nvSpPr>
        <p:spPr>
          <a:xfrm>
            <a:off x="4357081" y="2941212"/>
            <a:ext cx="1321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superior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259756-E6E3-2848-BAEC-B7B290665C50}"/>
              </a:ext>
            </a:extLst>
          </p:cNvPr>
          <p:cNvSpPr txBox="1"/>
          <p:nvPr/>
        </p:nvSpPr>
        <p:spPr>
          <a:xfrm>
            <a:off x="2848185" y="5947374"/>
            <a:ext cx="1283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inferior*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26977A-AECF-874E-A819-456901F9CD6D}"/>
              </a:ext>
            </a:extLst>
          </p:cNvPr>
          <p:cNvSpPr txBox="1"/>
          <p:nvPr/>
        </p:nvSpPr>
        <p:spPr>
          <a:xfrm>
            <a:off x="9466687" y="2270634"/>
            <a:ext cx="1216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anterior</a:t>
            </a:r>
          </a:p>
        </p:txBody>
      </p:sp>
    </p:spTree>
    <p:extLst>
      <p:ext uri="{BB962C8B-B14F-4D97-AF65-F5344CB8AC3E}">
        <p14:creationId xmlns:p14="http://schemas.microsoft.com/office/powerpoint/2010/main" val="345409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40FE3B-451B-9249-89B0-456D688B2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420" y="60968"/>
            <a:ext cx="8640000" cy="1200000"/>
          </a:xfrm>
        </p:spPr>
        <p:txBody>
          <a:bodyPr/>
          <a:lstStyle/>
          <a:p>
            <a:r>
              <a:rPr lang="en-US" dirty="0"/>
              <a:t>Fig 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D13FC-9FFC-AC42-8DB0-499D75129FDD}"/>
              </a:ext>
            </a:extLst>
          </p:cNvPr>
          <p:cNvSpPr txBox="1"/>
          <p:nvPr/>
        </p:nvSpPr>
        <p:spPr>
          <a:xfrm>
            <a:off x="7500476" y="5500508"/>
            <a:ext cx="15183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MRI-based delineation</a:t>
            </a:r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849F31D6-78DB-AE4F-BBB0-E45A2D5E9F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20" y="2399105"/>
            <a:ext cx="4911046" cy="3762742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FFDD0BCB-8C4E-0441-A06E-A651141C16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5121" y="2399105"/>
            <a:ext cx="5104701" cy="37627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4716A8-BD78-9D41-9DA8-4913497A94B5}"/>
              </a:ext>
            </a:extLst>
          </p:cNvPr>
          <p:cNvSpPr txBox="1"/>
          <p:nvPr/>
        </p:nvSpPr>
        <p:spPr>
          <a:xfrm>
            <a:off x="7513623" y="5075162"/>
            <a:ext cx="7633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penile bulb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DE459F-9667-034F-8C9E-04F94078C69E}"/>
              </a:ext>
            </a:extLst>
          </p:cNvPr>
          <p:cNvSpPr txBox="1"/>
          <p:nvPr/>
        </p:nvSpPr>
        <p:spPr>
          <a:xfrm>
            <a:off x="2319770" y="4688311"/>
            <a:ext cx="763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penile bulb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A0A64F-8205-A849-B5F2-3CFC017CAA5B}"/>
              </a:ext>
            </a:extLst>
          </p:cNvPr>
          <p:cNvSpPr txBox="1"/>
          <p:nvPr/>
        </p:nvSpPr>
        <p:spPr>
          <a:xfrm>
            <a:off x="1327487" y="3547973"/>
            <a:ext cx="3946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VUA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DF53919-3C67-7D4C-B90B-359328602EE2}"/>
              </a:ext>
            </a:extLst>
          </p:cNvPr>
          <p:cNvCxnSpPr>
            <a:cxnSpLocks/>
          </p:cNvCxnSpPr>
          <p:nvPr/>
        </p:nvCxnSpPr>
        <p:spPr>
          <a:xfrm>
            <a:off x="1832158" y="3778805"/>
            <a:ext cx="651915" cy="29187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21F2FFB-0C68-964F-B339-CDA8A99FE5BA}"/>
              </a:ext>
            </a:extLst>
          </p:cNvPr>
          <p:cNvSpPr txBox="1"/>
          <p:nvPr/>
        </p:nvSpPr>
        <p:spPr>
          <a:xfrm>
            <a:off x="6607105" y="3663389"/>
            <a:ext cx="3946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VUA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5536E50-D972-7947-9D63-6D278867CB72}"/>
              </a:ext>
            </a:extLst>
          </p:cNvPr>
          <p:cNvCxnSpPr>
            <a:cxnSpLocks/>
          </p:cNvCxnSpPr>
          <p:nvPr/>
        </p:nvCxnSpPr>
        <p:spPr>
          <a:xfrm>
            <a:off x="7001765" y="3894221"/>
            <a:ext cx="783413" cy="22857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AC0CAD91-933F-A74E-BEE7-750009D19979}"/>
              </a:ext>
            </a:extLst>
          </p:cNvPr>
          <p:cNvSpPr txBox="1"/>
          <p:nvPr/>
        </p:nvSpPr>
        <p:spPr>
          <a:xfrm>
            <a:off x="508076" y="5754424"/>
            <a:ext cx="14654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CT-based delineation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420DD0D-A717-6346-A719-138358787707}"/>
              </a:ext>
            </a:extLst>
          </p:cNvPr>
          <p:cNvSpPr txBox="1"/>
          <p:nvPr/>
        </p:nvSpPr>
        <p:spPr>
          <a:xfrm>
            <a:off x="5957048" y="5754424"/>
            <a:ext cx="14654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MRI-based delineation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87A695-674E-9D4F-A5DB-7A24991E117F}"/>
              </a:ext>
            </a:extLst>
          </p:cNvPr>
          <p:cNvSpPr txBox="1"/>
          <p:nvPr/>
        </p:nvSpPr>
        <p:spPr>
          <a:xfrm>
            <a:off x="508076" y="1635635"/>
            <a:ext cx="545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a)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56674A9-855E-B246-83B4-9DBE193150E6}"/>
              </a:ext>
            </a:extLst>
          </p:cNvPr>
          <p:cNvSpPr txBox="1"/>
          <p:nvPr/>
        </p:nvSpPr>
        <p:spPr>
          <a:xfrm>
            <a:off x="5684377" y="1653340"/>
            <a:ext cx="566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b)</a:t>
            </a:r>
          </a:p>
        </p:txBody>
      </p:sp>
    </p:spTree>
    <p:extLst>
      <p:ext uri="{BB962C8B-B14F-4D97-AF65-F5344CB8AC3E}">
        <p14:creationId xmlns:p14="http://schemas.microsoft.com/office/powerpoint/2010/main" val="995133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CF92195-5B5D-A64A-979B-C94222819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Fig. 3</a:t>
            </a:r>
          </a:p>
        </p:txBody>
      </p:sp>
      <p:pic>
        <p:nvPicPr>
          <p:cNvPr id="4" name="Picture 3" descr="A picture containing indoor, staring&#10;&#10;Description automatically generated">
            <a:extLst>
              <a:ext uri="{FF2B5EF4-FFF2-40B4-BE49-F238E27FC236}">
                <a16:creationId xmlns:a16="http://schemas.microsoft.com/office/drawing/2014/main" id="{A15579FA-B497-394F-8959-2A4920FFCC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8557" y="2511604"/>
            <a:ext cx="3106539" cy="2349692"/>
          </a:xfrm>
          <a:prstGeom prst="rect">
            <a:avLst/>
          </a:prstGeom>
        </p:spPr>
      </p:pic>
      <p:pic>
        <p:nvPicPr>
          <p:cNvPr id="5" name="Picture 4" descr="A picture containing text, close&#10;&#10;Description automatically generated">
            <a:extLst>
              <a:ext uri="{FF2B5EF4-FFF2-40B4-BE49-F238E27FC236}">
                <a16:creationId xmlns:a16="http://schemas.microsoft.com/office/drawing/2014/main" id="{98C0ECE6-38D2-944F-9900-8AFFFAC97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108" y="2509413"/>
            <a:ext cx="2762223" cy="2339393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BE07217-AE37-F240-8F25-5034530B4A3D}"/>
              </a:ext>
            </a:extLst>
          </p:cNvPr>
          <p:cNvCxnSpPr>
            <a:cxnSpLocks/>
          </p:cNvCxnSpPr>
          <p:nvPr/>
        </p:nvCxnSpPr>
        <p:spPr>
          <a:xfrm flipH="1">
            <a:off x="9503597" y="3616503"/>
            <a:ext cx="696770" cy="5137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4DB5B9B-47FB-8642-AF6B-5DDD893EC758}"/>
              </a:ext>
            </a:extLst>
          </p:cNvPr>
          <p:cNvCxnSpPr>
            <a:cxnSpLocks/>
          </p:cNvCxnSpPr>
          <p:nvPr/>
        </p:nvCxnSpPr>
        <p:spPr>
          <a:xfrm flipV="1">
            <a:off x="9657708" y="3866130"/>
            <a:ext cx="403183" cy="7227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4021937-31A3-974A-8CDC-972580BFEA31}"/>
              </a:ext>
            </a:extLst>
          </p:cNvPr>
          <p:cNvCxnSpPr>
            <a:cxnSpLocks/>
          </p:cNvCxnSpPr>
          <p:nvPr/>
        </p:nvCxnSpPr>
        <p:spPr>
          <a:xfrm>
            <a:off x="9851982" y="3769018"/>
            <a:ext cx="25602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15A8EDD-BCFE-C748-A3DD-7529E6372534}"/>
              </a:ext>
            </a:extLst>
          </p:cNvPr>
          <p:cNvSpPr txBox="1"/>
          <p:nvPr/>
        </p:nvSpPr>
        <p:spPr>
          <a:xfrm>
            <a:off x="480000" y="4518490"/>
            <a:ext cx="13372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CT-based delineation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C79C13-C4B4-3948-A53A-8800A00DCA15}"/>
              </a:ext>
            </a:extLst>
          </p:cNvPr>
          <p:cNvSpPr txBox="1"/>
          <p:nvPr/>
        </p:nvSpPr>
        <p:spPr>
          <a:xfrm>
            <a:off x="7949642" y="4560642"/>
            <a:ext cx="14221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MRI-based delineation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C4E9261-9C1A-F04F-AD58-8E1999BD2DFE}"/>
              </a:ext>
            </a:extLst>
          </p:cNvPr>
          <p:cNvCxnSpPr>
            <a:cxnSpLocks/>
          </p:cNvCxnSpPr>
          <p:nvPr/>
        </p:nvCxnSpPr>
        <p:spPr>
          <a:xfrm>
            <a:off x="1705846" y="3689076"/>
            <a:ext cx="21577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5BAC4B30-7CC7-364B-AB90-4A84D35B0D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9602" y="2509413"/>
            <a:ext cx="3897884" cy="2333273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F82A0E3-F7EE-3144-BC1F-0ECD8471D63C}"/>
              </a:ext>
            </a:extLst>
          </p:cNvPr>
          <p:cNvCxnSpPr>
            <a:cxnSpLocks/>
          </p:cNvCxnSpPr>
          <p:nvPr/>
        </p:nvCxnSpPr>
        <p:spPr>
          <a:xfrm>
            <a:off x="9503597" y="3980391"/>
            <a:ext cx="48537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8066655-D194-D942-9C07-2670B5B852C2}"/>
              </a:ext>
            </a:extLst>
          </p:cNvPr>
          <p:cNvSpPr txBox="1"/>
          <p:nvPr/>
        </p:nvSpPr>
        <p:spPr>
          <a:xfrm>
            <a:off x="508076" y="1635635"/>
            <a:ext cx="545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a)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372A788-F20E-2A49-8C7C-FC0F7FA51954}"/>
              </a:ext>
            </a:extLst>
          </p:cNvPr>
          <p:cNvSpPr txBox="1"/>
          <p:nvPr/>
        </p:nvSpPr>
        <p:spPr>
          <a:xfrm>
            <a:off x="3569602" y="1635634"/>
            <a:ext cx="566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b)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3E5AC34-A296-DD4B-9CE8-2DAEABD037CE}"/>
              </a:ext>
            </a:extLst>
          </p:cNvPr>
          <p:cNvSpPr txBox="1"/>
          <p:nvPr/>
        </p:nvSpPr>
        <p:spPr>
          <a:xfrm>
            <a:off x="7818557" y="1680000"/>
            <a:ext cx="519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c)</a:t>
            </a:r>
          </a:p>
        </p:txBody>
      </p:sp>
    </p:spTree>
    <p:extLst>
      <p:ext uri="{BB962C8B-B14F-4D97-AF65-F5344CB8AC3E}">
        <p14:creationId xmlns:p14="http://schemas.microsoft.com/office/powerpoint/2010/main" val="2920363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866D04-36FF-7343-B853-EF713F4BE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Fig. 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CA8DF5-40F4-C640-8DCD-3E2DCDD3E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338" y="2624882"/>
            <a:ext cx="4562643" cy="2848045"/>
          </a:xfrm>
          <a:prstGeom prst="rect">
            <a:avLst/>
          </a:prstGeom>
        </p:spPr>
      </p:pic>
      <p:pic>
        <p:nvPicPr>
          <p:cNvPr id="5" name="Picture 4" descr="A satellite in outer space&#10;&#10;Description automatically generated with low confide">
            <a:extLst>
              <a:ext uri="{FF2B5EF4-FFF2-40B4-BE49-F238E27FC236}">
                <a16:creationId xmlns:a16="http://schemas.microsoft.com/office/drawing/2014/main" id="{1A80D295-1183-394F-8C9D-987A79799C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621695"/>
            <a:ext cx="4887221" cy="28512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354D3B-40C3-4E4B-943E-87681F60DB94}"/>
              </a:ext>
            </a:extLst>
          </p:cNvPr>
          <p:cNvSpPr txBox="1"/>
          <p:nvPr/>
        </p:nvSpPr>
        <p:spPr>
          <a:xfrm>
            <a:off x="8105529" y="2443538"/>
            <a:ext cx="6351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Caudal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DC77FE-1A65-8142-855D-1E65F30B0CBB}"/>
              </a:ext>
            </a:extLst>
          </p:cNvPr>
          <p:cNvSpPr txBox="1"/>
          <p:nvPr/>
        </p:nvSpPr>
        <p:spPr>
          <a:xfrm>
            <a:off x="533338" y="1738603"/>
            <a:ext cx="545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a)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ECC486-55AF-7544-9F80-BF7E5194F450}"/>
              </a:ext>
            </a:extLst>
          </p:cNvPr>
          <p:cNvSpPr txBox="1"/>
          <p:nvPr/>
        </p:nvSpPr>
        <p:spPr>
          <a:xfrm>
            <a:off x="6096000" y="1797207"/>
            <a:ext cx="566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b)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5439F11-BC06-8E4B-A9A8-CF046B0C6562}"/>
              </a:ext>
            </a:extLst>
          </p:cNvPr>
          <p:cNvCxnSpPr>
            <a:cxnSpLocks/>
          </p:cNvCxnSpPr>
          <p:nvPr/>
        </p:nvCxnSpPr>
        <p:spPr>
          <a:xfrm flipH="1">
            <a:off x="8740639" y="3749910"/>
            <a:ext cx="379361" cy="33528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3745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C76525-AAA0-FD43-AEF8-AC45AFDEB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Fig. 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B09354-9AD7-3041-9861-37DC74F22B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680" y="2474037"/>
            <a:ext cx="4976799" cy="3106565"/>
          </a:xfrm>
          <a:prstGeom prst="rect">
            <a:avLst/>
          </a:prstGeom>
        </p:spPr>
      </p:pic>
      <p:pic>
        <p:nvPicPr>
          <p:cNvPr id="5" name="Picture 4" descr="A satellite in outer space&#10;&#10;Description automatically generated with low confide">
            <a:extLst>
              <a:ext uri="{FF2B5EF4-FFF2-40B4-BE49-F238E27FC236}">
                <a16:creationId xmlns:a16="http://schemas.microsoft.com/office/drawing/2014/main" id="{D75013DE-0BCA-9342-AAD2-9E1014566B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474037"/>
            <a:ext cx="5324880" cy="310656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6A7BDA5-0770-0D46-9BC8-FB2878C44389}"/>
              </a:ext>
            </a:extLst>
          </p:cNvPr>
          <p:cNvSpPr txBox="1"/>
          <p:nvPr/>
        </p:nvSpPr>
        <p:spPr>
          <a:xfrm>
            <a:off x="533338" y="1738603"/>
            <a:ext cx="545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a)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B15BE7-24C8-7343-A0B5-B8966F843883}"/>
              </a:ext>
            </a:extLst>
          </p:cNvPr>
          <p:cNvSpPr txBox="1"/>
          <p:nvPr/>
        </p:nvSpPr>
        <p:spPr>
          <a:xfrm>
            <a:off x="6096000" y="1738603"/>
            <a:ext cx="566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b)</a:t>
            </a:r>
          </a:p>
        </p:txBody>
      </p:sp>
    </p:spTree>
    <p:extLst>
      <p:ext uri="{BB962C8B-B14F-4D97-AF65-F5344CB8AC3E}">
        <p14:creationId xmlns:p14="http://schemas.microsoft.com/office/powerpoint/2010/main" val="1696005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3DA042-6A6F-C04E-B48D-149C75F76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Fig. 6</a:t>
            </a:r>
          </a:p>
        </p:txBody>
      </p:sp>
      <p:pic>
        <p:nvPicPr>
          <p:cNvPr id="4" name="Picture 3" descr="A picture containing text, underwear, underpants&#10;&#10;Description automatically generated">
            <a:extLst>
              <a:ext uri="{FF2B5EF4-FFF2-40B4-BE49-F238E27FC236}">
                <a16:creationId xmlns:a16="http://schemas.microsoft.com/office/drawing/2014/main" id="{01705C57-9077-FF49-9D13-4FE73E8DE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9409" y="2612612"/>
            <a:ext cx="3558813" cy="2744947"/>
          </a:xfrm>
          <a:prstGeom prst="rect">
            <a:avLst/>
          </a:prstGeom>
        </p:spPr>
      </p:pic>
      <p:pic>
        <p:nvPicPr>
          <p:cNvPr id="5" name="Picture 4" descr="A picture containing text, dark&#10;&#10;Description automatically generated">
            <a:extLst>
              <a:ext uri="{FF2B5EF4-FFF2-40B4-BE49-F238E27FC236}">
                <a16:creationId xmlns:a16="http://schemas.microsoft.com/office/drawing/2014/main" id="{67210A96-98F6-5E4F-9839-D22EEBC1FE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000" y="2612612"/>
            <a:ext cx="3294047" cy="27278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5463A4-0358-334F-A016-A626BCD9D7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007" y="2612612"/>
            <a:ext cx="4339631" cy="27449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35F2951-B229-D24A-9AF1-DA23305ABDF7}"/>
              </a:ext>
            </a:extLst>
          </p:cNvPr>
          <p:cNvSpPr txBox="1"/>
          <p:nvPr/>
        </p:nvSpPr>
        <p:spPr>
          <a:xfrm>
            <a:off x="533338" y="1738603"/>
            <a:ext cx="545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a)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0FD705-B1F1-9D49-A326-A810E81B8887}"/>
              </a:ext>
            </a:extLst>
          </p:cNvPr>
          <p:cNvSpPr txBox="1"/>
          <p:nvPr/>
        </p:nvSpPr>
        <p:spPr>
          <a:xfrm>
            <a:off x="4800000" y="1738603"/>
            <a:ext cx="566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b)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9ACBE4-A822-4340-B18B-C431B175CCD3}"/>
              </a:ext>
            </a:extLst>
          </p:cNvPr>
          <p:cNvSpPr txBox="1"/>
          <p:nvPr/>
        </p:nvSpPr>
        <p:spPr>
          <a:xfrm>
            <a:off x="8299409" y="1742971"/>
            <a:ext cx="519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c)</a:t>
            </a:r>
          </a:p>
        </p:txBody>
      </p:sp>
    </p:spTree>
    <p:extLst>
      <p:ext uri="{BB962C8B-B14F-4D97-AF65-F5344CB8AC3E}">
        <p14:creationId xmlns:p14="http://schemas.microsoft.com/office/powerpoint/2010/main" val="2584856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3C57726-D9E1-0043-B26F-AA6849F577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934571"/>
              </p:ext>
            </p:extLst>
          </p:nvPr>
        </p:nvGraphicFramePr>
        <p:xfrm>
          <a:off x="350520" y="917543"/>
          <a:ext cx="11536680" cy="568070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813353">
                  <a:extLst>
                    <a:ext uri="{9D8B030D-6E8A-4147-A177-3AD203B41FA5}">
                      <a16:colId xmlns:a16="http://schemas.microsoft.com/office/drawing/2014/main" val="770597826"/>
                    </a:ext>
                  </a:extLst>
                </a:gridCol>
                <a:gridCol w="9723327">
                  <a:extLst>
                    <a:ext uri="{9D8B030D-6E8A-4147-A177-3AD203B41FA5}">
                      <a16:colId xmlns:a16="http://schemas.microsoft.com/office/drawing/2014/main" val="1886171130"/>
                    </a:ext>
                  </a:extLst>
                </a:gridCol>
              </a:tblGrid>
              <a:tr h="374437">
                <a:tc>
                  <a:txBody>
                    <a:bodyPr/>
                    <a:lstStyle/>
                    <a:p>
                      <a:r>
                        <a:rPr lang="en-US" sz="1600" dirty="0"/>
                        <a:t>Border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682271"/>
                  </a:ext>
                </a:extLst>
              </a:tr>
              <a:tr h="932232">
                <a:tc>
                  <a:txBody>
                    <a:bodyPr/>
                    <a:lstStyle/>
                    <a:p>
                      <a:r>
                        <a:rPr lang="en-US" sz="1600" dirty="0"/>
                        <a:t>Inferior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90513" marR="0" lvl="0" indent="-2905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</a:rPr>
                        <a:t>Use VUA as anatomic landmark and c</a:t>
                      </a:r>
                      <a:r>
                        <a:rPr lang="en-US" sz="1600" dirty="0"/>
                        <a:t>ontour 8-12 mm below the VUA</a:t>
                      </a:r>
                      <a:endParaRPr lang="en-US" sz="1600" kern="1200" dirty="0">
                        <a:solidFill>
                          <a:schemeClr val="dk1"/>
                        </a:solidFill>
                      </a:endParaRPr>
                    </a:p>
                    <a:p>
                      <a:pPr marL="290513" marR="0" lvl="0" indent="-2905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</a:rPr>
                        <a:t>The VUA is defined as the slice below the last slice where fluid (urine) is seen</a:t>
                      </a:r>
                    </a:p>
                    <a:p>
                      <a:pPr marL="290513" indent="-290513">
                        <a:buFontTx/>
                        <a:buChar char="-"/>
                        <a:tabLst/>
                      </a:pPr>
                      <a:r>
                        <a:rPr lang="en-US" sz="1600" dirty="0"/>
                        <a:t>If VUA is not visible, use penile bulb as an anatomic landmark and contour to the slice right above the penile bulb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4533781"/>
                  </a:ext>
                </a:extLst>
              </a:tr>
              <a:tr h="757196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Tx/>
                        <a:buNone/>
                        <a:tabLst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</a:rPr>
                        <a:t>Anterior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90513" marR="0" indent="-2905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</a:rPr>
                        <a:t>Cranially, CTV should cover 1-2 cm of the posterior bladder wall or stop at the posterior margin of bladder wall </a:t>
                      </a:r>
                    </a:p>
                    <a:p>
                      <a:pPr marL="290513" marR="0" indent="-2905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</a:rPr>
                        <a:t>Caudally, stop at the posterior margin of the pubic bone up to half to two thirds of the symphysis pubis 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4170234"/>
                  </a:ext>
                </a:extLst>
              </a:tr>
              <a:tr h="898650">
                <a:tc>
                  <a:txBody>
                    <a:bodyPr/>
                    <a:lstStyle/>
                    <a:p>
                      <a:r>
                        <a:rPr lang="en-US" sz="1600" dirty="0"/>
                        <a:t>Posterior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dirty="0"/>
                        <a:t>Contour up to the anterior rectal wall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dirty="0"/>
                        <a:t>Cranially, up to the </a:t>
                      </a:r>
                      <a:r>
                        <a:rPr lang="en-US" sz="1600" dirty="0" err="1"/>
                        <a:t>mesorectal</a:t>
                      </a:r>
                      <a:r>
                        <a:rPr lang="en-US" sz="1600" dirty="0"/>
                        <a:t> fascia when visualized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dirty="0"/>
                        <a:t>Include the antero-lateral angles of the rectum and existing surgical clips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828310"/>
                  </a:ext>
                </a:extLst>
              </a:tr>
              <a:tr h="1160756">
                <a:tc>
                  <a:txBody>
                    <a:bodyPr/>
                    <a:lstStyle/>
                    <a:p>
                      <a:r>
                        <a:rPr lang="en-US" sz="1600" dirty="0"/>
                        <a:t>Lateral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</a:rPr>
                        <a:t>Contour up to the internal margins of the internal obturator muscles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</a:rPr>
                        <a:t>CTV should not be extended latero-anteriorly toward the region of the obturator lymph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</a:rPr>
                        <a:t>More caudally, the lateral borders are the internal margins of the internal obturator muscles or internal borders of the </a:t>
                      </a:r>
                      <a:r>
                        <a:rPr lang="en-US" sz="1600" kern="1200" dirty="0" err="1">
                          <a:solidFill>
                            <a:schemeClr val="dk1"/>
                          </a:solidFill>
                        </a:rPr>
                        <a:t>levator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</a:rPr>
                        <a:t> ani muscles 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6272759"/>
                  </a:ext>
                </a:extLst>
              </a:tr>
              <a:tr h="1422862">
                <a:tc>
                  <a:txBody>
                    <a:bodyPr/>
                    <a:lstStyle/>
                    <a:p>
                      <a:r>
                        <a:rPr lang="en-US" sz="1600" dirty="0"/>
                        <a:t>Superior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/>
                        <a:t>Include region of both seminal vesicles with 3-5 mm “bridge”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/>
                        <a:t>If no seminal vesicles invasion, include the base (lower third) of the seminal vesicles bed (I.e., level of cut end of vas deferens)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/>
                        <a:t>If seminal vesicles invasion, include the entire seminal vesicle bed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600" dirty="0"/>
                        <a:t>Attempt to include existing surgical clips superiorly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30004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2B72029-7855-B64F-9BD3-6AE37CE2947C}"/>
              </a:ext>
            </a:extLst>
          </p:cNvPr>
          <p:cNvSpPr txBox="1"/>
          <p:nvPr/>
        </p:nvSpPr>
        <p:spPr>
          <a:xfrm>
            <a:off x="213360" y="193992"/>
            <a:ext cx="121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Table 1</a:t>
            </a:r>
          </a:p>
        </p:txBody>
      </p:sp>
    </p:spTree>
    <p:extLst>
      <p:ext uri="{BB962C8B-B14F-4D97-AF65-F5344CB8AC3E}">
        <p14:creationId xmlns:p14="http://schemas.microsoft.com/office/powerpoint/2010/main" val="3440137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C2D110-1BE1-4F47-814D-6A9510DB3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5000" y="3238440"/>
            <a:ext cx="8640000" cy="1200000"/>
          </a:xfrm>
        </p:spPr>
        <p:txBody>
          <a:bodyPr/>
          <a:lstStyle/>
          <a:p>
            <a:r>
              <a:rPr lang="en-US" dirty="0"/>
              <a:t>Supplementary material </a:t>
            </a:r>
          </a:p>
        </p:txBody>
      </p:sp>
    </p:spTree>
    <p:extLst>
      <p:ext uri="{BB962C8B-B14F-4D97-AF65-F5344CB8AC3E}">
        <p14:creationId xmlns:p14="http://schemas.microsoft.com/office/powerpoint/2010/main" val="3367424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6846</TotalTime>
  <Words>454</Words>
  <Application>Microsoft Office PowerPoint</Application>
  <PresentationFormat>Widescreen</PresentationFormat>
  <Paragraphs>103</Paragraphs>
  <Slides>13</Slides>
  <Notes>2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Figures and Tables for submission</vt:lpstr>
      <vt:lpstr>Fig. 1</vt:lpstr>
      <vt:lpstr>Fig 2</vt:lpstr>
      <vt:lpstr>Fig. 3</vt:lpstr>
      <vt:lpstr>Fig. 4</vt:lpstr>
      <vt:lpstr>Fig. 5</vt:lpstr>
      <vt:lpstr>Fig. 6</vt:lpstr>
      <vt:lpstr>PowerPoint Presentation</vt:lpstr>
      <vt:lpstr>Supplementary material </vt:lpstr>
      <vt:lpstr>Supp. Table 1</vt:lpstr>
      <vt:lpstr>Supp. Video 1</vt:lpstr>
      <vt:lpstr>Supp. Figure Case-specific surveys</vt:lpstr>
      <vt:lpstr>Supp. Video 2.  CT-cased delineation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 for submission</dc:title>
  <dc:creator>Dal Pra, Alan</dc:creator>
  <cp:lastModifiedBy>Eralda Azizaj</cp:lastModifiedBy>
  <cp:revision>41</cp:revision>
  <dcterms:created xsi:type="dcterms:W3CDTF">2021-11-24T14:14:50Z</dcterms:created>
  <dcterms:modified xsi:type="dcterms:W3CDTF">2023-04-25T12:13:57Z</dcterms:modified>
</cp:coreProperties>
</file>