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8584"/>
  </p:normalViewPr>
  <p:slideViewPr>
    <p:cSldViewPr snapToGrid="0" snapToObjects="1">
      <p:cViewPr varScale="1">
        <p:scale>
          <a:sx n="100" d="100"/>
          <a:sy n="100" d="100"/>
        </p:scale>
        <p:origin x="52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9E990-1218-8447-8E98-817A96BE46E1}" type="datetimeFigureOut">
              <a:rPr lang="en-US" smtClean="0"/>
              <a:t>3/17/22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39CE33-927A-3945-B446-8239BEB61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505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1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1pPr>
    <a:lvl2pPr marL="457186" algn="l" defTabSz="914371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2pPr>
    <a:lvl3pPr marL="914371" algn="l" defTabSz="914371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3pPr>
    <a:lvl4pPr marL="1371559" algn="l" defTabSz="914371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4pPr>
    <a:lvl5pPr marL="1828745" algn="l" defTabSz="914371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5pPr>
    <a:lvl6pPr marL="2285931" algn="l" defTabSz="914371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6pPr>
    <a:lvl7pPr marL="2743116" algn="l" defTabSz="914371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7pPr>
    <a:lvl8pPr marL="3200302" algn="l" defTabSz="914371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8pPr>
    <a:lvl9pPr marL="3657490" algn="l" defTabSz="914371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Supplemental Figure 1 Derivation of study population for CKD progression and all-cause mortality from original CRIC cohort.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Abbreviations: CKD, chronic kidney disease; DHQ, Diet History Questionnaire; KRT, kidney replacement therapy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61E316-6A88-A340-A711-3FA0B198CA2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420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6A0A-7D27-484D-B2F4-2F707E5C74C9}" type="datetimeFigureOut">
              <a:rPr lang="en-US" smtClean="0"/>
              <a:t>3/17/22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1FCA-5841-E843-AE93-0D142D965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471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6A0A-7D27-484D-B2F4-2F707E5C74C9}" type="datetimeFigureOut">
              <a:rPr lang="en-US" smtClean="0"/>
              <a:t>3/17/22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1FCA-5841-E843-AE93-0D142D965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4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6A0A-7D27-484D-B2F4-2F707E5C74C9}" type="datetimeFigureOut">
              <a:rPr lang="en-US" smtClean="0"/>
              <a:t>3/17/22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1FCA-5841-E843-AE93-0D142D965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341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6A0A-7D27-484D-B2F4-2F707E5C74C9}" type="datetimeFigureOut">
              <a:rPr lang="en-US" smtClean="0"/>
              <a:t>3/17/22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1FCA-5841-E843-AE93-0D142D965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22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6A0A-7D27-484D-B2F4-2F707E5C74C9}" type="datetimeFigureOut">
              <a:rPr lang="en-US" smtClean="0"/>
              <a:t>3/17/22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1FCA-5841-E843-AE93-0D142D965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71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6A0A-7D27-484D-B2F4-2F707E5C74C9}" type="datetimeFigureOut">
              <a:rPr lang="en-US" smtClean="0"/>
              <a:t>3/17/22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1FCA-5841-E843-AE93-0D142D965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299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6A0A-7D27-484D-B2F4-2F707E5C74C9}" type="datetimeFigureOut">
              <a:rPr lang="en-US" smtClean="0"/>
              <a:t>3/17/22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1FCA-5841-E843-AE93-0D142D965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5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6A0A-7D27-484D-B2F4-2F707E5C74C9}" type="datetimeFigureOut">
              <a:rPr lang="en-US" smtClean="0"/>
              <a:t>3/17/22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1FCA-5841-E843-AE93-0D142D965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112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6A0A-7D27-484D-B2F4-2F707E5C74C9}" type="datetimeFigureOut">
              <a:rPr lang="en-US" smtClean="0"/>
              <a:t>3/17/22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1FCA-5841-E843-AE93-0D142D965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45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6A0A-7D27-484D-B2F4-2F707E5C74C9}" type="datetimeFigureOut">
              <a:rPr lang="en-US" smtClean="0"/>
              <a:t>3/17/22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1FCA-5841-E843-AE93-0D142D965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928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6A0A-7D27-484D-B2F4-2F707E5C74C9}" type="datetimeFigureOut">
              <a:rPr lang="en-US" smtClean="0"/>
              <a:t>3/17/22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1FCA-5841-E843-AE93-0D142D965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778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A6A0A-7D27-484D-B2F4-2F707E5C74C9}" type="datetimeFigureOut">
              <a:rPr lang="en-US" smtClean="0"/>
              <a:t>3/17/22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71FCA-5841-E843-AE93-0D142D965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085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44B654E-D7A2-E94C-B794-C83B031377A8}"/>
              </a:ext>
            </a:extLst>
          </p:cNvPr>
          <p:cNvCxnSpPr>
            <a:cxnSpLocks/>
          </p:cNvCxnSpPr>
          <p:nvPr/>
        </p:nvCxnSpPr>
        <p:spPr>
          <a:xfrm>
            <a:off x="4582806" y="1746917"/>
            <a:ext cx="457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8B3B6F2A-CFE7-A443-B32E-DD808EBAAB20}"/>
              </a:ext>
            </a:extLst>
          </p:cNvPr>
          <p:cNvCxnSpPr>
            <a:cxnSpLocks/>
          </p:cNvCxnSpPr>
          <p:nvPr/>
        </p:nvCxnSpPr>
        <p:spPr>
          <a:xfrm>
            <a:off x="3882674" y="5371458"/>
            <a:ext cx="2822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08D567B1-F3CF-0240-8006-0F9D5F342F63}"/>
              </a:ext>
            </a:extLst>
          </p:cNvPr>
          <p:cNvCxnSpPr>
            <a:cxnSpLocks/>
          </p:cNvCxnSpPr>
          <p:nvPr/>
        </p:nvCxnSpPr>
        <p:spPr>
          <a:xfrm>
            <a:off x="4570139" y="4230314"/>
            <a:ext cx="457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7B27704-9F6B-BB47-AE5E-E254BE0C2EBF}"/>
              </a:ext>
            </a:extLst>
          </p:cNvPr>
          <p:cNvCxnSpPr>
            <a:cxnSpLocks/>
          </p:cNvCxnSpPr>
          <p:nvPr/>
        </p:nvCxnSpPr>
        <p:spPr>
          <a:xfrm>
            <a:off x="4582806" y="4646611"/>
            <a:ext cx="457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2B2A613-A294-944B-9662-D19BB1E620E7}"/>
              </a:ext>
            </a:extLst>
          </p:cNvPr>
          <p:cNvCxnSpPr>
            <a:cxnSpLocks/>
          </p:cNvCxnSpPr>
          <p:nvPr/>
        </p:nvCxnSpPr>
        <p:spPr>
          <a:xfrm flipH="1">
            <a:off x="4572000" y="1054432"/>
            <a:ext cx="0" cy="47548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4398102-D527-F84D-BB6B-65221199C40E}"/>
              </a:ext>
            </a:extLst>
          </p:cNvPr>
          <p:cNvSpPr/>
          <p:nvPr/>
        </p:nvSpPr>
        <p:spPr>
          <a:xfrm>
            <a:off x="3514292" y="220551"/>
            <a:ext cx="2115415" cy="8338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Chronic Renal Insufficiency Cohort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N=3939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79E225A-9F2B-4B44-BF50-63BDCAFE5700}"/>
              </a:ext>
            </a:extLst>
          </p:cNvPr>
          <p:cNvCxnSpPr>
            <a:cxnSpLocks/>
          </p:cNvCxnSpPr>
          <p:nvPr/>
        </p:nvCxnSpPr>
        <p:spPr>
          <a:xfrm flipV="1">
            <a:off x="4152021" y="5183192"/>
            <a:ext cx="40710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E30E9BF-7CF5-6F41-B65B-DEFE2FC3B54C}"/>
              </a:ext>
            </a:extLst>
          </p:cNvPr>
          <p:cNvSpPr/>
          <p:nvPr/>
        </p:nvSpPr>
        <p:spPr>
          <a:xfrm>
            <a:off x="3752361" y="3218520"/>
            <a:ext cx="1660890" cy="7887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Year 4 Cohort with DHQ data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N=1746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7CFA095-D1A7-FA41-B51C-6E7277E1E7D3}"/>
              </a:ext>
            </a:extLst>
          </p:cNvPr>
          <p:cNvCxnSpPr>
            <a:cxnSpLocks/>
          </p:cNvCxnSpPr>
          <p:nvPr/>
        </p:nvCxnSpPr>
        <p:spPr>
          <a:xfrm>
            <a:off x="4164898" y="5183192"/>
            <a:ext cx="0" cy="5486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2FF1E764-E33E-1148-8AEA-6700533463F1}"/>
              </a:ext>
            </a:extLst>
          </p:cNvPr>
          <p:cNvSpPr/>
          <p:nvPr/>
        </p:nvSpPr>
        <p:spPr>
          <a:xfrm>
            <a:off x="5016532" y="4067227"/>
            <a:ext cx="2253995" cy="365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130 Started KRT before Year 4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8F498E5-624B-F647-B98D-9E947044F12B}"/>
              </a:ext>
            </a:extLst>
          </p:cNvPr>
          <p:cNvSpPr/>
          <p:nvPr/>
        </p:nvSpPr>
        <p:spPr>
          <a:xfrm>
            <a:off x="5016532" y="4479686"/>
            <a:ext cx="225856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118 Missing covariates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73B4754-E783-D046-BEDB-D15BDAE2E8C8}"/>
              </a:ext>
            </a:extLst>
          </p:cNvPr>
          <p:cNvSpPr/>
          <p:nvPr/>
        </p:nvSpPr>
        <p:spPr>
          <a:xfrm>
            <a:off x="1905548" y="5183192"/>
            <a:ext cx="2125458" cy="3765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 65 Last follow-up is Year 4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CD4D985-F2B4-0F4C-B2C6-75174BF719B8}"/>
              </a:ext>
            </a:extLst>
          </p:cNvPr>
          <p:cNvSpPr/>
          <p:nvPr/>
        </p:nvSpPr>
        <p:spPr>
          <a:xfrm>
            <a:off x="2436462" y="5696841"/>
            <a:ext cx="1919110" cy="9849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Study Sample for CKD Progression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N=1396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A70AF2-85BF-0B46-8370-9466244FBA27}"/>
              </a:ext>
            </a:extLst>
          </p:cNvPr>
          <p:cNvSpPr/>
          <p:nvPr/>
        </p:nvSpPr>
        <p:spPr>
          <a:xfrm>
            <a:off x="4482997" y="5714816"/>
            <a:ext cx="1967871" cy="9849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Study Sample for All-Cause Mortality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N=1461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F7E08F9-DAD4-2740-8D9F-705DEB5324F7}"/>
              </a:ext>
            </a:extLst>
          </p:cNvPr>
          <p:cNvCxnSpPr>
            <a:cxnSpLocks/>
          </p:cNvCxnSpPr>
          <p:nvPr/>
        </p:nvCxnSpPr>
        <p:spPr>
          <a:xfrm>
            <a:off x="4559332" y="5059795"/>
            <a:ext cx="457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C5FA0658-7368-FF49-B456-326B05136B87}"/>
              </a:ext>
            </a:extLst>
          </p:cNvPr>
          <p:cNvSpPr/>
          <p:nvPr/>
        </p:nvSpPr>
        <p:spPr>
          <a:xfrm>
            <a:off x="5016532" y="4893513"/>
            <a:ext cx="225856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37   Missing &gt;12 DHQ items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6B3246F-EFEF-7445-A469-5133CE7DFEFB}"/>
              </a:ext>
            </a:extLst>
          </p:cNvPr>
          <p:cNvCxnSpPr>
            <a:cxnSpLocks/>
          </p:cNvCxnSpPr>
          <p:nvPr/>
        </p:nvCxnSpPr>
        <p:spPr>
          <a:xfrm>
            <a:off x="4582806" y="1302417"/>
            <a:ext cx="457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F2E8CB1D-192A-3D4A-99AC-09B0E4376D80}"/>
              </a:ext>
            </a:extLst>
          </p:cNvPr>
          <p:cNvSpPr/>
          <p:nvPr/>
        </p:nvSpPr>
        <p:spPr>
          <a:xfrm>
            <a:off x="4776195" y="1113157"/>
            <a:ext cx="4177259" cy="365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r>
              <a:rPr lang="en-US" sz="1600" dirty="0">
                <a:solidFill>
                  <a:schemeClr val="tx1"/>
                </a:solidFill>
              </a:rPr>
              <a:t>277   Died before Year 4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6A42BFB-0FDE-DD42-97D4-1F13A110F3D2}"/>
              </a:ext>
            </a:extLst>
          </p:cNvPr>
          <p:cNvCxnSpPr>
            <a:cxnSpLocks/>
          </p:cNvCxnSpPr>
          <p:nvPr/>
        </p:nvCxnSpPr>
        <p:spPr>
          <a:xfrm>
            <a:off x="4582806" y="2159533"/>
            <a:ext cx="457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418BD535-68EB-094B-8B25-F7187A12DF0C}"/>
              </a:ext>
            </a:extLst>
          </p:cNvPr>
          <p:cNvSpPr/>
          <p:nvPr/>
        </p:nvSpPr>
        <p:spPr>
          <a:xfrm>
            <a:off x="4776196" y="1968555"/>
            <a:ext cx="418999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r>
              <a:rPr lang="en-US" sz="1600" dirty="0">
                <a:solidFill>
                  <a:schemeClr val="tx1"/>
                </a:solidFill>
              </a:rPr>
              <a:t>1411  Did not complete Year 0 or Year 4 DHQ 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B0991A4-51C1-394A-804E-5D66133CB474}"/>
              </a:ext>
            </a:extLst>
          </p:cNvPr>
          <p:cNvCxnSpPr>
            <a:cxnSpLocks/>
          </p:cNvCxnSpPr>
          <p:nvPr/>
        </p:nvCxnSpPr>
        <p:spPr>
          <a:xfrm>
            <a:off x="4582806" y="2778697"/>
            <a:ext cx="457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CF81EBF9-A4F9-7240-A763-620C899AD183}"/>
              </a:ext>
            </a:extLst>
          </p:cNvPr>
          <p:cNvSpPr/>
          <p:nvPr/>
        </p:nvSpPr>
        <p:spPr>
          <a:xfrm>
            <a:off x="4776196" y="2385809"/>
            <a:ext cx="4189998" cy="7671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r>
              <a:rPr lang="en-US" sz="1600" dirty="0">
                <a:solidFill>
                  <a:schemeClr val="tx1"/>
                </a:solidFill>
              </a:rPr>
              <a:t>387    Extreme energy intakes</a:t>
            </a:r>
          </a:p>
          <a:p>
            <a:r>
              <a:rPr lang="en-US" sz="2000" dirty="0">
                <a:solidFill>
                  <a:schemeClr val="tx1"/>
                </a:solidFill>
              </a:rPr>
              <a:t>	      </a:t>
            </a:r>
            <a:r>
              <a:rPr lang="en-US" sz="1400" dirty="0">
                <a:solidFill>
                  <a:schemeClr val="tx1"/>
                </a:solidFill>
              </a:rPr>
              <a:t>men &lt;800 or &gt;5000 kcal</a:t>
            </a:r>
          </a:p>
          <a:p>
            <a:r>
              <a:rPr lang="en-US" sz="1400" dirty="0">
                <a:solidFill>
                  <a:schemeClr val="tx1"/>
                </a:solidFill>
              </a:rPr>
              <a:t>	         women &lt;600 or &gt;4000 kcal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26983F5-7D76-7E45-B20F-38940E5E2424}"/>
              </a:ext>
            </a:extLst>
          </p:cNvPr>
          <p:cNvSpPr/>
          <p:nvPr/>
        </p:nvSpPr>
        <p:spPr>
          <a:xfrm>
            <a:off x="4776196" y="1544402"/>
            <a:ext cx="4177259" cy="365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r>
              <a:rPr lang="en-US" sz="1600" dirty="0">
                <a:solidFill>
                  <a:schemeClr val="tx1"/>
                </a:solidFill>
              </a:rPr>
              <a:t>118    Lost to follow-up or withdrew before Year 4</a:t>
            </a:r>
          </a:p>
        </p:txBody>
      </p:sp>
    </p:spTree>
    <p:extLst>
      <p:ext uri="{BB962C8B-B14F-4D97-AF65-F5344CB8AC3E}">
        <p14:creationId xmlns:p14="http://schemas.microsoft.com/office/powerpoint/2010/main" val="1232226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988</TotalTime>
  <Words>138</Words>
  <Application>Microsoft Macintosh PowerPoint</Application>
  <PresentationFormat>On-screen Show (4:3)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Semyon Fishman</dc:creator>
  <cp:lastModifiedBy>Semyon Fishman</cp:lastModifiedBy>
  <cp:revision>16</cp:revision>
  <dcterms:created xsi:type="dcterms:W3CDTF">2021-11-20T16:10:12Z</dcterms:created>
  <dcterms:modified xsi:type="dcterms:W3CDTF">2022-03-17T16:05:24Z</dcterms:modified>
</cp:coreProperties>
</file>