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99" r:id="rId2"/>
    <p:sldId id="260" r:id="rId3"/>
    <p:sldId id="272" r:id="rId4"/>
    <p:sldId id="277" r:id="rId5"/>
    <p:sldId id="282" r:id="rId6"/>
    <p:sldId id="280" r:id="rId7"/>
    <p:sldId id="283" r:id="rId8"/>
    <p:sldId id="265" r:id="rId9"/>
    <p:sldId id="288" r:id="rId10"/>
    <p:sldId id="281" r:id="rId11"/>
    <p:sldId id="296" r:id="rId12"/>
    <p:sldId id="285" r:id="rId13"/>
    <p:sldId id="275" r:id="rId1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1" autoAdjust="0"/>
    <p:restoredTop sz="93883" autoAdjust="0"/>
  </p:normalViewPr>
  <p:slideViewPr>
    <p:cSldViewPr snapToGrid="0">
      <p:cViewPr varScale="1">
        <p:scale>
          <a:sx n="63" d="100"/>
          <a:sy n="63" d="100"/>
        </p:scale>
        <p:origin x="132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77A8CD-A6B6-4782-B317-9D5CBD88B4E4}" type="datetimeFigureOut">
              <a:rPr lang="fr-FR" smtClean="0"/>
              <a:t>13/05/2023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B3DF67-7B7A-468F-BA32-EB17D025FD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2622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B3DF67-7B7A-468F-BA32-EB17D025FDFC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2989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F15A3-B596-424B-81BE-1E664003D6D4}" type="datetimeFigureOut">
              <a:rPr lang="fr-FR" smtClean="0"/>
              <a:t>13/05/2023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BC978-BB30-4EF2-99BA-E3C10AF79B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6986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F15A3-B596-424B-81BE-1E664003D6D4}" type="datetimeFigureOut">
              <a:rPr lang="fr-FR" smtClean="0"/>
              <a:t>13/05/2023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BC978-BB30-4EF2-99BA-E3C10AF79B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4942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F15A3-B596-424B-81BE-1E664003D6D4}" type="datetimeFigureOut">
              <a:rPr lang="fr-FR" smtClean="0"/>
              <a:t>13/05/2023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BC978-BB30-4EF2-99BA-E3C10AF79B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8295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F15A3-B596-424B-81BE-1E664003D6D4}" type="datetimeFigureOut">
              <a:rPr lang="fr-FR" smtClean="0"/>
              <a:t>13/05/2023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BC978-BB30-4EF2-99BA-E3C10AF79B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7357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F15A3-B596-424B-81BE-1E664003D6D4}" type="datetimeFigureOut">
              <a:rPr lang="fr-FR" smtClean="0"/>
              <a:t>13/05/2023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BC978-BB30-4EF2-99BA-E3C10AF79B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4820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F15A3-B596-424B-81BE-1E664003D6D4}" type="datetimeFigureOut">
              <a:rPr lang="fr-FR" smtClean="0"/>
              <a:t>13/05/2023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BC978-BB30-4EF2-99BA-E3C10AF79B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4474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F15A3-B596-424B-81BE-1E664003D6D4}" type="datetimeFigureOut">
              <a:rPr lang="fr-FR" smtClean="0"/>
              <a:t>13/05/2023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BC978-BB30-4EF2-99BA-E3C10AF79B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3845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F15A3-B596-424B-81BE-1E664003D6D4}" type="datetimeFigureOut">
              <a:rPr lang="fr-FR" smtClean="0"/>
              <a:t>13/05/2023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BC978-BB30-4EF2-99BA-E3C10AF79B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6998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F15A3-B596-424B-81BE-1E664003D6D4}" type="datetimeFigureOut">
              <a:rPr lang="fr-FR" smtClean="0"/>
              <a:t>13/05/2023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BC978-BB30-4EF2-99BA-E3C10AF79B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3628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F15A3-B596-424B-81BE-1E664003D6D4}" type="datetimeFigureOut">
              <a:rPr lang="fr-FR" smtClean="0"/>
              <a:t>13/05/2023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BC978-BB30-4EF2-99BA-E3C10AF79B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7561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F15A3-B596-424B-81BE-1E664003D6D4}" type="datetimeFigureOut">
              <a:rPr lang="fr-FR" smtClean="0"/>
              <a:t>13/05/2023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BC978-BB30-4EF2-99BA-E3C10AF79B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9231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4F15A3-B596-424B-81BE-1E664003D6D4}" type="datetimeFigureOut">
              <a:rPr lang="fr-FR" smtClean="0"/>
              <a:t>13/05/2023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BC978-BB30-4EF2-99BA-E3C10AF79B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3739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26.wdp"/><Relationship Id="rId3" Type="http://schemas.openxmlformats.org/officeDocument/2006/relationships/image" Target="../media/image42.png"/><Relationship Id="rId7" Type="http://schemas.openxmlformats.org/officeDocument/2006/relationships/image" Target="../media/image44.png"/><Relationship Id="rId12" Type="http://schemas.openxmlformats.org/officeDocument/2006/relationships/image" Target="../media/image47.jp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5.wdp"/><Relationship Id="rId11" Type="http://schemas.openxmlformats.org/officeDocument/2006/relationships/image" Target="../media/image46.jpg"/><Relationship Id="rId5" Type="http://schemas.openxmlformats.org/officeDocument/2006/relationships/image" Target="../media/image43.png"/><Relationship Id="rId10" Type="http://schemas.microsoft.com/office/2007/relationships/hdphoto" Target="../media/hdphoto27.wdp"/><Relationship Id="rId4" Type="http://schemas.microsoft.com/office/2007/relationships/hdphoto" Target="../media/hdphoto24.wdp"/><Relationship Id="rId9" Type="http://schemas.openxmlformats.org/officeDocument/2006/relationships/image" Target="../media/image4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30.wdp"/><Relationship Id="rId3" Type="http://schemas.microsoft.com/office/2007/relationships/hdphoto" Target="../media/hdphoto28.wdp"/><Relationship Id="rId7" Type="http://schemas.openxmlformats.org/officeDocument/2006/relationships/image" Target="../media/image55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11" Type="http://schemas.microsoft.com/office/2007/relationships/hdphoto" Target="../media/hdphoto31.wdp"/><Relationship Id="rId5" Type="http://schemas.microsoft.com/office/2007/relationships/hdphoto" Target="../media/hdphoto29.wdp"/><Relationship Id="rId10" Type="http://schemas.openxmlformats.org/officeDocument/2006/relationships/image" Target="../media/image57.png"/><Relationship Id="rId4" Type="http://schemas.openxmlformats.org/officeDocument/2006/relationships/image" Target="../media/image53.png"/><Relationship Id="rId9" Type="http://schemas.openxmlformats.org/officeDocument/2006/relationships/image" Target="../media/image56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2.wdp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microsoft.com/office/2007/relationships/hdphoto" Target="../media/hdphoto33.wdp"/><Relationship Id="rId4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7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6.jpeg"/><Relationship Id="rId2" Type="http://schemas.openxmlformats.org/officeDocument/2006/relationships/image" Target="../media/image1.png"/><Relationship Id="rId16" Type="http://schemas.microsoft.com/office/2007/relationships/hdphoto" Target="../media/hdphoto7.wd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5" Type="http://schemas.openxmlformats.org/officeDocument/2006/relationships/image" Target="../media/image8.png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microsoft.com/office/2007/relationships/hdphoto" Target="../media/hdphoto4.wdp"/><Relationship Id="rId14" Type="http://schemas.microsoft.com/office/2007/relationships/hdphoto" Target="../media/hdphoto6.wdp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9.wdp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microsoft.com/office/2007/relationships/hdphoto" Target="../media/hdphoto8.wdp"/><Relationship Id="rId9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1.wdp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png"/><Relationship Id="rId7" Type="http://schemas.microsoft.com/office/2007/relationships/hdphoto" Target="../media/hdphoto12.wdp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Relationship Id="rId9" Type="http://schemas.microsoft.com/office/2007/relationships/hdphoto" Target="../media/hdphoto13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microsoft.com/office/2007/relationships/hdphoto" Target="../media/hdphoto19.wdp"/><Relationship Id="rId3" Type="http://schemas.microsoft.com/office/2007/relationships/hdphoto" Target="../media/hdphoto14.wdp"/><Relationship Id="rId7" Type="http://schemas.microsoft.com/office/2007/relationships/hdphoto" Target="../media/hdphoto16.wdp"/><Relationship Id="rId12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microsoft.com/office/2007/relationships/hdphoto" Target="../media/hdphoto18.wdp"/><Relationship Id="rId5" Type="http://schemas.microsoft.com/office/2007/relationships/hdphoto" Target="../media/hdphoto15.wdp"/><Relationship Id="rId10" Type="http://schemas.openxmlformats.org/officeDocument/2006/relationships/image" Target="../media/image27.png"/><Relationship Id="rId4" Type="http://schemas.openxmlformats.org/officeDocument/2006/relationships/image" Target="../media/image24.png"/><Relationship Id="rId9" Type="http://schemas.microsoft.com/office/2007/relationships/hdphoto" Target="../media/hdphoto17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microsoft.com/office/2007/relationships/hdphoto" Target="../media/hdphoto20.wdp"/><Relationship Id="rId7" Type="http://schemas.microsoft.com/office/2007/relationships/hdphoto" Target="../media/hdphoto22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microsoft.com/office/2007/relationships/hdphoto" Target="../media/hdphoto21.wdp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3.wdp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84A8E603-0AC7-42C0-9B82-AEF47C6F79F7}"/>
              </a:ext>
            </a:extLst>
          </p:cNvPr>
          <p:cNvSpPr txBox="1"/>
          <p:nvPr/>
        </p:nvSpPr>
        <p:spPr>
          <a:xfrm>
            <a:off x="843280" y="1974324"/>
            <a:ext cx="753872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S2</a:t>
            </a:r>
          </a:p>
          <a:p>
            <a:pPr algn="ctr"/>
            <a:endParaRPr lang="fr-FR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FR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</a:t>
            </a:r>
            <a:r>
              <a:rPr lang="fr-F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indirect immunofluorescence and western blot assays </a:t>
            </a: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antisera raised against recombinant PTP1 (A), PTP2 (B), PTP3 (C), PTP3b (D), PTP4 (E), PTP5 (F) and PTP7 (G)</a:t>
            </a:r>
            <a:endParaRPr lang="fr-FR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37281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ZoneTexte 33">
            <a:extLst>
              <a:ext uri="{FF2B5EF4-FFF2-40B4-BE49-F238E27FC236}">
                <a16:creationId xmlns:a16="http://schemas.microsoft.com/office/drawing/2014/main" id="{9865DC41-B638-4F47-B4AF-42508F717FDE}"/>
              </a:ext>
            </a:extLst>
          </p:cNvPr>
          <p:cNvSpPr txBox="1"/>
          <p:nvPr/>
        </p:nvSpPr>
        <p:spPr>
          <a:xfrm>
            <a:off x="770443" y="5962001"/>
            <a:ext cx="14649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i="1" dirty="0">
                <a:solidFill>
                  <a:schemeClr val="bg1"/>
                </a:solidFill>
              </a:rPr>
              <a:t>Echelles : 10 µm</a:t>
            </a:r>
          </a:p>
        </p:txBody>
      </p:sp>
      <p:pic>
        <p:nvPicPr>
          <p:cNvPr id="42" name="Image 41">
            <a:extLst>
              <a:ext uri="{FF2B5EF4-FFF2-40B4-BE49-F238E27FC236}">
                <a16:creationId xmlns:a16="http://schemas.microsoft.com/office/drawing/2014/main" id="{99D3C231-E331-4F1D-8F74-5536BF37099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9" t="39103" r="38930" b="29707"/>
          <a:stretch/>
        </p:blipFill>
        <p:spPr>
          <a:xfrm>
            <a:off x="3356486" y="3771110"/>
            <a:ext cx="2864897" cy="1783862"/>
          </a:xfrm>
          <a:prstGeom prst="rect">
            <a:avLst/>
          </a:prstGeom>
        </p:spPr>
      </p:pic>
      <p:sp>
        <p:nvSpPr>
          <p:cNvPr id="50" name="ZoneTexte 22">
            <a:extLst>
              <a:ext uri="{FF2B5EF4-FFF2-40B4-BE49-F238E27FC236}">
                <a16:creationId xmlns:a16="http://schemas.microsoft.com/office/drawing/2014/main" id="{34DF3ACA-0083-4EBA-9E03-1BB6776A167A}"/>
              </a:ext>
            </a:extLst>
          </p:cNvPr>
          <p:cNvSpPr>
            <a:spLocks/>
          </p:cNvSpPr>
          <p:nvPr/>
        </p:nvSpPr>
        <p:spPr bwMode="auto">
          <a:xfrm>
            <a:off x="5694496" y="5186156"/>
            <a:ext cx="487244" cy="27004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kumimoji="0" sz="1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ZoneTexte 22">
            <a:extLst>
              <a:ext uri="{FF2B5EF4-FFF2-40B4-BE49-F238E27FC236}">
                <a16:creationId xmlns:a16="http://schemas.microsoft.com/office/drawing/2014/main" id="{A1EFA017-C2EF-45E6-950C-C0EFA7555A07}"/>
              </a:ext>
            </a:extLst>
          </p:cNvPr>
          <p:cNvSpPr>
            <a:spLocks/>
          </p:cNvSpPr>
          <p:nvPr/>
        </p:nvSpPr>
        <p:spPr bwMode="auto">
          <a:xfrm>
            <a:off x="4155498" y="4149472"/>
            <a:ext cx="487244" cy="27004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  <a:endParaRPr kumimoji="0" sz="1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" name="Image 40">
            <a:extLst>
              <a:ext uri="{FF2B5EF4-FFF2-40B4-BE49-F238E27FC236}">
                <a16:creationId xmlns:a16="http://schemas.microsoft.com/office/drawing/2014/main" id="{129A5791-C361-451D-A862-291E56FFF24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119" t="39103" r="38946" b="29706"/>
          <a:stretch/>
        </p:blipFill>
        <p:spPr>
          <a:xfrm>
            <a:off x="419499" y="3776327"/>
            <a:ext cx="2878256" cy="1778645"/>
          </a:xfrm>
          <a:prstGeom prst="rect">
            <a:avLst/>
          </a:prstGeom>
        </p:spPr>
      </p:pic>
      <p:cxnSp>
        <p:nvCxnSpPr>
          <p:cNvPr id="44" name="Connecteur droit avec flèche 43">
            <a:extLst>
              <a:ext uri="{FF2B5EF4-FFF2-40B4-BE49-F238E27FC236}">
                <a16:creationId xmlns:a16="http://schemas.microsoft.com/office/drawing/2014/main" id="{D2A60D2B-A355-40B3-B21B-15C33AE28B0F}"/>
              </a:ext>
            </a:extLst>
          </p:cNvPr>
          <p:cNvCxnSpPr>
            <a:cxnSpLocks/>
          </p:cNvCxnSpPr>
          <p:nvPr/>
        </p:nvCxnSpPr>
        <p:spPr>
          <a:xfrm flipH="1" flipV="1">
            <a:off x="721188" y="4248839"/>
            <a:ext cx="136362" cy="309461"/>
          </a:xfrm>
          <a:prstGeom prst="straightConnector1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  <a:tailEnd type="triangle"/>
          </a:ln>
          <a:effectLst/>
        </p:spPr>
      </p:cxnSp>
      <p:sp>
        <p:nvSpPr>
          <p:cNvPr id="48" name="ZoneTexte 47">
            <a:extLst>
              <a:ext uri="{FF2B5EF4-FFF2-40B4-BE49-F238E27FC236}">
                <a16:creationId xmlns:a16="http://schemas.microsoft.com/office/drawing/2014/main" id="{0F489978-EBFE-4B84-A451-1B7549FFF1AA}"/>
              </a:ext>
            </a:extLst>
          </p:cNvPr>
          <p:cNvSpPr txBox="1"/>
          <p:nvPr/>
        </p:nvSpPr>
        <p:spPr>
          <a:xfrm>
            <a:off x="2347906" y="4777998"/>
            <a:ext cx="2826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</p:txBody>
      </p:sp>
      <p:sp>
        <p:nvSpPr>
          <p:cNvPr id="49" name="ZoneTexte 22">
            <a:extLst>
              <a:ext uri="{FF2B5EF4-FFF2-40B4-BE49-F238E27FC236}">
                <a16:creationId xmlns:a16="http://schemas.microsoft.com/office/drawing/2014/main" id="{B1128599-A936-4167-92C5-351623564870}"/>
              </a:ext>
            </a:extLst>
          </p:cNvPr>
          <p:cNvSpPr>
            <a:spLocks/>
          </p:cNvSpPr>
          <p:nvPr/>
        </p:nvSpPr>
        <p:spPr bwMode="auto">
          <a:xfrm>
            <a:off x="2723303" y="5186534"/>
            <a:ext cx="490631" cy="26976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kumimoji="0" sz="1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ZoneTexte 22">
            <a:extLst>
              <a:ext uri="{FF2B5EF4-FFF2-40B4-BE49-F238E27FC236}">
                <a16:creationId xmlns:a16="http://schemas.microsoft.com/office/drawing/2014/main" id="{8E1C2EA3-13CE-49FD-8EAB-5FB409A024DD}"/>
              </a:ext>
            </a:extLst>
          </p:cNvPr>
          <p:cNvSpPr>
            <a:spLocks/>
          </p:cNvSpPr>
          <p:nvPr/>
        </p:nvSpPr>
        <p:spPr bwMode="auto">
          <a:xfrm>
            <a:off x="1184375" y="4150909"/>
            <a:ext cx="490631" cy="26976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  <a:endParaRPr kumimoji="0" sz="1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ZoneTexte 95">
            <a:extLst>
              <a:ext uri="{FF2B5EF4-FFF2-40B4-BE49-F238E27FC236}">
                <a16:creationId xmlns:a16="http://schemas.microsoft.com/office/drawing/2014/main" id="{85A0648E-66F5-4AA5-8C83-F844AC0E606D}"/>
              </a:ext>
            </a:extLst>
          </p:cNvPr>
          <p:cNvSpPr txBox="1"/>
          <p:nvPr/>
        </p:nvSpPr>
        <p:spPr>
          <a:xfrm>
            <a:off x="426691" y="511645"/>
            <a:ext cx="2871064" cy="260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Merge (Light/DAPI)</a:t>
            </a:r>
          </a:p>
        </p:txBody>
      </p:sp>
      <p:pic>
        <p:nvPicPr>
          <p:cNvPr id="93" name="Image 92">
            <a:extLst>
              <a:ext uri="{FF2B5EF4-FFF2-40B4-BE49-F238E27FC236}">
                <a16:creationId xmlns:a16="http://schemas.microsoft.com/office/drawing/2014/main" id="{F3AAA3A6-82EE-4F2E-A46B-7661919C809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41752" r="45433" b="45418"/>
          <a:stretch/>
        </p:blipFill>
        <p:spPr>
          <a:xfrm rot="10800000">
            <a:off x="426692" y="772374"/>
            <a:ext cx="2871063" cy="1307151"/>
          </a:xfrm>
          <a:prstGeom prst="rect">
            <a:avLst/>
          </a:prstGeom>
        </p:spPr>
      </p:pic>
      <p:sp>
        <p:nvSpPr>
          <p:cNvPr id="108" name="ZoneTexte 22">
            <a:extLst>
              <a:ext uri="{FF2B5EF4-FFF2-40B4-BE49-F238E27FC236}">
                <a16:creationId xmlns:a16="http://schemas.microsoft.com/office/drawing/2014/main" id="{D1F234EB-C25E-464C-9093-B416C2FB60AC}"/>
              </a:ext>
            </a:extLst>
          </p:cNvPr>
          <p:cNvSpPr>
            <a:spLocks/>
          </p:cNvSpPr>
          <p:nvPr/>
        </p:nvSpPr>
        <p:spPr bwMode="auto">
          <a:xfrm>
            <a:off x="1617539" y="979602"/>
            <a:ext cx="528375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  <a:endParaRPr sz="11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" name="ZoneTexte 110">
            <a:extLst>
              <a:ext uri="{FF2B5EF4-FFF2-40B4-BE49-F238E27FC236}">
                <a16:creationId xmlns:a16="http://schemas.microsoft.com/office/drawing/2014/main" id="{EB379338-1DCE-4080-BCA3-EE99BD388CF3}"/>
              </a:ext>
            </a:extLst>
          </p:cNvPr>
          <p:cNvSpPr txBox="1"/>
          <p:nvPr/>
        </p:nvSpPr>
        <p:spPr>
          <a:xfrm>
            <a:off x="306070" y="5718823"/>
            <a:ext cx="86937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Anti-PTP4 </a:t>
            </a:r>
            <a:r>
              <a:rPr lang="fr-FR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antibodies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exclusively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labeled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FR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extremity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FR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extruded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polar tubes 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arrows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panels a and b).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However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sporoplasm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still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the spore or in transit in the tube (*, panel c), no labelling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observed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 the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extremity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tube.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Scale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bar: 10 µm. S: Spore ; PT: Polar Tube, SP: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Sporoplasm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fr-FR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" name="ZoneTexte 22">
            <a:extLst>
              <a:ext uri="{FF2B5EF4-FFF2-40B4-BE49-F238E27FC236}">
                <a16:creationId xmlns:a16="http://schemas.microsoft.com/office/drawing/2014/main" id="{15EEDDBB-5ABC-4AB2-911D-F12708157CF4}"/>
              </a:ext>
            </a:extLst>
          </p:cNvPr>
          <p:cNvSpPr>
            <a:spLocks/>
          </p:cNvSpPr>
          <p:nvPr/>
        </p:nvSpPr>
        <p:spPr bwMode="auto">
          <a:xfrm>
            <a:off x="647832" y="1074743"/>
            <a:ext cx="528375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sz="11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4" name="Image 93">
            <a:extLst>
              <a:ext uri="{FF2B5EF4-FFF2-40B4-BE49-F238E27FC236}">
                <a16:creationId xmlns:a16="http://schemas.microsoft.com/office/drawing/2014/main" id="{13EE5E5D-107E-48EE-9719-715AE1358AE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41752" r="45682" b="45533"/>
          <a:stretch/>
        </p:blipFill>
        <p:spPr>
          <a:xfrm rot="10800000">
            <a:off x="6271612" y="772375"/>
            <a:ext cx="2872388" cy="1307151"/>
          </a:xfrm>
          <a:prstGeom prst="rect">
            <a:avLst/>
          </a:prstGeom>
        </p:spPr>
      </p:pic>
      <p:sp>
        <p:nvSpPr>
          <p:cNvPr id="97" name="ZoneTexte 96">
            <a:extLst>
              <a:ext uri="{FF2B5EF4-FFF2-40B4-BE49-F238E27FC236}">
                <a16:creationId xmlns:a16="http://schemas.microsoft.com/office/drawing/2014/main" id="{93831C40-75E0-4C52-B4F3-0B1919D2AB6F}"/>
              </a:ext>
            </a:extLst>
          </p:cNvPr>
          <p:cNvSpPr txBox="1"/>
          <p:nvPr/>
        </p:nvSpPr>
        <p:spPr>
          <a:xfrm>
            <a:off x="6707563" y="534727"/>
            <a:ext cx="20004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AaPTP2</a:t>
            </a:r>
          </a:p>
        </p:txBody>
      </p:sp>
      <p:sp>
        <p:nvSpPr>
          <p:cNvPr id="109" name="ZoneTexte 22">
            <a:extLst>
              <a:ext uri="{FF2B5EF4-FFF2-40B4-BE49-F238E27FC236}">
                <a16:creationId xmlns:a16="http://schemas.microsoft.com/office/drawing/2014/main" id="{C8B6DB6A-AC2F-40FA-9764-F4489D16F0A8}"/>
              </a:ext>
            </a:extLst>
          </p:cNvPr>
          <p:cNvSpPr>
            <a:spLocks/>
          </p:cNvSpPr>
          <p:nvPr/>
        </p:nvSpPr>
        <p:spPr bwMode="auto">
          <a:xfrm>
            <a:off x="7508300" y="971107"/>
            <a:ext cx="528375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  <a:endParaRPr sz="11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" name="ZoneTexte 22">
            <a:extLst>
              <a:ext uri="{FF2B5EF4-FFF2-40B4-BE49-F238E27FC236}">
                <a16:creationId xmlns:a16="http://schemas.microsoft.com/office/drawing/2014/main" id="{7564B7E7-A455-4DCE-BB3A-46DEE4409B8F}"/>
              </a:ext>
            </a:extLst>
          </p:cNvPr>
          <p:cNvSpPr>
            <a:spLocks/>
          </p:cNvSpPr>
          <p:nvPr/>
        </p:nvSpPr>
        <p:spPr bwMode="auto">
          <a:xfrm>
            <a:off x="6400975" y="1145130"/>
            <a:ext cx="528375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sz="11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8" name="ZoneTexte 97">
            <a:extLst>
              <a:ext uri="{FF2B5EF4-FFF2-40B4-BE49-F238E27FC236}">
                <a16:creationId xmlns:a16="http://schemas.microsoft.com/office/drawing/2014/main" id="{998028B1-B970-4985-8319-D12F2E293121}"/>
              </a:ext>
            </a:extLst>
          </p:cNvPr>
          <p:cNvSpPr txBox="1"/>
          <p:nvPr/>
        </p:nvSpPr>
        <p:spPr>
          <a:xfrm>
            <a:off x="3652725" y="534830"/>
            <a:ext cx="20004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AaPTP4</a:t>
            </a:r>
          </a:p>
        </p:txBody>
      </p:sp>
      <p:grpSp>
        <p:nvGrpSpPr>
          <p:cNvPr id="2" name="Groupe 1"/>
          <p:cNvGrpSpPr/>
          <p:nvPr/>
        </p:nvGrpSpPr>
        <p:grpSpPr>
          <a:xfrm rot="5400000">
            <a:off x="4131108" y="-10750"/>
            <a:ext cx="1307151" cy="2873401"/>
            <a:chOff x="3563882" y="1238986"/>
            <a:chExt cx="1307151" cy="2873401"/>
          </a:xfrm>
        </p:grpSpPr>
        <p:pic>
          <p:nvPicPr>
            <p:cNvPr id="95" name="Image 94">
              <a:extLst>
                <a:ext uri="{FF2B5EF4-FFF2-40B4-BE49-F238E27FC236}">
                  <a16:creationId xmlns:a16="http://schemas.microsoft.com/office/drawing/2014/main" id="{9630B7A0-845D-444D-A123-F840FFB393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01" t="41752" r="45541" b="45476"/>
            <a:stretch/>
          </p:blipFill>
          <p:spPr>
            <a:xfrm rot="5400000">
              <a:off x="2780757" y="2022111"/>
              <a:ext cx="2873401" cy="1307151"/>
            </a:xfrm>
            <a:prstGeom prst="rect">
              <a:avLst/>
            </a:prstGeom>
          </p:spPr>
        </p:pic>
        <p:cxnSp>
          <p:nvCxnSpPr>
            <p:cNvPr id="101" name="Connecteur droit avec flèche 100">
              <a:extLst>
                <a:ext uri="{FF2B5EF4-FFF2-40B4-BE49-F238E27FC236}">
                  <a16:creationId xmlns:a16="http://schemas.microsoft.com/office/drawing/2014/main" id="{43E22C20-2CBF-4ACB-BC3F-6F6EB4101757}"/>
                </a:ext>
              </a:extLst>
            </p:cNvPr>
            <p:cNvCxnSpPr/>
            <p:nvPr/>
          </p:nvCxnSpPr>
          <p:spPr>
            <a:xfrm flipH="1" flipV="1">
              <a:off x="4495576" y="1647553"/>
              <a:ext cx="168785" cy="243228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ZoneTexte 22">
            <a:extLst>
              <a:ext uri="{FF2B5EF4-FFF2-40B4-BE49-F238E27FC236}">
                <a16:creationId xmlns:a16="http://schemas.microsoft.com/office/drawing/2014/main" id="{C8B6DB6A-AC2F-40FA-9764-F4489D16F0A8}"/>
              </a:ext>
            </a:extLst>
          </p:cNvPr>
          <p:cNvSpPr>
            <a:spLocks/>
          </p:cNvSpPr>
          <p:nvPr/>
        </p:nvSpPr>
        <p:spPr bwMode="auto">
          <a:xfrm>
            <a:off x="4588387" y="970157"/>
            <a:ext cx="528375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  <a:endParaRPr sz="11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ZoneTexte 22">
            <a:extLst>
              <a:ext uri="{FF2B5EF4-FFF2-40B4-BE49-F238E27FC236}">
                <a16:creationId xmlns:a16="http://schemas.microsoft.com/office/drawing/2014/main" id="{15EEDDBB-5ABC-4AB2-911D-F12708157CF4}"/>
              </a:ext>
            </a:extLst>
          </p:cNvPr>
          <p:cNvSpPr>
            <a:spLocks/>
          </p:cNvSpPr>
          <p:nvPr/>
        </p:nvSpPr>
        <p:spPr bwMode="auto">
          <a:xfrm>
            <a:off x="3485955" y="1152587"/>
            <a:ext cx="528375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sz="11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8" name="Image 67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27" t="25553" r="50362" b="33283"/>
          <a:stretch/>
        </p:blipFill>
        <p:spPr>
          <a:xfrm rot="16200000">
            <a:off x="1150702" y="1554692"/>
            <a:ext cx="1423042" cy="2871063"/>
          </a:xfrm>
          <a:prstGeom prst="rect">
            <a:avLst/>
          </a:prstGeom>
        </p:spPr>
      </p:pic>
      <p:cxnSp>
        <p:nvCxnSpPr>
          <p:cNvPr id="71" name="Connecteur droit 45"/>
          <p:cNvCxnSpPr/>
          <p:nvPr/>
        </p:nvCxnSpPr>
        <p:spPr>
          <a:xfrm>
            <a:off x="496512" y="3604492"/>
            <a:ext cx="374856" cy="0"/>
          </a:xfrm>
          <a:prstGeom prst="straightConnector1">
            <a:avLst/>
          </a:prstGeom>
          <a:noFill/>
          <a:ln w="28575">
            <a:solidFill>
              <a:srgbClr val="FFFFFF"/>
            </a:solidFill>
            <a:prstDash val="solid"/>
          </a:ln>
        </p:spPr>
      </p:cxnSp>
      <p:sp>
        <p:nvSpPr>
          <p:cNvPr id="72" name="ZoneTexte 71"/>
          <p:cNvSpPr txBox="1"/>
          <p:nvPr/>
        </p:nvSpPr>
        <p:spPr>
          <a:xfrm>
            <a:off x="1234323" y="3127897"/>
            <a:ext cx="379220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</a:p>
        </p:txBody>
      </p:sp>
      <p:sp>
        <p:nvSpPr>
          <p:cNvPr id="74" name="ZoneTexte 73"/>
          <p:cNvSpPr txBox="1"/>
          <p:nvPr/>
        </p:nvSpPr>
        <p:spPr>
          <a:xfrm>
            <a:off x="2893584" y="2806553"/>
            <a:ext cx="289438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pic>
        <p:nvPicPr>
          <p:cNvPr id="69" name="Image 68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27" t="25553" r="50362" b="33283"/>
          <a:stretch/>
        </p:blipFill>
        <p:spPr>
          <a:xfrm rot="16200000">
            <a:off x="4075085" y="1555446"/>
            <a:ext cx="1419197" cy="2873401"/>
          </a:xfrm>
          <a:prstGeom prst="rect">
            <a:avLst/>
          </a:prstGeom>
        </p:spPr>
      </p:pic>
      <p:sp>
        <p:nvSpPr>
          <p:cNvPr id="73" name="ZoneTexte 72"/>
          <p:cNvSpPr txBox="1"/>
          <p:nvPr/>
        </p:nvSpPr>
        <p:spPr>
          <a:xfrm>
            <a:off x="4156273" y="2950379"/>
            <a:ext cx="379529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</a:p>
        </p:txBody>
      </p:sp>
      <p:sp>
        <p:nvSpPr>
          <p:cNvPr id="75" name="ZoneTexte 74"/>
          <p:cNvSpPr txBox="1"/>
          <p:nvPr/>
        </p:nvSpPr>
        <p:spPr>
          <a:xfrm>
            <a:off x="5816886" y="2891914"/>
            <a:ext cx="289674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cxnSp>
        <p:nvCxnSpPr>
          <p:cNvPr id="76" name="Connecteur droit avec flèche 75">
            <a:extLst>
              <a:ext uri="{FF2B5EF4-FFF2-40B4-BE49-F238E27FC236}">
                <a16:creationId xmlns:a16="http://schemas.microsoft.com/office/drawing/2014/main" id="{D87662DA-B778-4458-BA3A-A67AA681767E}"/>
              </a:ext>
            </a:extLst>
          </p:cNvPr>
          <p:cNvCxnSpPr/>
          <p:nvPr/>
        </p:nvCxnSpPr>
        <p:spPr>
          <a:xfrm flipH="1">
            <a:off x="3711505" y="2750040"/>
            <a:ext cx="270842" cy="152868"/>
          </a:xfrm>
          <a:prstGeom prst="straightConnector1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  <a:tailEnd type="triangle"/>
          </a:ln>
          <a:effectLst/>
        </p:spPr>
      </p:cxnSp>
      <p:cxnSp>
        <p:nvCxnSpPr>
          <p:cNvPr id="77" name="Connecteur droit avec flèche 76">
            <a:extLst>
              <a:ext uri="{FF2B5EF4-FFF2-40B4-BE49-F238E27FC236}">
                <a16:creationId xmlns:a16="http://schemas.microsoft.com/office/drawing/2014/main" id="{D87662DA-B778-4458-BA3A-A67AA681767E}"/>
              </a:ext>
            </a:extLst>
          </p:cNvPr>
          <p:cNvCxnSpPr/>
          <p:nvPr/>
        </p:nvCxnSpPr>
        <p:spPr>
          <a:xfrm flipH="1">
            <a:off x="788203" y="2775726"/>
            <a:ext cx="270842" cy="152868"/>
          </a:xfrm>
          <a:prstGeom prst="straightConnector1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  <a:tailEnd type="triangle"/>
          </a:ln>
          <a:effectLst/>
        </p:spPr>
      </p:cxnSp>
      <p:sp>
        <p:nvSpPr>
          <p:cNvPr id="78" name="ZoneTexte 77">
            <a:extLst>
              <a:ext uri="{FF2B5EF4-FFF2-40B4-BE49-F238E27FC236}">
                <a16:creationId xmlns:a16="http://schemas.microsoft.com/office/drawing/2014/main" id="{3134D900-59C2-428F-B158-BFFDBB31B37A}"/>
              </a:ext>
            </a:extLst>
          </p:cNvPr>
          <p:cNvSpPr txBox="1"/>
          <p:nvPr/>
        </p:nvSpPr>
        <p:spPr>
          <a:xfrm>
            <a:off x="-46761" y="1167924"/>
            <a:ext cx="5736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79" name="ZoneTexte 78">
            <a:extLst>
              <a:ext uri="{FF2B5EF4-FFF2-40B4-BE49-F238E27FC236}">
                <a16:creationId xmlns:a16="http://schemas.microsoft.com/office/drawing/2014/main" id="{3134D900-59C2-428F-B158-BFFDBB31B37A}"/>
              </a:ext>
            </a:extLst>
          </p:cNvPr>
          <p:cNvSpPr txBox="1"/>
          <p:nvPr/>
        </p:nvSpPr>
        <p:spPr>
          <a:xfrm>
            <a:off x="-30285" y="2819932"/>
            <a:ext cx="5736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80" name="ZoneTexte 79">
            <a:extLst>
              <a:ext uri="{FF2B5EF4-FFF2-40B4-BE49-F238E27FC236}">
                <a16:creationId xmlns:a16="http://schemas.microsoft.com/office/drawing/2014/main" id="{3134D900-59C2-428F-B158-BFFDBB31B37A}"/>
              </a:ext>
            </a:extLst>
          </p:cNvPr>
          <p:cNvSpPr txBox="1"/>
          <p:nvPr/>
        </p:nvSpPr>
        <p:spPr>
          <a:xfrm>
            <a:off x="-30285" y="4462986"/>
            <a:ext cx="5736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1E4FCE1F-29D7-449C-A2DD-486825420B20}"/>
              </a:ext>
            </a:extLst>
          </p:cNvPr>
          <p:cNvSpPr txBox="1"/>
          <p:nvPr/>
        </p:nvSpPr>
        <p:spPr>
          <a:xfrm>
            <a:off x="18665" y="0"/>
            <a:ext cx="24797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Anti-AaPTP4 (IFA)</a:t>
            </a:r>
          </a:p>
        </p:txBody>
      </p:sp>
      <p:cxnSp>
        <p:nvCxnSpPr>
          <p:cNvPr id="56" name="Connecteur droit avec flèche 55">
            <a:extLst>
              <a:ext uri="{FF2B5EF4-FFF2-40B4-BE49-F238E27FC236}">
                <a16:creationId xmlns:a16="http://schemas.microsoft.com/office/drawing/2014/main" id="{1E391D3C-44F4-45D9-8EC5-037F46C3EE9B}"/>
              </a:ext>
            </a:extLst>
          </p:cNvPr>
          <p:cNvCxnSpPr>
            <a:cxnSpLocks/>
          </p:cNvCxnSpPr>
          <p:nvPr/>
        </p:nvCxnSpPr>
        <p:spPr>
          <a:xfrm flipH="1" flipV="1">
            <a:off x="3556399" y="4153525"/>
            <a:ext cx="136362" cy="309461"/>
          </a:xfrm>
          <a:prstGeom prst="straightConnector1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  <a:tailEnd type="triangle"/>
          </a:ln>
          <a:effectLst/>
        </p:spPr>
      </p:cxnSp>
      <p:cxnSp>
        <p:nvCxnSpPr>
          <p:cNvPr id="57" name="Connecteur droit 45">
            <a:extLst>
              <a:ext uri="{FF2B5EF4-FFF2-40B4-BE49-F238E27FC236}">
                <a16:creationId xmlns:a16="http://schemas.microsoft.com/office/drawing/2014/main" id="{F4ACE83E-478D-4ABD-8A42-20C225E02181}"/>
              </a:ext>
            </a:extLst>
          </p:cNvPr>
          <p:cNvCxnSpPr/>
          <p:nvPr/>
        </p:nvCxnSpPr>
        <p:spPr>
          <a:xfrm>
            <a:off x="501079" y="1992467"/>
            <a:ext cx="374856" cy="0"/>
          </a:xfrm>
          <a:prstGeom prst="straightConnector1">
            <a:avLst/>
          </a:prstGeom>
          <a:noFill/>
          <a:ln w="28575">
            <a:solidFill>
              <a:srgbClr val="FFFFFF"/>
            </a:solidFill>
            <a:prstDash val="solid"/>
          </a:ln>
        </p:spPr>
      </p:cxnSp>
      <p:cxnSp>
        <p:nvCxnSpPr>
          <p:cNvPr id="58" name="Connecteur droit 45">
            <a:extLst>
              <a:ext uri="{FF2B5EF4-FFF2-40B4-BE49-F238E27FC236}">
                <a16:creationId xmlns:a16="http://schemas.microsoft.com/office/drawing/2014/main" id="{6B9871E0-F8D8-4105-9A9B-5F232E86E488}"/>
              </a:ext>
            </a:extLst>
          </p:cNvPr>
          <p:cNvCxnSpPr/>
          <p:nvPr/>
        </p:nvCxnSpPr>
        <p:spPr>
          <a:xfrm>
            <a:off x="482694" y="5456197"/>
            <a:ext cx="374856" cy="0"/>
          </a:xfrm>
          <a:prstGeom prst="straightConnector1">
            <a:avLst/>
          </a:prstGeom>
          <a:noFill/>
          <a:ln w="28575">
            <a:solidFill>
              <a:srgbClr val="FFFFFF"/>
            </a:solidFill>
            <a:prstDash val="solid"/>
          </a:ln>
        </p:spPr>
      </p:cxnSp>
    </p:spTree>
    <p:extLst>
      <p:ext uri="{BB962C8B-B14F-4D97-AF65-F5344CB8AC3E}">
        <p14:creationId xmlns:p14="http://schemas.microsoft.com/office/powerpoint/2010/main" val="4835824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4D8BF1BB-10D9-4944-A5E8-079581D56D48}"/>
              </a:ext>
            </a:extLst>
          </p:cNvPr>
          <p:cNvSpPr txBox="1"/>
          <p:nvPr/>
        </p:nvSpPr>
        <p:spPr>
          <a:xfrm>
            <a:off x="28053" y="22331"/>
            <a:ext cx="35177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F. Anti-AaPTP5 (Western blot + IFA)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9D808BF-49C2-47F4-A5B5-FCA9342A0EB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50" t="47366" r="32098" b="33978"/>
          <a:stretch/>
        </p:blipFill>
        <p:spPr>
          <a:xfrm rot="5400000">
            <a:off x="-478937" y="2593799"/>
            <a:ext cx="3084877" cy="1016336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91784DAD-BE5E-4C34-93B1-E99B1BE356EE}"/>
              </a:ext>
            </a:extLst>
          </p:cNvPr>
          <p:cNvSpPr txBox="1"/>
          <p:nvPr/>
        </p:nvSpPr>
        <p:spPr>
          <a:xfrm>
            <a:off x="536411" y="1256834"/>
            <a:ext cx="10163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MW          1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5011526-6C8D-4206-8123-0CFFAE426962}"/>
              </a:ext>
            </a:extLst>
          </p:cNvPr>
          <p:cNvSpPr txBox="1"/>
          <p:nvPr/>
        </p:nvSpPr>
        <p:spPr>
          <a:xfrm>
            <a:off x="-22093" y="4866385"/>
            <a:ext cx="3889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MW: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Molecular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Weight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marker</a:t>
            </a:r>
          </a:p>
          <a:p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1:  Total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protein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extract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obtained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spores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using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2.5% SDS + 100 mM DTT</a:t>
            </a:r>
          </a:p>
          <a:p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Anti-PTP2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antibodies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used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 positive control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6FF1BA1-F95B-44C6-91FE-FB0660426538}"/>
              </a:ext>
            </a:extLst>
          </p:cNvPr>
          <p:cNvSpPr/>
          <p:nvPr/>
        </p:nvSpPr>
        <p:spPr>
          <a:xfrm>
            <a:off x="12286" y="6203095"/>
            <a:ext cx="911942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reaction was obtained with anti-PTP5 antibodies in both western blot and IFA against extruded polar tubes </a:t>
            </a:r>
            <a:endParaRPr lang="fr-FR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117">
            <a:extLst>
              <a:ext uri="{FF2B5EF4-FFF2-40B4-BE49-F238E27FC236}">
                <a16:creationId xmlns:a16="http://schemas.microsoft.com/office/drawing/2014/main" id="{670DD081-5B3B-4306-A336-450A7BB87754}"/>
              </a:ext>
            </a:extLst>
          </p:cNvPr>
          <p:cNvSpPr>
            <a:spLocks/>
          </p:cNvSpPr>
          <p:nvPr/>
        </p:nvSpPr>
        <p:spPr bwMode="auto">
          <a:xfrm>
            <a:off x="307811" y="4603566"/>
            <a:ext cx="15060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Anti-PTP5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99F337B-EC4C-4621-9990-87F5CFB7E2A9}"/>
              </a:ext>
            </a:extLst>
          </p:cNvPr>
          <p:cNvSpPr txBox="1"/>
          <p:nvPr/>
        </p:nvSpPr>
        <p:spPr>
          <a:xfrm>
            <a:off x="307811" y="886608"/>
            <a:ext cx="25818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Western Blot</a:t>
            </a:r>
          </a:p>
        </p:txBody>
      </p:sp>
      <p:cxnSp>
        <p:nvCxnSpPr>
          <p:cNvPr id="11" name="Connecteur droit 76">
            <a:extLst>
              <a:ext uri="{FF2B5EF4-FFF2-40B4-BE49-F238E27FC236}">
                <a16:creationId xmlns:a16="http://schemas.microsoft.com/office/drawing/2014/main" id="{1017A0C6-D45D-4173-B0CF-949E48AB9A44}"/>
              </a:ext>
            </a:extLst>
          </p:cNvPr>
          <p:cNvCxnSpPr>
            <a:cxnSpLocks/>
          </p:cNvCxnSpPr>
          <p:nvPr/>
        </p:nvCxnSpPr>
        <p:spPr bwMode="auto">
          <a:xfrm>
            <a:off x="428827" y="1830814"/>
            <a:ext cx="1614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77">
            <a:extLst>
              <a:ext uri="{FF2B5EF4-FFF2-40B4-BE49-F238E27FC236}">
                <a16:creationId xmlns:a16="http://schemas.microsoft.com/office/drawing/2014/main" id="{1B5E7C90-EE7C-45B3-B76B-60EBBDF8DF04}"/>
              </a:ext>
            </a:extLst>
          </p:cNvPr>
          <p:cNvCxnSpPr>
            <a:cxnSpLocks/>
          </p:cNvCxnSpPr>
          <p:nvPr/>
        </p:nvCxnSpPr>
        <p:spPr bwMode="auto">
          <a:xfrm>
            <a:off x="428827" y="1932642"/>
            <a:ext cx="1614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Connecteur droit 78">
            <a:extLst>
              <a:ext uri="{FF2B5EF4-FFF2-40B4-BE49-F238E27FC236}">
                <a16:creationId xmlns:a16="http://schemas.microsoft.com/office/drawing/2014/main" id="{19CE0464-677A-435C-B04D-59214C0284B6}"/>
              </a:ext>
            </a:extLst>
          </p:cNvPr>
          <p:cNvCxnSpPr>
            <a:cxnSpLocks/>
          </p:cNvCxnSpPr>
          <p:nvPr/>
        </p:nvCxnSpPr>
        <p:spPr bwMode="auto">
          <a:xfrm>
            <a:off x="428827" y="2438158"/>
            <a:ext cx="1614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necteur droit 79">
            <a:extLst>
              <a:ext uri="{FF2B5EF4-FFF2-40B4-BE49-F238E27FC236}">
                <a16:creationId xmlns:a16="http://schemas.microsoft.com/office/drawing/2014/main" id="{A541E76B-1B4B-4F4C-8464-FCF5A113FA07}"/>
              </a:ext>
            </a:extLst>
          </p:cNvPr>
          <p:cNvCxnSpPr>
            <a:cxnSpLocks/>
          </p:cNvCxnSpPr>
          <p:nvPr/>
        </p:nvCxnSpPr>
        <p:spPr bwMode="auto">
          <a:xfrm>
            <a:off x="428827" y="2795224"/>
            <a:ext cx="1614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Connecteur droit 80">
            <a:extLst>
              <a:ext uri="{FF2B5EF4-FFF2-40B4-BE49-F238E27FC236}">
                <a16:creationId xmlns:a16="http://schemas.microsoft.com/office/drawing/2014/main" id="{29DF6692-59DD-4D06-AB1E-56610E6F605E}"/>
              </a:ext>
            </a:extLst>
          </p:cNvPr>
          <p:cNvCxnSpPr>
            <a:cxnSpLocks/>
          </p:cNvCxnSpPr>
          <p:nvPr/>
        </p:nvCxnSpPr>
        <p:spPr bwMode="auto">
          <a:xfrm>
            <a:off x="428827" y="3265406"/>
            <a:ext cx="1614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Connecteur droit 81">
            <a:extLst>
              <a:ext uri="{FF2B5EF4-FFF2-40B4-BE49-F238E27FC236}">
                <a16:creationId xmlns:a16="http://schemas.microsoft.com/office/drawing/2014/main" id="{BA223D82-B1D6-409B-AF78-554A17A1375E}"/>
              </a:ext>
            </a:extLst>
          </p:cNvPr>
          <p:cNvCxnSpPr>
            <a:cxnSpLocks/>
          </p:cNvCxnSpPr>
          <p:nvPr/>
        </p:nvCxnSpPr>
        <p:spPr bwMode="auto">
          <a:xfrm>
            <a:off x="420360" y="4447752"/>
            <a:ext cx="1614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Connecteur droit 83">
            <a:extLst>
              <a:ext uri="{FF2B5EF4-FFF2-40B4-BE49-F238E27FC236}">
                <a16:creationId xmlns:a16="http://schemas.microsoft.com/office/drawing/2014/main" id="{C3F2FF9B-3DFA-43C5-B216-841911B904D2}"/>
              </a:ext>
            </a:extLst>
          </p:cNvPr>
          <p:cNvCxnSpPr>
            <a:cxnSpLocks/>
          </p:cNvCxnSpPr>
          <p:nvPr/>
        </p:nvCxnSpPr>
        <p:spPr bwMode="auto">
          <a:xfrm>
            <a:off x="428827" y="3906548"/>
            <a:ext cx="1614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ZoneTexte 84">
            <a:extLst>
              <a:ext uri="{FF2B5EF4-FFF2-40B4-BE49-F238E27FC236}">
                <a16:creationId xmlns:a16="http://schemas.microsoft.com/office/drawing/2014/main" id="{E9FC0B1A-0759-41B7-B1D7-EE0B143761D2}"/>
              </a:ext>
            </a:extLst>
          </p:cNvPr>
          <p:cNvSpPr>
            <a:spLocks/>
          </p:cNvSpPr>
          <p:nvPr/>
        </p:nvSpPr>
        <p:spPr bwMode="auto">
          <a:xfrm>
            <a:off x="146204" y="1656243"/>
            <a:ext cx="4231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180 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ZoneTexte 85">
            <a:extLst>
              <a:ext uri="{FF2B5EF4-FFF2-40B4-BE49-F238E27FC236}">
                <a16:creationId xmlns:a16="http://schemas.microsoft.com/office/drawing/2014/main" id="{9A02642E-AE4A-4A6B-96BD-ED789D46B1E9}"/>
              </a:ext>
            </a:extLst>
          </p:cNvPr>
          <p:cNvSpPr>
            <a:spLocks/>
          </p:cNvSpPr>
          <p:nvPr/>
        </p:nvSpPr>
        <p:spPr bwMode="auto">
          <a:xfrm>
            <a:off x="144025" y="1803359"/>
            <a:ext cx="4274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ZoneTexte 86">
            <a:extLst>
              <a:ext uri="{FF2B5EF4-FFF2-40B4-BE49-F238E27FC236}">
                <a16:creationId xmlns:a16="http://schemas.microsoft.com/office/drawing/2014/main" id="{C601AD9B-E0C8-4A8C-9841-40AA5B3CC065}"/>
              </a:ext>
            </a:extLst>
          </p:cNvPr>
          <p:cNvSpPr>
            <a:spLocks/>
          </p:cNvSpPr>
          <p:nvPr/>
        </p:nvSpPr>
        <p:spPr bwMode="auto">
          <a:xfrm>
            <a:off x="201412" y="2292436"/>
            <a:ext cx="3348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75 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ZoneTexte 87">
            <a:extLst>
              <a:ext uri="{FF2B5EF4-FFF2-40B4-BE49-F238E27FC236}">
                <a16:creationId xmlns:a16="http://schemas.microsoft.com/office/drawing/2014/main" id="{9B59D625-12E7-4E3A-8862-9EF6539D9E98}"/>
              </a:ext>
            </a:extLst>
          </p:cNvPr>
          <p:cNvSpPr>
            <a:spLocks/>
          </p:cNvSpPr>
          <p:nvPr/>
        </p:nvSpPr>
        <p:spPr bwMode="auto">
          <a:xfrm>
            <a:off x="201412" y="2647808"/>
            <a:ext cx="3348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100">
                <a:latin typeface="Times New Roman" panose="02020603050405020304" pitchFamily="18" charset="0"/>
                <a:cs typeface="Times New Roman" panose="02020603050405020304" pitchFamily="18" charset="0"/>
              </a:rPr>
              <a:t>63 </a:t>
            </a:r>
            <a:endParaRPr sz="11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ZoneTexte 88">
            <a:extLst>
              <a:ext uri="{FF2B5EF4-FFF2-40B4-BE49-F238E27FC236}">
                <a16:creationId xmlns:a16="http://schemas.microsoft.com/office/drawing/2014/main" id="{3507E193-52AC-4317-80EE-BA9DEF450536}"/>
              </a:ext>
            </a:extLst>
          </p:cNvPr>
          <p:cNvSpPr>
            <a:spLocks/>
          </p:cNvSpPr>
          <p:nvPr/>
        </p:nvSpPr>
        <p:spPr bwMode="auto">
          <a:xfrm>
            <a:off x="201412" y="3121817"/>
            <a:ext cx="3348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100">
                <a:latin typeface="Times New Roman" panose="02020603050405020304" pitchFamily="18" charset="0"/>
                <a:cs typeface="Times New Roman" panose="02020603050405020304" pitchFamily="18" charset="0"/>
              </a:rPr>
              <a:t>48 </a:t>
            </a:r>
            <a:endParaRPr sz="11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ZoneTexte 89">
            <a:extLst>
              <a:ext uri="{FF2B5EF4-FFF2-40B4-BE49-F238E27FC236}">
                <a16:creationId xmlns:a16="http://schemas.microsoft.com/office/drawing/2014/main" id="{E3A8CCE5-85F4-4CD7-A4D0-65CDBBA9F621}"/>
              </a:ext>
            </a:extLst>
          </p:cNvPr>
          <p:cNvSpPr>
            <a:spLocks/>
          </p:cNvSpPr>
          <p:nvPr/>
        </p:nvSpPr>
        <p:spPr bwMode="auto">
          <a:xfrm>
            <a:off x="203798" y="3759582"/>
            <a:ext cx="3348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100">
                <a:latin typeface="Times New Roman" panose="02020603050405020304" pitchFamily="18" charset="0"/>
                <a:cs typeface="Times New Roman" panose="02020603050405020304" pitchFamily="18" charset="0"/>
              </a:rPr>
              <a:t>35 </a:t>
            </a:r>
            <a:endParaRPr sz="11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ZoneTexte 90">
            <a:extLst>
              <a:ext uri="{FF2B5EF4-FFF2-40B4-BE49-F238E27FC236}">
                <a16:creationId xmlns:a16="http://schemas.microsoft.com/office/drawing/2014/main" id="{B8AEFAB3-72D4-49B6-A25F-FF5F11539327}"/>
              </a:ext>
            </a:extLst>
          </p:cNvPr>
          <p:cNvSpPr>
            <a:spLocks/>
          </p:cNvSpPr>
          <p:nvPr/>
        </p:nvSpPr>
        <p:spPr bwMode="auto">
          <a:xfrm>
            <a:off x="189899" y="4302239"/>
            <a:ext cx="3348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 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ZoneTexte 92">
            <a:extLst>
              <a:ext uri="{FF2B5EF4-FFF2-40B4-BE49-F238E27FC236}">
                <a16:creationId xmlns:a16="http://schemas.microsoft.com/office/drawing/2014/main" id="{CFD4FCB4-1ED1-429D-A6DD-A943A4FFD7DD}"/>
              </a:ext>
            </a:extLst>
          </p:cNvPr>
          <p:cNvSpPr>
            <a:spLocks/>
          </p:cNvSpPr>
          <p:nvPr/>
        </p:nvSpPr>
        <p:spPr bwMode="auto">
          <a:xfrm>
            <a:off x="94066" y="1312888"/>
            <a:ext cx="4274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6" name="Connecteur droit 96">
            <a:extLst>
              <a:ext uri="{FF2B5EF4-FFF2-40B4-BE49-F238E27FC236}">
                <a16:creationId xmlns:a16="http://schemas.microsoft.com/office/drawing/2014/main" id="{11652B5B-6456-42FD-A292-12B0EB6A8067}"/>
              </a:ext>
            </a:extLst>
          </p:cNvPr>
          <p:cNvCxnSpPr>
            <a:cxnSpLocks/>
          </p:cNvCxnSpPr>
          <p:nvPr/>
        </p:nvCxnSpPr>
        <p:spPr bwMode="auto">
          <a:xfrm>
            <a:off x="428826" y="2201358"/>
            <a:ext cx="1614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ZoneTexte 97">
            <a:extLst>
              <a:ext uri="{FF2B5EF4-FFF2-40B4-BE49-F238E27FC236}">
                <a16:creationId xmlns:a16="http://schemas.microsoft.com/office/drawing/2014/main" id="{FF2514EA-A904-4C8A-AF44-7474A7E29938}"/>
              </a:ext>
            </a:extLst>
          </p:cNvPr>
          <p:cNvSpPr>
            <a:spLocks/>
          </p:cNvSpPr>
          <p:nvPr/>
        </p:nvSpPr>
        <p:spPr bwMode="auto">
          <a:xfrm>
            <a:off x="145173" y="2047552"/>
            <a:ext cx="4274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8" name="Connecteur droit 76">
            <a:extLst>
              <a:ext uri="{FF2B5EF4-FFF2-40B4-BE49-F238E27FC236}">
                <a16:creationId xmlns:a16="http://schemas.microsoft.com/office/drawing/2014/main" id="{A1554499-4B01-44BF-B216-60F69AB176F9}"/>
              </a:ext>
            </a:extLst>
          </p:cNvPr>
          <p:cNvCxnSpPr>
            <a:cxnSpLocks/>
          </p:cNvCxnSpPr>
          <p:nvPr/>
        </p:nvCxnSpPr>
        <p:spPr bwMode="auto">
          <a:xfrm>
            <a:off x="1927578" y="1830952"/>
            <a:ext cx="1614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Connecteur droit 77">
            <a:extLst>
              <a:ext uri="{FF2B5EF4-FFF2-40B4-BE49-F238E27FC236}">
                <a16:creationId xmlns:a16="http://schemas.microsoft.com/office/drawing/2014/main" id="{C9A16765-D093-4EF1-9554-90392ED6DFC7}"/>
              </a:ext>
            </a:extLst>
          </p:cNvPr>
          <p:cNvCxnSpPr>
            <a:cxnSpLocks/>
          </p:cNvCxnSpPr>
          <p:nvPr/>
        </p:nvCxnSpPr>
        <p:spPr bwMode="auto">
          <a:xfrm>
            <a:off x="1927578" y="1932780"/>
            <a:ext cx="1614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Connecteur droit 78">
            <a:extLst>
              <a:ext uri="{FF2B5EF4-FFF2-40B4-BE49-F238E27FC236}">
                <a16:creationId xmlns:a16="http://schemas.microsoft.com/office/drawing/2014/main" id="{8493CB4E-220F-4EA1-8933-A3B6565EA98A}"/>
              </a:ext>
            </a:extLst>
          </p:cNvPr>
          <p:cNvCxnSpPr>
            <a:cxnSpLocks/>
          </p:cNvCxnSpPr>
          <p:nvPr/>
        </p:nvCxnSpPr>
        <p:spPr bwMode="auto">
          <a:xfrm>
            <a:off x="1927578" y="2438296"/>
            <a:ext cx="1614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Connecteur droit 79">
            <a:extLst>
              <a:ext uri="{FF2B5EF4-FFF2-40B4-BE49-F238E27FC236}">
                <a16:creationId xmlns:a16="http://schemas.microsoft.com/office/drawing/2014/main" id="{F9409E3C-AF8E-4812-9654-8F437C80E33D}"/>
              </a:ext>
            </a:extLst>
          </p:cNvPr>
          <p:cNvCxnSpPr>
            <a:cxnSpLocks/>
          </p:cNvCxnSpPr>
          <p:nvPr/>
        </p:nvCxnSpPr>
        <p:spPr bwMode="auto">
          <a:xfrm>
            <a:off x="1927578" y="2795362"/>
            <a:ext cx="1614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Connecteur droit 80">
            <a:extLst>
              <a:ext uri="{FF2B5EF4-FFF2-40B4-BE49-F238E27FC236}">
                <a16:creationId xmlns:a16="http://schemas.microsoft.com/office/drawing/2014/main" id="{4EF90514-0252-439A-B1B5-D33BA59C3F79}"/>
              </a:ext>
            </a:extLst>
          </p:cNvPr>
          <p:cNvCxnSpPr>
            <a:cxnSpLocks/>
          </p:cNvCxnSpPr>
          <p:nvPr/>
        </p:nvCxnSpPr>
        <p:spPr bwMode="auto">
          <a:xfrm>
            <a:off x="1927578" y="3282796"/>
            <a:ext cx="1614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Connecteur droit 81">
            <a:extLst>
              <a:ext uri="{FF2B5EF4-FFF2-40B4-BE49-F238E27FC236}">
                <a16:creationId xmlns:a16="http://schemas.microsoft.com/office/drawing/2014/main" id="{E7F91468-A7CF-4EBC-B231-94769D58E3C0}"/>
              </a:ext>
            </a:extLst>
          </p:cNvPr>
          <p:cNvCxnSpPr>
            <a:cxnSpLocks/>
          </p:cNvCxnSpPr>
          <p:nvPr/>
        </p:nvCxnSpPr>
        <p:spPr bwMode="auto">
          <a:xfrm>
            <a:off x="1919111" y="4534150"/>
            <a:ext cx="1614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Connecteur droit 83">
            <a:extLst>
              <a:ext uri="{FF2B5EF4-FFF2-40B4-BE49-F238E27FC236}">
                <a16:creationId xmlns:a16="http://schemas.microsoft.com/office/drawing/2014/main" id="{3C15C389-18C1-43F6-BA8C-056E05A332CA}"/>
              </a:ext>
            </a:extLst>
          </p:cNvPr>
          <p:cNvCxnSpPr>
            <a:cxnSpLocks/>
          </p:cNvCxnSpPr>
          <p:nvPr/>
        </p:nvCxnSpPr>
        <p:spPr bwMode="auto">
          <a:xfrm>
            <a:off x="1927578" y="3906686"/>
            <a:ext cx="1614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ZoneTexte 84">
            <a:extLst>
              <a:ext uri="{FF2B5EF4-FFF2-40B4-BE49-F238E27FC236}">
                <a16:creationId xmlns:a16="http://schemas.microsoft.com/office/drawing/2014/main" id="{598EFEFB-48A8-4EE9-8C0F-89BA374812C9}"/>
              </a:ext>
            </a:extLst>
          </p:cNvPr>
          <p:cNvSpPr>
            <a:spLocks/>
          </p:cNvSpPr>
          <p:nvPr/>
        </p:nvSpPr>
        <p:spPr bwMode="auto">
          <a:xfrm>
            <a:off x="1644955" y="1656381"/>
            <a:ext cx="4231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180 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ZoneTexte 85">
            <a:extLst>
              <a:ext uri="{FF2B5EF4-FFF2-40B4-BE49-F238E27FC236}">
                <a16:creationId xmlns:a16="http://schemas.microsoft.com/office/drawing/2014/main" id="{E22F29C2-5D67-444C-AC00-86078C662001}"/>
              </a:ext>
            </a:extLst>
          </p:cNvPr>
          <p:cNvSpPr>
            <a:spLocks/>
          </p:cNvSpPr>
          <p:nvPr/>
        </p:nvSpPr>
        <p:spPr bwMode="auto">
          <a:xfrm>
            <a:off x="1642776" y="1803497"/>
            <a:ext cx="4274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 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ZoneTexte 86">
            <a:extLst>
              <a:ext uri="{FF2B5EF4-FFF2-40B4-BE49-F238E27FC236}">
                <a16:creationId xmlns:a16="http://schemas.microsoft.com/office/drawing/2014/main" id="{DB33D903-7049-4222-B1AD-42A0F74C30E4}"/>
              </a:ext>
            </a:extLst>
          </p:cNvPr>
          <p:cNvSpPr>
            <a:spLocks/>
          </p:cNvSpPr>
          <p:nvPr/>
        </p:nvSpPr>
        <p:spPr bwMode="auto">
          <a:xfrm>
            <a:off x="1700163" y="2292574"/>
            <a:ext cx="3348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75 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ZoneTexte 87">
            <a:extLst>
              <a:ext uri="{FF2B5EF4-FFF2-40B4-BE49-F238E27FC236}">
                <a16:creationId xmlns:a16="http://schemas.microsoft.com/office/drawing/2014/main" id="{662C8FD2-0FBB-47A8-B2DB-165F6727D7B9}"/>
              </a:ext>
            </a:extLst>
          </p:cNvPr>
          <p:cNvSpPr>
            <a:spLocks/>
          </p:cNvSpPr>
          <p:nvPr/>
        </p:nvSpPr>
        <p:spPr bwMode="auto">
          <a:xfrm>
            <a:off x="1700163" y="2647946"/>
            <a:ext cx="3348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100">
                <a:latin typeface="Times New Roman" panose="02020603050405020304" pitchFamily="18" charset="0"/>
                <a:cs typeface="Times New Roman" panose="02020603050405020304" pitchFamily="18" charset="0"/>
              </a:rPr>
              <a:t>63 </a:t>
            </a:r>
            <a:endParaRPr sz="11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ZoneTexte 88">
            <a:extLst>
              <a:ext uri="{FF2B5EF4-FFF2-40B4-BE49-F238E27FC236}">
                <a16:creationId xmlns:a16="http://schemas.microsoft.com/office/drawing/2014/main" id="{63AC63E8-C2E4-45D2-8BB7-010941969F7F}"/>
              </a:ext>
            </a:extLst>
          </p:cNvPr>
          <p:cNvSpPr>
            <a:spLocks/>
          </p:cNvSpPr>
          <p:nvPr/>
        </p:nvSpPr>
        <p:spPr bwMode="auto">
          <a:xfrm>
            <a:off x="1700163" y="3139207"/>
            <a:ext cx="3348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100">
                <a:latin typeface="Times New Roman" panose="02020603050405020304" pitchFamily="18" charset="0"/>
                <a:cs typeface="Times New Roman" panose="02020603050405020304" pitchFamily="18" charset="0"/>
              </a:rPr>
              <a:t>48 </a:t>
            </a:r>
            <a:endParaRPr sz="11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ZoneTexte 89">
            <a:extLst>
              <a:ext uri="{FF2B5EF4-FFF2-40B4-BE49-F238E27FC236}">
                <a16:creationId xmlns:a16="http://schemas.microsoft.com/office/drawing/2014/main" id="{EF72228F-410F-4283-AA1D-B38004729F09}"/>
              </a:ext>
            </a:extLst>
          </p:cNvPr>
          <p:cNvSpPr>
            <a:spLocks/>
          </p:cNvSpPr>
          <p:nvPr/>
        </p:nvSpPr>
        <p:spPr bwMode="auto">
          <a:xfrm>
            <a:off x="1702549" y="3759720"/>
            <a:ext cx="3348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100">
                <a:latin typeface="Times New Roman" panose="02020603050405020304" pitchFamily="18" charset="0"/>
                <a:cs typeface="Times New Roman" panose="02020603050405020304" pitchFamily="18" charset="0"/>
              </a:rPr>
              <a:t>35 </a:t>
            </a:r>
            <a:endParaRPr sz="11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ZoneTexte 90">
            <a:extLst>
              <a:ext uri="{FF2B5EF4-FFF2-40B4-BE49-F238E27FC236}">
                <a16:creationId xmlns:a16="http://schemas.microsoft.com/office/drawing/2014/main" id="{DAE5FF6A-D875-406F-A0EE-A5F1ED4406E1}"/>
              </a:ext>
            </a:extLst>
          </p:cNvPr>
          <p:cNvSpPr>
            <a:spLocks/>
          </p:cNvSpPr>
          <p:nvPr/>
        </p:nvSpPr>
        <p:spPr bwMode="auto">
          <a:xfrm>
            <a:off x="1688650" y="4388637"/>
            <a:ext cx="3348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 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ZoneTexte 92">
            <a:extLst>
              <a:ext uri="{FF2B5EF4-FFF2-40B4-BE49-F238E27FC236}">
                <a16:creationId xmlns:a16="http://schemas.microsoft.com/office/drawing/2014/main" id="{05248BF8-3B05-448C-8CD8-A9167D2AF966}"/>
              </a:ext>
            </a:extLst>
          </p:cNvPr>
          <p:cNvSpPr>
            <a:spLocks/>
          </p:cNvSpPr>
          <p:nvPr/>
        </p:nvSpPr>
        <p:spPr bwMode="auto">
          <a:xfrm>
            <a:off x="1592817" y="1313026"/>
            <a:ext cx="4274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3" name="Connecteur droit 96">
            <a:extLst>
              <a:ext uri="{FF2B5EF4-FFF2-40B4-BE49-F238E27FC236}">
                <a16:creationId xmlns:a16="http://schemas.microsoft.com/office/drawing/2014/main" id="{7BCB0AC2-C869-4684-A942-59F4494F3192}"/>
              </a:ext>
            </a:extLst>
          </p:cNvPr>
          <p:cNvCxnSpPr>
            <a:cxnSpLocks/>
          </p:cNvCxnSpPr>
          <p:nvPr/>
        </p:nvCxnSpPr>
        <p:spPr bwMode="auto">
          <a:xfrm>
            <a:off x="1927577" y="2201496"/>
            <a:ext cx="1614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ZoneTexte 97">
            <a:extLst>
              <a:ext uri="{FF2B5EF4-FFF2-40B4-BE49-F238E27FC236}">
                <a16:creationId xmlns:a16="http://schemas.microsoft.com/office/drawing/2014/main" id="{A35FE46D-F317-48BF-B4D1-9E417FC2FC78}"/>
              </a:ext>
            </a:extLst>
          </p:cNvPr>
          <p:cNvSpPr>
            <a:spLocks/>
          </p:cNvSpPr>
          <p:nvPr/>
        </p:nvSpPr>
        <p:spPr bwMode="auto">
          <a:xfrm>
            <a:off x="1643924" y="2047690"/>
            <a:ext cx="4274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9CF9EFC9-CC80-40B6-8027-598D8BFF831C}"/>
              </a:ext>
            </a:extLst>
          </p:cNvPr>
          <p:cNvSpPr txBox="1"/>
          <p:nvPr/>
        </p:nvSpPr>
        <p:spPr>
          <a:xfrm>
            <a:off x="2103032" y="1298606"/>
            <a:ext cx="14443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MW       1 </a:t>
            </a:r>
          </a:p>
        </p:txBody>
      </p:sp>
      <p:pic>
        <p:nvPicPr>
          <p:cNvPr id="46" name="Picture 2" descr="https://lh6.googleusercontent.com/zg2_5vI_5pAptf6kJ7pXa0yNShsu9H-itHHCO0L_sLNBarIoyhE0YgUWMJiEkDezETkre8oad3jY0nycbsOaKWkOxmyxotzbs7PVad7PgoWJ5mR58oSeSsTrz3fBCUXnMdODJ1LlLYxuBlaBuRjW5w=s2048">
            <a:extLst>
              <a:ext uri="{FF2B5EF4-FFF2-40B4-BE49-F238E27FC236}">
                <a16:creationId xmlns:a16="http://schemas.microsoft.com/office/drawing/2014/main" id="{CC99F6B6-8484-4172-83FC-6684BDD17C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82" t="46006" r="34403" b="34857"/>
          <a:stretch/>
        </p:blipFill>
        <p:spPr bwMode="auto">
          <a:xfrm rot="5400000">
            <a:off x="999642" y="2668756"/>
            <a:ext cx="3084879" cy="923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ZoneTexte 117">
            <a:extLst>
              <a:ext uri="{FF2B5EF4-FFF2-40B4-BE49-F238E27FC236}">
                <a16:creationId xmlns:a16="http://schemas.microsoft.com/office/drawing/2014/main" id="{8111770C-9F81-427A-B039-D80C699A6E3F}"/>
              </a:ext>
            </a:extLst>
          </p:cNvPr>
          <p:cNvSpPr>
            <a:spLocks/>
          </p:cNvSpPr>
          <p:nvPr/>
        </p:nvSpPr>
        <p:spPr bwMode="auto">
          <a:xfrm>
            <a:off x="1771526" y="4633304"/>
            <a:ext cx="15060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Anti-PTP2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857CFFAB-F61B-49C7-86B0-7353B44DA6A7}"/>
              </a:ext>
            </a:extLst>
          </p:cNvPr>
          <p:cNvSpPr txBox="1"/>
          <p:nvPr/>
        </p:nvSpPr>
        <p:spPr>
          <a:xfrm>
            <a:off x="5378673" y="918280"/>
            <a:ext cx="25818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 IFA on </a:t>
            </a:r>
            <a:r>
              <a:rPr lang="fr-FR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fr-FR" sz="1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algerae</a:t>
            </a:r>
            <a:r>
              <a:rPr lang="fr-FR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spores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93D3ECDD-B9FC-48EB-B833-44EE71EECE8C}"/>
              </a:ext>
            </a:extLst>
          </p:cNvPr>
          <p:cNvSpPr/>
          <p:nvPr/>
        </p:nvSpPr>
        <p:spPr>
          <a:xfrm>
            <a:off x="7803253" y="4812593"/>
            <a:ext cx="31451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000" b="1" dirty="0">
                <a:solidFill>
                  <a:schemeClr val="bg1">
                    <a:lumMod val="95000"/>
                  </a:schemeClr>
                </a:solidFill>
              </a:rPr>
              <a:t>SP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2FCF05C-CAD3-467A-B785-95B3A4E56C86}"/>
              </a:ext>
            </a:extLst>
          </p:cNvPr>
          <p:cNvSpPr/>
          <p:nvPr/>
        </p:nvSpPr>
        <p:spPr>
          <a:xfrm>
            <a:off x="8023139" y="3626148"/>
            <a:ext cx="26321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100" b="1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fr-FR" sz="1100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2226245-59BF-40D7-8EBE-8709A1C07BB2}"/>
              </a:ext>
            </a:extLst>
          </p:cNvPr>
          <p:cNvSpPr/>
          <p:nvPr/>
        </p:nvSpPr>
        <p:spPr>
          <a:xfrm>
            <a:off x="5347485" y="4741663"/>
            <a:ext cx="3429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b="1" dirty="0">
                <a:solidFill>
                  <a:schemeClr val="bg1">
                    <a:lumMod val="95000"/>
                  </a:schemeClr>
                </a:solidFill>
              </a:rPr>
              <a:t>PT</a:t>
            </a:r>
            <a:endParaRPr lang="fr-FR" sz="1200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58" name="Connecteur droit 57">
            <a:extLst>
              <a:ext uri="{FF2B5EF4-FFF2-40B4-BE49-F238E27FC236}">
                <a16:creationId xmlns:a16="http://schemas.microsoft.com/office/drawing/2014/main" id="{5D7AD0DE-5A48-49D4-918A-75FF192B7030}"/>
              </a:ext>
            </a:extLst>
          </p:cNvPr>
          <p:cNvCxnSpPr/>
          <p:nvPr/>
        </p:nvCxnSpPr>
        <p:spPr>
          <a:xfrm>
            <a:off x="4778631" y="5305130"/>
            <a:ext cx="292428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ZoneTexte 58">
            <a:extLst>
              <a:ext uri="{FF2B5EF4-FFF2-40B4-BE49-F238E27FC236}">
                <a16:creationId xmlns:a16="http://schemas.microsoft.com/office/drawing/2014/main" id="{4761E20B-2252-4E0A-8FE2-2578B3BDBD71}"/>
              </a:ext>
            </a:extLst>
          </p:cNvPr>
          <p:cNvSpPr txBox="1"/>
          <p:nvPr/>
        </p:nvSpPr>
        <p:spPr>
          <a:xfrm>
            <a:off x="4014501" y="4388793"/>
            <a:ext cx="4700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: Spore ; PT : Polar Tube.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Scale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bar : 5 µm.</a:t>
            </a:r>
          </a:p>
          <a:p>
            <a:pPr algn="ctr"/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arrow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indicates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sporoplasm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transit in the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extruded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polar tube (DAPI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staining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</p:txBody>
      </p:sp>
      <p:pic>
        <p:nvPicPr>
          <p:cNvPr id="68" name="Espace réservé du contenu 4">
            <a:extLst>
              <a:ext uri="{FF2B5EF4-FFF2-40B4-BE49-F238E27FC236}">
                <a16:creationId xmlns:a16="http://schemas.microsoft.com/office/drawing/2014/main" id="{A81CD225-ABD1-4ED7-A350-02A8EAB7D7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35" t="43798" r="34303" b="35115"/>
          <a:stretch/>
        </p:blipFill>
        <p:spPr>
          <a:xfrm>
            <a:off x="6380887" y="1991615"/>
            <a:ext cx="2334564" cy="2326343"/>
          </a:xfrm>
        </p:spPr>
      </p:pic>
      <p:pic>
        <p:nvPicPr>
          <p:cNvPr id="69" name="Image 68">
            <a:extLst>
              <a:ext uri="{FF2B5EF4-FFF2-40B4-BE49-F238E27FC236}">
                <a16:creationId xmlns:a16="http://schemas.microsoft.com/office/drawing/2014/main" id="{25B982B7-7381-4274-8D7D-B9947C941BA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35" t="43798" r="34303" b="35115"/>
          <a:stretch/>
        </p:blipFill>
        <p:spPr>
          <a:xfrm>
            <a:off x="4014501" y="1991615"/>
            <a:ext cx="2334565" cy="2326342"/>
          </a:xfrm>
          <a:prstGeom prst="rect">
            <a:avLst/>
          </a:prstGeom>
        </p:spPr>
      </p:pic>
      <p:sp>
        <p:nvSpPr>
          <p:cNvPr id="70" name="Rectangle 69">
            <a:extLst>
              <a:ext uri="{FF2B5EF4-FFF2-40B4-BE49-F238E27FC236}">
                <a16:creationId xmlns:a16="http://schemas.microsoft.com/office/drawing/2014/main" id="{AC88BACE-5CF9-4803-BF20-40676A1F9B2C}"/>
              </a:ext>
            </a:extLst>
          </p:cNvPr>
          <p:cNvSpPr/>
          <p:nvPr/>
        </p:nvSpPr>
        <p:spPr>
          <a:xfrm>
            <a:off x="7119401" y="3319242"/>
            <a:ext cx="57481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00" b="1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  <a:endParaRPr lang="fr-FR" sz="1100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04FB7341-27FE-4A05-9EA6-B7B657F137E6}"/>
              </a:ext>
            </a:extLst>
          </p:cNvPr>
          <p:cNvSpPr/>
          <p:nvPr/>
        </p:nvSpPr>
        <p:spPr>
          <a:xfrm>
            <a:off x="6991000" y="2034279"/>
            <a:ext cx="26321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100" b="1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fr-FR" sz="1100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ZoneTexte 73">
            <a:extLst>
              <a:ext uri="{FF2B5EF4-FFF2-40B4-BE49-F238E27FC236}">
                <a16:creationId xmlns:a16="http://schemas.microsoft.com/office/drawing/2014/main" id="{CEF0C4B7-A423-4368-B9DA-A7458722A77D}"/>
              </a:ext>
            </a:extLst>
          </p:cNvPr>
          <p:cNvSpPr txBox="1"/>
          <p:nvPr/>
        </p:nvSpPr>
        <p:spPr>
          <a:xfrm>
            <a:off x="4014501" y="1732126"/>
            <a:ext cx="23345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AaPTP5</a:t>
            </a:r>
          </a:p>
        </p:txBody>
      </p:sp>
      <p:sp>
        <p:nvSpPr>
          <p:cNvPr id="75" name="ZoneTexte 74">
            <a:extLst>
              <a:ext uri="{FF2B5EF4-FFF2-40B4-BE49-F238E27FC236}">
                <a16:creationId xmlns:a16="http://schemas.microsoft.com/office/drawing/2014/main" id="{6D0BBF69-9AD1-4891-9120-D94F9AD4C325}"/>
              </a:ext>
            </a:extLst>
          </p:cNvPr>
          <p:cNvSpPr txBox="1"/>
          <p:nvPr/>
        </p:nvSpPr>
        <p:spPr>
          <a:xfrm>
            <a:off x="6380888" y="1732308"/>
            <a:ext cx="23345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Merge (Light/DAPI)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D95F5D4C-B5FE-48FC-999D-9B4F1B8F0497}"/>
              </a:ext>
            </a:extLst>
          </p:cNvPr>
          <p:cNvSpPr/>
          <p:nvPr/>
        </p:nvSpPr>
        <p:spPr>
          <a:xfrm>
            <a:off x="4519244" y="2034279"/>
            <a:ext cx="26321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100" b="1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fr-FR" sz="1100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5" name="Connecteur droit 45">
            <a:extLst>
              <a:ext uri="{FF2B5EF4-FFF2-40B4-BE49-F238E27FC236}">
                <a16:creationId xmlns:a16="http://schemas.microsoft.com/office/drawing/2014/main" id="{78EDC3C2-F093-4FCA-B26A-6CF7A89F37AB}"/>
              </a:ext>
            </a:extLst>
          </p:cNvPr>
          <p:cNvCxnSpPr>
            <a:cxnSpLocks/>
          </p:cNvCxnSpPr>
          <p:nvPr/>
        </p:nvCxnSpPr>
        <p:spPr bwMode="auto">
          <a:xfrm>
            <a:off x="4068177" y="4227876"/>
            <a:ext cx="307857" cy="0"/>
          </a:xfrm>
          <a:prstGeom prst="straightConnector1">
            <a:avLst/>
          </a:prstGeom>
          <a:noFill/>
          <a:ln w="28575">
            <a:solidFill>
              <a:srgbClr val="FFFFFF"/>
            </a:solidFill>
            <a:prstDash val="solid"/>
          </a:ln>
        </p:spPr>
      </p:cxnSp>
      <p:cxnSp>
        <p:nvCxnSpPr>
          <p:cNvPr id="76" name="Connecteur droit avec flèche 75">
            <a:extLst>
              <a:ext uri="{FF2B5EF4-FFF2-40B4-BE49-F238E27FC236}">
                <a16:creationId xmlns:a16="http://schemas.microsoft.com/office/drawing/2014/main" id="{B1076C68-502A-4BA3-B630-5CF68DB7CB0C}"/>
              </a:ext>
            </a:extLst>
          </p:cNvPr>
          <p:cNvCxnSpPr>
            <a:cxnSpLocks/>
          </p:cNvCxnSpPr>
          <p:nvPr/>
        </p:nvCxnSpPr>
        <p:spPr>
          <a:xfrm flipH="1">
            <a:off x="8179074" y="3001206"/>
            <a:ext cx="214558" cy="153580"/>
          </a:xfrm>
          <a:prstGeom prst="straightConnector1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9553903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6452278C-4496-423E-9B08-92385307B960}"/>
              </a:ext>
            </a:extLst>
          </p:cNvPr>
          <p:cNvSpPr txBox="1"/>
          <p:nvPr/>
        </p:nvSpPr>
        <p:spPr>
          <a:xfrm>
            <a:off x="-30888" y="7015"/>
            <a:ext cx="30460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G. Anti-AaPTP7 (IFA)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6AE53D7-B8CF-4F5D-A0BA-75AECF7192AF}"/>
              </a:ext>
            </a:extLst>
          </p:cNvPr>
          <p:cNvSpPr txBox="1"/>
          <p:nvPr/>
        </p:nvSpPr>
        <p:spPr>
          <a:xfrm>
            <a:off x="192506" y="6300226"/>
            <a:ext cx="8951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PTP7 </a:t>
            </a:r>
            <a:r>
              <a:rPr lang="fr-FR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only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present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the </a:t>
            </a:r>
            <a:r>
              <a:rPr lang="fr-FR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extremity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fr-FR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extruded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polar tube 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(panels a and b,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arrows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Panel c :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Negative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control: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incubation only with the secondary antibody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Alexa 488-conjugated goat anti-mouse IgG).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Scale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bar: 10 µm. S: Spore, PT: Polar Tube, SP: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Sporoplasm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fr-FR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8BBB322B-C1D1-44D7-B654-B752B631FB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279" t="47992" r="22612" b="28609"/>
          <a:stretch/>
        </p:blipFill>
        <p:spPr>
          <a:xfrm>
            <a:off x="4384034" y="4341541"/>
            <a:ext cx="2658781" cy="1823844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B1B656FD-BF77-418E-ABAB-1546258F500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279" t="47992" r="22612" b="28609"/>
          <a:stretch/>
        </p:blipFill>
        <p:spPr>
          <a:xfrm>
            <a:off x="1633815" y="4341541"/>
            <a:ext cx="2658780" cy="1823844"/>
          </a:xfrm>
          <a:prstGeom prst="rect">
            <a:avLst/>
          </a:prstGeom>
        </p:spPr>
      </p:pic>
      <p:sp>
        <p:nvSpPr>
          <p:cNvPr id="15" name="ZoneTexte 82">
            <a:extLst>
              <a:ext uri="{FF2B5EF4-FFF2-40B4-BE49-F238E27FC236}">
                <a16:creationId xmlns:a16="http://schemas.microsoft.com/office/drawing/2014/main" id="{B74FB0F1-49A6-4E86-9B31-A7E35E90E94D}"/>
              </a:ext>
            </a:extLst>
          </p:cNvPr>
          <p:cNvSpPr>
            <a:spLocks/>
          </p:cNvSpPr>
          <p:nvPr/>
        </p:nvSpPr>
        <p:spPr bwMode="auto">
          <a:xfrm>
            <a:off x="1633814" y="4075894"/>
            <a:ext cx="26587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Negative</a:t>
            </a:r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control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ZoneTexte 83">
            <a:extLst>
              <a:ext uri="{FF2B5EF4-FFF2-40B4-BE49-F238E27FC236}">
                <a16:creationId xmlns:a16="http://schemas.microsoft.com/office/drawing/2014/main" id="{E1117232-D14D-4770-8305-5527B9DF6832}"/>
              </a:ext>
            </a:extLst>
          </p:cNvPr>
          <p:cNvSpPr>
            <a:spLocks/>
          </p:cNvSpPr>
          <p:nvPr/>
        </p:nvSpPr>
        <p:spPr bwMode="auto">
          <a:xfrm>
            <a:off x="4384034" y="4096184"/>
            <a:ext cx="26459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Merge (Light/DAPI)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376D0BBB-5025-48EA-B99A-BA99A735AF2A}"/>
              </a:ext>
            </a:extLst>
          </p:cNvPr>
          <p:cNvSpPr txBox="1"/>
          <p:nvPr/>
        </p:nvSpPr>
        <p:spPr>
          <a:xfrm>
            <a:off x="5426603" y="4659298"/>
            <a:ext cx="5736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67A86EA4-DC9F-4C32-A7A1-411152F56DEC}"/>
              </a:ext>
            </a:extLst>
          </p:cNvPr>
          <p:cNvSpPr txBox="1"/>
          <p:nvPr/>
        </p:nvSpPr>
        <p:spPr>
          <a:xfrm>
            <a:off x="4384034" y="5598082"/>
            <a:ext cx="5736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99053A65-7ED3-4B2F-B9D9-CA3356D1FE6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96" t="21477" r="31838" b="36586"/>
          <a:stretch/>
        </p:blipFill>
        <p:spPr>
          <a:xfrm rot="16200000">
            <a:off x="1900784" y="1382246"/>
            <a:ext cx="2134355" cy="2658779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A0DE2683-7FFA-4679-A29F-D27898C667B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780" t="21817" r="31702" b="36429"/>
          <a:stretch/>
        </p:blipFill>
        <p:spPr>
          <a:xfrm rot="16200000">
            <a:off x="4633429" y="1384003"/>
            <a:ext cx="2134355" cy="2658779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07B2AE95-508D-4B74-9FE9-4C7F4F32F2FB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6" t="49373" r="19124" b="35842"/>
          <a:stretch/>
        </p:blipFill>
        <p:spPr>
          <a:xfrm>
            <a:off x="1638571" y="647073"/>
            <a:ext cx="2658779" cy="869138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89E5F110-F636-407B-8039-3AFCC9941A90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804" t="49591" r="18765" b="35558"/>
          <a:stretch/>
        </p:blipFill>
        <p:spPr>
          <a:xfrm>
            <a:off x="4371217" y="647073"/>
            <a:ext cx="2658779" cy="869137"/>
          </a:xfrm>
          <a:prstGeom prst="rect">
            <a:avLst/>
          </a:prstGeom>
        </p:spPr>
      </p:pic>
      <p:sp>
        <p:nvSpPr>
          <p:cNvPr id="37" name="ZoneTexte 36">
            <a:extLst>
              <a:ext uri="{FF2B5EF4-FFF2-40B4-BE49-F238E27FC236}">
                <a16:creationId xmlns:a16="http://schemas.microsoft.com/office/drawing/2014/main" id="{02C3BDB1-BEEC-4014-8515-A8A9BF06442C}"/>
              </a:ext>
            </a:extLst>
          </p:cNvPr>
          <p:cNvSpPr txBox="1"/>
          <p:nvPr/>
        </p:nvSpPr>
        <p:spPr>
          <a:xfrm>
            <a:off x="4304160" y="407301"/>
            <a:ext cx="26587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Merge (Light/DAPI/AaPTP7)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F0F5D3EE-114F-42F2-9E58-5C963B281389}"/>
              </a:ext>
            </a:extLst>
          </p:cNvPr>
          <p:cNvSpPr txBox="1"/>
          <p:nvPr/>
        </p:nvSpPr>
        <p:spPr>
          <a:xfrm>
            <a:off x="1690503" y="388131"/>
            <a:ext cx="26587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AaPTP7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0040DCAD-B4BD-4A87-BF87-A5C9B3DF38D2}"/>
              </a:ext>
            </a:extLst>
          </p:cNvPr>
          <p:cNvSpPr txBox="1"/>
          <p:nvPr/>
        </p:nvSpPr>
        <p:spPr>
          <a:xfrm>
            <a:off x="5213971" y="2493134"/>
            <a:ext cx="5736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D5175B4B-7FA1-4F62-A507-15A563632A57}"/>
              </a:ext>
            </a:extLst>
          </p:cNvPr>
          <p:cNvSpPr txBox="1"/>
          <p:nvPr/>
        </p:nvSpPr>
        <p:spPr>
          <a:xfrm>
            <a:off x="6676119" y="2964158"/>
            <a:ext cx="5736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20A13DCF-1C9A-4973-825A-F864B9F0AF04}"/>
              </a:ext>
            </a:extLst>
          </p:cNvPr>
          <p:cNvSpPr txBox="1"/>
          <p:nvPr/>
        </p:nvSpPr>
        <p:spPr>
          <a:xfrm>
            <a:off x="5500792" y="777358"/>
            <a:ext cx="5736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1CAD9654-1158-4089-AD42-850908AF15FA}"/>
              </a:ext>
            </a:extLst>
          </p:cNvPr>
          <p:cNvSpPr txBox="1"/>
          <p:nvPr/>
        </p:nvSpPr>
        <p:spPr>
          <a:xfrm>
            <a:off x="6630367" y="1025699"/>
            <a:ext cx="5736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cxnSp>
        <p:nvCxnSpPr>
          <p:cNvPr id="51" name="Connecteur droit avec flèche 50">
            <a:extLst>
              <a:ext uri="{FF2B5EF4-FFF2-40B4-BE49-F238E27FC236}">
                <a16:creationId xmlns:a16="http://schemas.microsoft.com/office/drawing/2014/main" id="{2D008D60-464A-4A30-A3AE-0E812C618E33}"/>
              </a:ext>
            </a:extLst>
          </p:cNvPr>
          <p:cNvCxnSpPr>
            <a:cxnSpLocks/>
          </p:cNvCxnSpPr>
          <p:nvPr/>
        </p:nvCxnSpPr>
        <p:spPr>
          <a:xfrm flipH="1" flipV="1">
            <a:off x="2190502" y="1080045"/>
            <a:ext cx="167282" cy="20927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avec flèche 53">
            <a:extLst>
              <a:ext uri="{FF2B5EF4-FFF2-40B4-BE49-F238E27FC236}">
                <a16:creationId xmlns:a16="http://schemas.microsoft.com/office/drawing/2014/main" id="{92EBF6D1-4002-41DC-A561-41DF8DEA01C8}"/>
              </a:ext>
            </a:extLst>
          </p:cNvPr>
          <p:cNvCxnSpPr>
            <a:cxnSpLocks/>
          </p:cNvCxnSpPr>
          <p:nvPr/>
        </p:nvCxnSpPr>
        <p:spPr>
          <a:xfrm flipH="1" flipV="1">
            <a:off x="2106861" y="2294059"/>
            <a:ext cx="167282" cy="20927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avec flèche 54">
            <a:extLst>
              <a:ext uri="{FF2B5EF4-FFF2-40B4-BE49-F238E27FC236}">
                <a16:creationId xmlns:a16="http://schemas.microsoft.com/office/drawing/2014/main" id="{20A763E1-797A-4659-97C3-F56C669871C4}"/>
              </a:ext>
            </a:extLst>
          </p:cNvPr>
          <p:cNvCxnSpPr>
            <a:cxnSpLocks/>
          </p:cNvCxnSpPr>
          <p:nvPr/>
        </p:nvCxnSpPr>
        <p:spPr>
          <a:xfrm flipH="1" flipV="1">
            <a:off x="4944395" y="1080045"/>
            <a:ext cx="167282" cy="20927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avec flèche 55">
            <a:extLst>
              <a:ext uri="{FF2B5EF4-FFF2-40B4-BE49-F238E27FC236}">
                <a16:creationId xmlns:a16="http://schemas.microsoft.com/office/drawing/2014/main" id="{DF696F96-9746-45F2-A736-3FD40CAEE2ED}"/>
              </a:ext>
            </a:extLst>
          </p:cNvPr>
          <p:cNvCxnSpPr>
            <a:cxnSpLocks/>
          </p:cNvCxnSpPr>
          <p:nvPr/>
        </p:nvCxnSpPr>
        <p:spPr>
          <a:xfrm flipH="1" flipV="1">
            <a:off x="4874035" y="2294059"/>
            <a:ext cx="167282" cy="20927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ZoneTexte 56">
            <a:extLst>
              <a:ext uri="{FF2B5EF4-FFF2-40B4-BE49-F238E27FC236}">
                <a16:creationId xmlns:a16="http://schemas.microsoft.com/office/drawing/2014/main" id="{094E918A-E9A0-451C-B317-FCC7CEC6A62E}"/>
              </a:ext>
            </a:extLst>
          </p:cNvPr>
          <p:cNvSpPr txBox="1"/>
          <p:nvPr/>
        </p:nvSpPr>
        <p:spPr>
          <a:xfrm>
            <a:off x="1647991" y="5598082"/>
            <a:ext cx="5736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cxnSp>
        <p:nvCxnSpPr>
          <p:cNvPr id="58" name="Connecteur droit 45">
            <a:extLst>
              <a:ext uri="{FF2B5EF4-FFF2-40B4-BE49-F238E27FC236}">
                <a16:creationId xmlns:a16="http://schemas.microsoft.com/office/drawing/2014/main" id="{ADA72576-A92B-4EB1-B011-319D5E137425}"/>
              </a:ext>
            </a:extLst>
          </p:cNvPr>
          <p:cNvCxnSpPr/>
          <p:nvPr/>
        </p:nvCxnSpPr>
        <p:spPr>
          <a:xfrm>
            <a:off x="1664517" y="6087644"/>
            <a:ext cx="442344" cy="0"/>
          </a:xfrm>
          <a:prstGeom prst="straightConnector1">
            <a:avLst/>
          </a:prstGeom>
          <a:noFill/>
          <a:ln w="28575">
            <a:solidFill>
              <a:srgbClr val="FFFFFF"/>
            </a:solidFill>
            <a:prstDash val="solid"/>
          </a:ln>
        </p:spPr>
      </p:cxnSp>
      <p:cxnSp>
        <p:nvCxnSpPr>
          <p:cNvPr id="60" name="Connecteur droit 45">
            <a:extLst>
              <a:ext uri="{FF2B5EF4-FFF2-40B4-BE49-F238E27FC236}">
                <a16:creationId xmlns:a16="http://schemas.microsoft.com/office/drawing/2014/main" id="{7DDB0BD8-2889-475C-909C-FAE600009B6D}"/>
              </a:ext>
            </a:extLst>
          </p:cNvPr>
          <p:cNvCxnSpPr/>
          <p:nvPr/>
        </p:nvCxnSpPr>
        <p:spPr>
          <a:xfrm>
            <a:off x="1690503" y="3702663"/>
            <a:ext cx="442344" cy="0"/>
          </a:xfrm>
          <a:prstGeom prst="straightConnector1">
            <a:avLst/>
          </a:prstGeom>
          <a:noFill/>
          <a:ln w="28575">
            <a:solidFill>
              <a:srgbClr val="FFFFFF"/>
            </a:solidFill>
            <a:prstDash val="solid"/>
          </a:ln>
        </p:spPr>
      </p:cxnSp>
      <p:cxnSp>
        <p:nvCxnSpPr>
          <p:cNvPr id="61" name="Connecteur droit 45">
            <a:extLst>
              <a:ext uri="{FF2B5EF4-FFF2-40B4-BE49-F238E27FC236}">
                <a16:creationId xmlns:a16="http://schemas.microsoft.com/office/drawing/2014/main" id="{8240AD0D-A598-4483-85CE-CA195C2784A1}"/>
              </a:ext>
            </a:extLst>
          </p:cNvPr>
          <p:cNvCxnSpPr/>
          <p:nvPr/>
        </p:nvCxnSpPr>
        <p:spPr>
          <a:xfrm>
            <a:off x="1662222" y="1443006"/>
            <a:ext cx="442344" cy="0"/>
          </a:xfrm>
          <a:prstGeom prst="straightConnector1">
            <a:avLst/>
          </a:prstGeom>
          <a:noFill/>
          <a:ln w="28575">
            <a:solidFill>
              <a:srgbClr val="FFFFFF"/>
            </a:solidFill>
            <a:prstDash val="solid"/>
          </a:ln>
        </p:spPr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D3E397BF-AC57-4E64-81B6-E69DBD060196}"/>
              </a:ext>
            </a:extLst>
          </p:cNvPr>
          <p:cNvSpPr txBox="1"/>
          <p:nvPr/>
        </p:nvSpPr>
        <p:spPr>
          <a:xfrm>
            <a:off x="1183917" y="925473"/>
            <a:ext cx="5736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7C974AD3-B00D-489E-834B-448FB07C4D76}"/>
              </a:ext>
            </a:extLst>
          </p:cNvPr>
          <p:cNvSpPr txBox="1"/>
          <p:nvPr/>
        </p:nvSpPr>
        <p:spPr>
          <a:xfrm>
            <a:off x="1200393" y="2577481"/>
            <a:ext cx="5736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4BC50735-2319-4A8E-B910-AABC62BC6A42}"/>
              </a:ext>
            </a:extLst>
          </p:cNvPr>
          <p:cNvSpPr txBox="1"/>
          <p:nvPr/>
        </p:nvSpPr>
        <p:spPr>
          <a:xfrm>
            <a:off x="1255555" y="5095202"/>
            <a:ext cx="5736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5FB411D0-2084-4D15-9EB4-19FC84ED2755}"/>
              </a:ext>
            </a:extLst>
          </p:cNvPr>
          <p:cNvSpPr txBox="1"/>
          <p:nvPr/>
        </p:nvSpPr>
        <p:spPr>
          <a:xfrm>
            <a:off x="6649963" y="4962654"/>
            <a:ext cx="5736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</a:t>
            </a:r>
          </a:p>
        </p:txBody>
      </p:sp>
    </p:spTree>
    <p:extLst>
      <p:ext uri="{BB962C8B-B14F-4D97-AF65-F5344CB8AC3E}">
        <p14:creationId xmlns:p14="http://schemas.microsoft.com/office/powerpoint/2010/main" val="41253103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ZoneTexte 46">
            <a:extLst>
              <a:ext uri="{FF2B5EF4-FFF2-40B4-BE49-F238E27FC236}">
                <a16:creationId xmlns:a16="http://schemas.microsoft.com/office/drawing/2014/main" id="{93FBB98A-6300-462D-96AB-F30CB1CE4C87}"/>
              </a:ext>
            </a:extLst>
          </p:cNvPr>
          <p:cNvSpPr>
            <a:spLocks/>
          </p:cNvSpPr>
          <p:nvPr/>
        </p:nvSpPr>
        <p:spPr bwMode="auto">
          <a:xfrm>
            <a:off x="2727163" y="2403910"/>
            <a:ext cx="567594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119" name="ZoneTexte 46">
            <a:extLst>
              <a:ext uri="{FF2B5EF4-FFF2-40B4-BE49-F238E27FC236}">
                <a16:creationId xmlns:a16="http://schemas.microsoft.com/office/drawing/2014/main" id="{8C14EFB8-28E9-4B81-9F22-B7DB9E349A8D}"/>
              </a:ext>
            </a:extLst>
          </p:cNvPr>
          <p:cNvSpPr>
            <a:spLocks/>
          </p:cNvSpPr>
          <p:nvPr/>
        </p:nvSpPr>
        <p:spPr bwMode="auto">
          <a:xfrm>
            <a:off x="2736442" y="1560041"/>
            <a:ext cx="567594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pic>
        <p:nvPicPr>
          <p:cNvPr id="223" name="Image 222">
            <a:extLst>
              <a:ext uri="{FF2B5EF4-FFF2-40B4-BE49-F238E27FC236}">
                <a16:creationId xmlns:a16="http://schemas.microsoft.com/office/drawing/2014/main" id="{E13B93ED-17C1-4159-A3B9-3FAF577FA0D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59000" contras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839" t="37113" r="16185" b="39156"/>
          <a:stretch/>
        </p:blipFill>
        <p:spPr>
          <a:xfrm>
            <a:off x="2452656" y="680700"/>
            <a:ext cx="3476156" cy="1629315"/>
          </a:xfrm>
          <a:prstGeom prst="rect">
            <a:avLst/>
          </a:prstGeom>
        </p:spPr>
      </p:pic>
      <p:pic>
        <p:nvPicPr>
          <p:cNvPr id="224" name="Image 223">
            <a:extLst>
              <a:ext uri="{FF2B5EF4-FFF2-40B4-BE49-F238E27FC236}">
                <a16:creationId xmlns:a16="http://schemas.microsoft.com/office/drawing/2014/main" id="{00B367E4-F68E-4832-8C1F-0909BAB62A3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8000" contrast="4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859" t="37170" r="16186" b="39156"/>
          <a:stretch/>
        </p:blipFill>
        <p:spPr>
          <a:xfrm>
            <a:off x="2443377" y="3995850"/>
            <a:ext cx="3476156" cy="1623940"/>
          </a:xfrm>
          <a:prstGeom prst="rect">
            <a:avLst/>
          </a:prstGeom>
        </p:spPr>
      </p:pic>
      <p:pic>
        <p:nvPicPr>
          <p:cNvPr id="225" name="Image 224">
            <a:extLst>
              <a:ext uri="{FF2B5EF4-FFF2-40B4-BE49-F238E27FC236}">
                <a16:creationId xmlns:a16="http://schemas.microsoft.com/office/drawing/2014/main" id="{94411B02-66FF-4FCF-8E58-C00E39D770D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59" t="37171" r="16186" b="39156"/>
          <a:stretch/>
        </p:blipFill>
        <p:spPr>
          <a:xfrm>
            <a:off x="2443379" y="2331723"/>
            <a:ext cx="3476156" cy="1623940"/>
          </a:xfrm>
          <a:prstGeom prst="rect">
            <a:avLst/>
          </a:prstGeom>
        </p:spPr>
      </p:pic>
      <p:cxnSp>
        <p:nvCxnSpPr>
          <p:cNvPr id="229" name="Connecteur droit avec flèche 228">
            <a:extLst>
              <a:ext uri="{FF2B5EF4-FFF2-40B4-BE49-F238E27FC236}">
                <a16:creationId xmlns:a16="http://schemas.microsoft.com/office/drawing/2014/main" id="{6B949474-13BA-4C09-A24B-CED7CA6FCF06}"/>
              </a:ext>
            </a:extLst>
          </p:cNvPr>
          <p:cNvCxnSpPr/>
          <p:nvPr/>
        </p:nvCxnSpPr>
        <p:spPr>
          <a:xfrm flipV="1">
            <a:off x="4385154" y="2524442"/>
            <a:ext cx="1" cy="5093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Connecteur droit avec flèche 183">
            <a:extLst>
              <a:ext uri="{FF2B5EF4-FFF2-40B4-BE49-F238E27FC236}">
                <a16:creationId xmlns:a16="http://schemas.microsoft.com/office/drawing/2014/main" id="{F7DAA922-FFAD-405F-98FE-B0E734D45ED7}"/>
              </a:ext>
            </a:extLst>
          </p:cNvPr>
          <p:cNvCxnSpPr/>
          <p:nvPr/>
        </p:nvCxnSpPr>
        <p:spPr>
          <a:xfrm flipH="1" flipV="1">
            <a:off x="3044173" y="3625387"/>
            <a:ext cx="87897" cy="18111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Connecteur droit avec flèche 184">
            <a:extLst>
              <a:ext uri="{FF2B5EF4-FFF2-40B4-BE49-F238E27FC236}">
                <a16:creationId xmlns:a16="http://schemas.microsoft.com/office/drawing/2014/main" id="{8C55F086-F42B-4DA3-970E-E073106C5B04}"/>
              </a:ext>
            </a:extLst>
          </p:cNvPr>
          <p:cNvCxnSpPr/>
          <p:nvPr/>
        </p:nvCxnSpPr>
        <p:spPr>
          <a:xfrm flipH="1" flipV="1">
            <a:off x="3053451" y="1997437"/>
            <a:ext cx="87897" cy="18111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Connecteur droit avec flèche 185">
            <a:extLst>
              <a:ext uri="{FF2B5EF4-FFF2-40B4-BE49-F238E27FC236}">
                <a16:creationId xmlns:a16="http://schemas.microsoft.com/office/drawing/2014/main" id="{765F6CDA-A42F-4611-BD21-B8638E99CEF0}"/>
              </a:ext>
            </a:extLst>
          </p:cNvPr>
          <p:cNvCxnSpPr/>
          <p:nvPr/>
        </p:nvCxnSpPr>
        <p:spPr>
          <a:xfrm flipH="1" flipV="1">
            <a:off x="3044172" y="5316082"/>
            <a:ext cx="87897" cy="18111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Connecteur droit avec flèche 187">
            <a:extLst>
              <a:ext uri="{FF2B5EF4-FFF2-40B4-BE49-F238E27FC236}">
                <a16:creationId xmlns:a16="http://schemas.microsoft.com/office/drawing/2014/main" id="{667175A0-90F9-4C42-B161-995DA2551858}"/>
              </a:ext>
            </a:extLst>
          </p:cNvPr>
          <p:cNvCxnSpPr/>
          <p:nvPr/>
        </p:nvCxnSpPr>
        <p:spPr>
          <a:xfrm flipV="1">
            <a:off x="4394433" y="872684"/>
            <a:ext cx="1" cy="3210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Connecteur droit avec flèche 188">
            <a:extLst>
              <a:ext uri="{FF2B5EF4-FFF2-40B4-BE49-F238E27FC236}">
                <a16:creationId xmlns:a16="http://schemas.microsoft.com/office/drawing/2014/main" id="{DD1C0B4B-DB1E-4598-BE3A-7E8F167E1CFD}"/>
              </a:ext>
            </a:extLst>
          </p:cNvPr>
          <p:cNvCxnSpPr/>
          <p:nvPr/>
        </p:nvCxnSpPr>
        <p:spPr>
          <a:xfrm flipV="1">
            <a:off x="4385154" y="4193402"/>
            <a:ext cx="2" cy="2043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ZoneTexte 196">
            <a:extLst>
              <a:ext uri="{FF2B5EF4-FFF2-40B4-BE49-F238E27FC236}">
                <a16:creationId xmlns:a16="http://schemas.microsoft.com/office/drawing/2014/main" id="{44EEFE59-572D-422F-8FBE-626BEC46B20B}"/>
              </a:ext>
            </a:extLst>
          </p:cNvPr>
          <p:cNvSpPr txBox="1"/>
          <p:nvPr/>
        </p:nvSpPr>
        <p:spPr>
          <a:xfrm>
            <a:off x="3230054" y="2390149"/>
            <a:ext cx="2393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</p:txBody>
      </p:sp>
      <p:sp>
        <p:nvSpPr>
          <p:cNvPr id="202" name="ZoneTexte 47">
            <a:extLst>
              <a:ext uri="{FF2B5EF4-FFF2-40B4-BE49-F238E27FC236}">
                <a16:creationId xmlns:a16="http://schemas.microsoft.com/office/drawing/2014/main" id="{5B11798A-5F86-4F58-B250-B2A5621F0472}"/>
              </a:ext>
            </a:extLst>
          </p:cNvPr>
          <p:cNvSpPr>
            <a:spLocks/>
          </p:cNvSpPr>
          <p:nvPr/>
        </p:nvSpPr>
        <p:spPr bwMode="auto">
          <a:xfrm>
            <a:off x="5569798" y="4944054"/>
            <a:ext cx="328034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203" name="ZoneTexte 47">
            <a:extLst>
              <a:ext uri="{FF2B5EF4-FFF2-40B4-BE49-F238E27FC236}">
                <a16:creationId xmlns:a16="http://schemas.microsoft.com/office/drawing/2014/main" id="{6D31AAA9-C1C1-481E-8558-D7C7415948FA}"/>
              </a:ext>
            </a:extLst>
          </p:cNvPr>
          <p:cNvSpPr>
            <a:spLocks/>
          </p:cNvSpPr>
          <p:nvPr/>
        </p:nvSpPr>
        <p:spPr bwMode="auto">
          <a:xfrm>
            <a:off x="5579077" y="1629006"/>
            <a:ext cx="328034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204" name="ZoneTexte 47">
            <a:extLst>
              <a:ext uri="{FF2B5EF4-FFF2-40B4-BE49-F238E27FC236}">
                <a16:creationId xmlns:a16="http://schemas.microsoft.com/office/drawing/2014/main" id="{5E78A99A-3B5D-4EE4-9167-142F00E813DF}"/>
              </a:ext>
            </a:extLst>
          </p:cNvPr>
          <p:cNvSpPr>
            <a:spLocks/>
          </p:cNvSpPr>
          <p:nvPr/>
        </p:nvSpPr>
        <p:spPr bwMode="auto">
          <a:xfrm>
            <a:off x="5569797" y="3277089"/>
            <a:ext cx="328034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205" name="ZoneTexte 47">
            <a:extLst>
              <a:ext uri="{FF2B5EF4-FFF2-40B4-BE49-F238E27FC236}">
                <a16:creationId xmlns:a16="http://schemas.microsoft.com/office/drawing/2014/main" id="{BBC6C7E7-EEE0-4EED-9820-157DEFDE4BB0}"/>
              </a:ext>
            </a:extLst>
          </p:cNvPr>
          <p:cNvSpPr>
            <a:spLocks/>
          </p:cNvSpPr>
          <p:nvPr/>
        </p:nvSpPr>
        <p:spPr bwMode="auto">
          <a:xfrm>
            <a:off x="3044172" y="2389530"/>
            <a:ext cx="328034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206" name="ZoneTexte 47">
            <a:extLst>
              <a:ext uri="{FF2B5EF4-FFF2-40B4-BE49-F238E27FC236}">
                <a16:creationId xmlns:a16="http://schemas.microsoft.com/office/drawing/2014/main" id="{B68D2175-6074-4399-A302-095219CA891B}"/>
              </a:ext>
            </a:extLst>
          </p:cNvPr>
          <p:cNvSpPr>
            <a:spLocks/>
          </p:cNvSpPr>
          <p:nvPr/>
        </p:nvSpPr>
        <p:spPr bwMode="auto">
          <a:xfrm>
            <a:off x="3053451" y="733267"/>
            <a:ext cx="328034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207" name="ZoneTexte 47">
            <a:extLst>
              <a:ext uri="{FF2B5EF4-FFF2-40B4-BE49-F238E27FC236}">
                <a16:creationId xmlns:a16="http://schemas.microsoft.com/office/drawing/2014/main" id="{48876A29-DC34-47A7-9F17-A4AE46B06240}"/>
              </a:ext>
            </a:extLst>
          </p:cNvPr>
          <p:cNvSpPr>
            <a:spLocks/>
          </p:cNvSpPr>
          <p:nvPr/>
        </p:nvSpPr>
        <p:spPr bwMode="auto">
          <a:xfrm>
            <a:off x="3044172" y="4022428"/>
            <a:ext cx="328034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211" name="ZoneTexte 47">
            <a:extLst>
              <a:ext uri="{FF2B5EF4-FFF2-40B4-BE49-F238E27FC236}">
                <a16:creationId xmlns:a16="http://schemas.microsoft.com/office/drawing/2014/main" id="{CE5B6270-0460-460C-8E29-6ED8DCD854A1}"/>
              </a:ext>
            </a:extLst>
          </p:cNvPr>
          <p:cNvSpPr>
            <a:spLocks/>
          </p:cNvSpPr>
          <p:nvPr/>
        </p:nvSpPr>
        <p:spPr bwMode="auto">
          <a:xfrm>
            <a:off x="4468935" y="2811717"/>
            <a:ext cx="420181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</a:p>
        </p:txBody>
      </p:sp>
      <p:sp>
        <p:nvSpPr>
          <p:cNvPr id="212" name="ZoneTexte 47">
            <a:extLst>
              <a:ext uri="{FF2B5EF4-FFF2-40B4-BE49-F238E27FC236}">
                <a16:creationId xmlns:a16="http://schemas.microsoft.com/office/drawing/2014/main" id="{1B02764E-9814-4997-9C46-78BACDB5C4C5}"/>
              </a:ext>
            </a:extLst>
          </p:cNvPr>
          <p:cNvSpPr>
            <a:spLocks/>
          </p:cNvSpPr>
          <p:nvPr/>
        </p:nvSpPr>
        <p:spPr bwMode="auto">
          <a:xfrm>
            <a:off x="4478214" y="1161173"/>
            <a:ext cx="420181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</a:p>
        </p:txBody>
      </p:sp>
      <p:sp>
        <p:nvSpPr>
          <p:cNvPr id="213" name="ZoneTexte 47">
            <a:extLst>
              <a:ext uri="{FF2B5EF4-FFF2-40B4-BE49-F238E27FC236}">
                <a16:creationId xmlns:a16="http://schemas.microsoft.com/office/drawing/2014/main" id="{2EA1B11B-CBC0-4F36-9C4A-05111AD4562D}"/>
              </a:ext>
            </a:extLst>
          </p:cNvPr>
          <p:cNvSpPr>
            <a:spLocks/>
          </p:cNvSpPr>
          <p:nvPr/>
        </p:nvSpPr>
        <p:spPr bwMode="auto">
          <a:xfrm>
            <a:off x="4468935" y="4476290"/>
            <a:ext cx="420181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</a:p>
        </p:txBody>
      </p:sp>
      <p:sp>
        <p:nvSpPr>
          <p:cNvPr id="214" name="ZoneTexte 47">
            <a:extLst>
              <a:ext uri="{FF2B5EF4-FFF2-40B4-BE49-F238E27FC236}">
                <a16:creationId xmlns:a16="http://schemas.microsoft.com/office/drawing/2014/main" id="{C27C31EF-E293-415A-9139-48BCC0EF3761}"/>
              </a:ext>
            </a:extLst>
          </p:cNvPr>
          <p:cNvSpPr>
            <a:spLocks/>
          </p:cNvSpPr>
          <p:nvPr/>
        </p:nvSpPr>
        <p:spPr bwMode="auto">
          <a:xfrm>
            <a:off x="3770553" y="4180945"/>
            <a:ext cx="420181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</a:p>
        </p:txBody>
      </p:sp>
      <p:sp>
        <p:nvSpPr>
          <p:cNvPr id="215" name="ZoneTexte 47">
            <a:extLst>
              <a:ext uri="{FF2B5EF4-FFF2-40B4-BE49-F238E27FC236}">
                <a16:creationId xmlns:a16="http://schemas.microsoft.com/office/drawing/2014/main" id="{6CDEBEBB-9F43-4E8B-9EFB-290831AD5CC6}"/>
              </a:ext>
            </a:extLst>
          </p:cNvPr>
          <p:cNvSpPr>
            <a:spLocks/>
          </p:cNvSpPr>
          <p:nvPr/>
        </p:nvSpPr>
        <p:spPr bwMode="auto">
          <a:xfrm>
            <a:off x="3779832" y="865579"/>
            <a:ext cx="420181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</a:p>
        </p:txBody>
      </p:sp>
      <p:sp>
        <p:nvSpPr>
          <p:cNvPr id="216" name="ZoneTexte 47">
            <a:extLst>
              <a:ext uri="{FF2B5EF4-FFF2-40B4-BE49-F238E27FC236}">
                <a16:creationId xmlns:a16="http://schemas.microsoft.com/office/drawing/2014/main" id="{D9E5AB2E-227B-40C0-8A77-DE4C99E5284B}"/>
              </a:ext>
            </a:extLst>
          </p:cNvPr>
          <p:cNvSpPr>
            <a:spLocks/>
          </p:cNvSpPr>
          <p:nvPr/>
        </p:nvSpPr>
        <p:spPr bwMode="auto">
          <a:xfrm>
            <a:off x="3770553" y="2509107"/>
            <a:ext cx="420181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</a:p>
        </p:txBody>
      </p:sp>
      <p:sp>
        <p:nvSpPr>
          <p:cNvPr id="217" name="ZoneTexte 46">
            <a:extLst>
              <a:ext uri="{FF2B5EF4-FFF2-40B4-BE49-F238E27FC236}">
                <a16:creationId xmlns:a16="http://schemas.microsoft.com/office/drawing/2014/main" id="{E1C43611-4871-4C69-B760-E041960A0950}"/>
              </a:ext>
            </a:extLst>
          </p:cNvPr>
          <p:cNvSpPr>
            <a:spLocks/>
          </p:cNvSpPr>
          <p:nvPr/>
        </p:nvSpPr>
        <p:spPr bwMode="auto">
          <a:xfrm>
            <a:off x="2137635" y="2269952"/>
            <a:ext cx="429788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220" name="ZoneTexte 46">
            <a:extLst>
              <a:ext uri="{FF2B5EF4-FFF2-40B4-BE49-F238E27FC236}">
                <a16:creationId xmlns:a16="http://schemas.microsoft.com/office/drawing/2014/main" id="{4A62D64B-F36A-4BDD-AED9-F69359F32B48}"/>
              </a:ext>
            </a:extLst>
          </p:cNvPr>
          <p:cNvSpPr>
            <a:spLocks/>
          </p:cNvSpPr>
          <p:nvPr/>
        </p:nvSpPr>
        <p:spPr bwMode="auto">
          <a:xfrm>
            <a:off x="2141439" y="3935158"/>
            <a:ext cx="429788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  <p:sp>
        <p:nvSpPr>
          <p:cNvPr id="124" name="ZoneTexte 123">
            <a:extLst>
              <a:ext uri="{FF2B5EF4-FFF2-40B4-BE49-F238E27FC236}">
                <a16:creationId xmlns:a16="http://schemas.microsoft.com/office/drawing/2014/main" id="{0A4AEC1D-103A-450A-96CE-2749C832022F}"/>
              </a:ext>
            </a:extLst>
          </p:cNvPr>
          <p:cNvSpPr txBox="1"/>
          <p:nvPr/>
        </p:nvSpPr>
        <p:spPr>
          <a:xfrm>
            <a:off x="1483353" y="1367396"/>
            <a:ext cx="9693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AaPTP7</a:t>
            </a:r>
          </a:p>
        </p:txBody>
      </p:sp>
      <p:sp>
        <p:nvSpPr>
          <p:cNvPr id="125" name="ZoneTexte 124">
            <a:extLst>
              <a:ext uri="{FF2B5EF4-FFF2-40B4-BE49-F238E27FC236}">
                <a16:creationId xmlns:a16="http://schemas.microsoft.com/office/drawing/2014/main" id="{56244738-A394-4923-829F-86ADEC52892E}"/>
              </a:ext>
            </a:extLst>
          </p:cNvPr>
          <p:cNvSpPr txBox="1"/>
          <p:nvPr/>
        </p:nvSpPr>
        <p:spPr>
          <a:xfrm>
            <a:off x="1383226" y="2925269"/>
            <a:ext cx="96930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Merge (Light/DAPI)</a:t>
            </a:r>
          </a:p>
        </p:txBody>
      </p:sp>
      <p:sp>
        <p:nvSpPr>
          <p:cNvPr id="126" name="ZoneTexte 125">
            <a:extLst>
              <a:ext uri="{FF2B5EF4-FFF2-40B4-BE49-F238E27FC236}">
                <a16:creationId xmlns:a16="http://schemas.microsoft.com/office/drawing/2014/main" id="{E61A78AC-64E0-4D58-BC34-68928F941886}"/>
              </a:ext>
            </a:extLst>
          </p:cNvPr>
          <p:cNvSpPr txBox="1"/>
          <p:nvPr/>
        </p:nvSpPr>
        <p:spPr>
          <a:xfrm>
            <a:off x="985518" y="4594819"/>
            <a:ext cx="145785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Merge (Light/DAPI/AaPTP7</a:t>
            </a:r>
          </a:p>
        </p:txBody>
      </p:sp>
      <p:sp>
        <p:nvSpPr>
          <p:cNvPr id="234" name="ZoneTexte 233">
            <a:extLst>
              <a:ext uri="{FF2B5EF4-FFF2-40B4-BE49-F238E27FC236}">
                <a16:creationId xmlns:a16="http://schemas.microsoft.com/office/drawing/2014/main" id="{25EEC56C-D7CC-4617-85F5-CCB20C49352F}"/>
              </a:ext>
            </a:extLst>
          </p:cNvPr>
          <p:cNvSpPr txBox="1"/>
          <p:nvPr/>
        </p:nvSpPr>
        <p:spPr>
          <a:xfrm>
            <a:off x="-30888" y="7015"/>
            <a:ext cx="30460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G. Anti-AaPTP7 (IFA)</a:t>
            </a:r>
          </a:p>
        </p:txBody>
      </p:sp>
      <p:sp>
        <p:nvSpPr>
          <p:cNvPr id="236" name="ZoneTexte 235">
            <a:extLst>
              <a:ext uri="{FF2B5EF4-FFF2-40B4-BE49-F238E27FC236}">
                <a16:creationId xmlns:a16="http://schemas.microsoft.com/office/drawing/2014/main" id="{4B49ACBB-3604-4D24-BD15-767927E3556F}"/>
              </a:ext>
            </a:extLst>
          </p:cNvPr>
          <p:cNvSpPr txBox="1"/>
          <p:nvPr/>
        </p:nvSpPr>
        <p:spPr>
          <a:xfrm>
            <a:off x="192506" y="6177115"/>
            <a:ext cx="8951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PTP7 </a:t>
            </a:r>
            <a:r>
              <a:rPr lang="fr-FR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only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present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the </a:t>
            </a:r>
            <a:r>
              <a:rPr lang="fr-FR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extremity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fr-FR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extruded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polar tube 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arrow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However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sporoplasm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still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the spore, (DAPI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staining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*), no labelling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observed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arrowhead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Bar: 10 µm. S: Spore, PT: Polar Tube. </a:t>
            </a:r>
            <a:endParaRPr lang="fr-FR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44EEFE59-572D-422F-8FBE-626BEC46B20B}"/>
              </a:ext>
            </a:extLst>
          </p:cNvPr>
          <p:cNvSpPr txBox="1"/>
          <p:nvPr/>
        </p:nvSpPr>
        <p:spPr>
          <a:xfrm>
            <a:off x="3218734" y="4020768"/>
            <a:ext cx="2393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</p:txBody>
      </p:sp>
      <p:cxnSp>
        <p:nvCxnSpPr>
          <p:cNvPr id="38" name="Connecteur droit 45">
            <a:extLst>
              <a:ext uri="{FF2B5EF4-FFF2-40B4-BE49-F238E27FC236}">
                <a16:creationId xmlns:a16="http://schemas.microsoft.com/office/drawing/2014/main" id="{27E8149F-03F8-4D36-B2B3-87C708596036}"/>
              </a:ext>
            </a:extLst>
          </p:cNvPr>
          <p:cNvCxnSpPr>
            <a:cxnSpLocks/>
          </p:cNvCxnSpPr>
          <p:nvPr/>
        </p:nvCxnSpPr>
        <p:spPr>
          <a:xfrm>
            <a:off x="2467813" y="2239435"/>
            <a:ext cx="376460" cy="0"/>
          </a:xfrm>
          <a:prstGeom prst="straightConnector1">
            <a:avLst/>
          </a:prstGeom>
          <a:noFill/>
          <a:ln w="28575">
            <a:solidFill>
              <a:srgbClr val="FFFFFF"/>
            </a:solidFill>
            <a:prstDash val="solid"/>
          </a:ln>
        </p:spPr>
      </p:cxnSp>
    </p:spTree>
    <p:extLst>
      <p:ext uri="{BB962C8B-B14F-4D97-AF65-F5344CB8AC3E}">
        <p14:creationId xmlns:p14="http://schemas.microsoft.com/office/powerpoint/2010/main" val="1709875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894" y="2282430"/>
            <a:ext cx="3004929" cy="1395487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720" t="37793" r="35810" b="46897"/>
          <a:stretch/>
        </p:blipFill>
        <p:spPr>
          <a:xfrm>
            <a:off x="2847894" y="894105"/>
            <a:ext cx="3009152" cy="1391557"/>
          </a:xfrm>
          <a:prstGeom prst="rect">
            <a:avLst/>
          </a:prstGeom>
        </p:spPr>
      </p:pic>
      <p:cxnSp>
        <p:nvCxnSpPr>
          <p:cNvPr id="16" name="Connecteur droit 45"/>
          <p:cNvCxnSpPr/>
          <p:nvPr/>
        </p:nvCxnSpPr>
        <p:spPr>
          <a:xfrm>
            <a:off x="2930263" y="2200035"/>
            <a:ext cx="442344" cy="0"/>
          </a:xfrm>
          <a:prstGeom prst="straightConnector1">
            <a:avLst/>
          </a:prstGeom>
          <a:noFill/>
          <a:ln w="28575">
            <a:solidFill>
              <a:srgbClr val="FFFFFF"/>
            </a:solidFill>
            <a:prstDash val="solid"/>
          </a:ln>
        </p:spPr>
      </p:cxnSp>
      <p:cxnSp>
        <p:nvCxnSpPr>
          <p:cNvPr id="17" name="Connecteur droit 45"/>
          <p:cNvCxnSpPr/>
          <p:nvPr/>
        </p:nvCxnSpPr>
        <p:spPr>
          <a:xfrm>
            <a:off x="1628478" y="4195818"/>
            <a:ext cx="442344" cy="0"/>
          </a:xfrm>
          <a:prstGeom prst="straightConnector1">
            <a:avLst/>
          </a:prstGeom>
          <a:noFill/>
          <a:ln w="28575">
            <a:solidFill>
              <a:srgbClr val="FFFFFF"/>
            </a:solidFill>
            <a:prstDash val="solid"/>
          </a:ln>
        </p:spPr>
      </p:cxnSp>
      <p:sp>
        <p:nvSpPr>
          <p:cNvPr id="18" name="ZoneTexte 17"/>
          <p:cNvSpPr txBox="1"/>
          <p:nvPr/>
        </p:nvSpPr>
        <p:spPr>
          <a:xfrm>
            <a:off x="4220445" y="1234108"/>
            <a:ext cx="447494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4224618" y="2564076"/>
            <a:ext cx="447494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5444453" y="1812038"/>
            <a:ext cx="341548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5444453" y="3216003"/>
            <a:ext cx="341548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pic>
        <p:nvPicPr>
          <p:cNvPr id="25" name="Image 24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782" t="34619" r="36114" b="44340"/>
          <a:stretch/>
        </p:blipFill>
        <p:spPr>
          <a:xfrm>
            <a:off x="5969166" y="903729"/>
            <a:ext cx="2234841" cy="1394716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166" y="2292751"/>
            <a:ext cx="2229284" cy="1386232"/>
          </a:xfrm>
          <a:prstGeom prst="rect">
            <a:avLst/>
          </a:prstGeom>
        </p:spPr>
      </p:pic>
      <p:sp>
        <p:nvSpPr>
          <p:cNvPr id="29" name="ZoneTexte 28"/>
          <p:cNvSpPr txBox="1"/>
          <p:nvPr/>
        </p:nvSpPr>
        <p:spPr>
          <a:xfrm>
            <a:off x="6950164" y="2498013"/>
            <a:ext cx="447494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</a:p>
        </p:txBody>
      </p:sp>
      <p:sp>
        <p:nvSpPr>
          <p:cNvPr id="30" name="ZoneTexte 29"/>
          <p:cNvSpPr txBox="1"/>
          <p:nvPr/>
        </p:nvSpPr>
        <p:spPr>
          <a:xfrm>
            <a:off x="6950164" y="1109661"/>
            <a:ext cx="447494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</a:p>
        </p:txBody>
      </p:sp>
      <p:sp>
        <p:nvSpPr>
          <p:cNvPr id="31" name="ZoneTexte 30"/>
          <p:cNvSpPr txBox="1"/>
          <p:nvPr/>
        </p:nvSpPr>
        <p:spPr>
          <a:xfrm>
            <a:off x="7662046" y="1820176"/>
            <a:ext cx="341548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7662045" y="3203092"/>
            <a:ext cx="341548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1BDAFB9-4617-49E8-9B17-91D431C4BA64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942" t="22072" r="30865" b="23917"/>
          <a:stretch/>
        </p:blipFill>
        <p:spPr>
          <a:xfrm rot="16200000">
            <a:off x="1259263" y="2206184"/>
            <a:ext cx="1391905" cy="155156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AA8376C1-7E1D-4B29-8C12-57F8C5CB169A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42" t="22072" r="30865" b="23917"/>
          <a:stretch/>
        </p:blipFill>
        <p:spPr>
          <a:xfrm rot="16200000">
            <a:off x="1259264" y="814277"/>
            <a:ext cx="1391905" cy="155156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D4175428-6E60-4A43-B76A-917852D52AC2}"/>
              </a:ext>
            </a:extLst>
          </p:cNvPr>
          <p:cNvSpPr txBox="1"/>
          <p:nvPr/>
        </p:nvSpPr>
        <p:spPr>
          <a:xfrm>
            <a:off x="1955215" y="1454741"/>
            <a:ext cx="455861" cy="27063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9D9A4ED-A589-4130-B9C9-D94D19E266E6}"/>
              </a:ext>
            </a:extLst>
          </p:cNvPr>
          <p:cNvSpPr txBox="1"/>
          <p:nvPr/>
        </p:nvSpPr>
        <p:spPr>
          <a:xfrm>
            <a:off x="1955215" y="2846647"/>
            <a:ext cx="455861" cy="27063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0B910E0-DAFC-4D48-87EB-5A0D8FE5D303}"/>
              </a:ext>
            </a:extLst>
          </p:cNvPr>
          <p:cNvSpPr txBox="1"/>
          <p:nvPr/>
        </p:nvSpPr>
        <p:spPr>
          <a:xfrm>
            <a:off x="1179434" y="3407283"/>
            <a:ext cx="347934" cy="27063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8524761-E00E-41F4-A5F8-C716013F40A2}"/>
              </a:ext>
            </a:extLst>
          </p:cNvPr>
          <p:cNvSpPr txBox="1"/>
          <p:nvPr/>
        </p:nvSpPr>
        <p:spPr>
          <a:xfrm>
            <a:off x="1179426" y="2003972"/>
            <a:ext cx="347934" cy="27063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cxnSp>
        <p:nvCxnSpPr>
          <p:cNvPr id="11" name="Connecteur droit 45">
            <a:extLst>
              <a:ext uri="{FF2B5EF4-FFF2-40B4-BE49-F238E27FC236}">
                <a16:creationId xmlns:a16="http://schemas.microsoft.com/office/drawing/2014/main" id="{418578D4-DCEC-4B35-AF40-4ACE1572448D}"/>
              </a:ext>
            </a:extLst>
          </p:cNvPr>
          <p:cNvCxnSpPr/>
          <p:nvPr/>
        </p:nvCxnSpPr>
        <p:spPr>
          <a:xfrm>
            <a:off x="2411076" y="2194348"/>
            <a:ext cx="268788" cy="0"/>
          </a:xfrm>
          <a:prstGeom prst="straightConnector1">
            <a:avLst/>
          </a:prstGeom>
          <a:noFill/>
          <a:ln w="28575">
            <a:solidFill>
              <a:srgbClr val="FFFFFF"/>
            </a:solidFill>
            <a:prstDash val="solid"/>
          </a:ln>
        </p:spPr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9EE2D473-8E58-4607-BC98-6E1FEC8F31F2}"/>
              </a:ext>
            </a:extLst>
          </p:cNvPr>
          <p:cNvSpPr txBox="1"/>
          <p:nvPr/>
        </p:nvSpPr>
        <p:spPr>
          <a:xfrm>
            <a:off x="0" y="16688"/>
            <a:ext cx="22652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Anti-AaPTP1 (IFA)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09AE13FD-40A9-4400-8BE0-96438B943AB3}"/>
              </a:ext>
            </a:extLst>
          </p:cNvPr>
          <p:cNvSpPr txBox="1"/>
          <p:nvPr/>
        </p:nvSpPr>
        <p:spPr>
          <a:xfrm>
            <a:off x="904241" y="6088829"/>
            <a:ext cx="7099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PTP1 </a:t>
            </a:r>
            <a:r>
              <a:rPr lang="fr-FR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present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the </a:t>
            </a:r>
            <a:r>
              <a:rPr lang="fr-FR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entire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extruded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polar tube (panels a-c)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Panel b :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Negative control, incubation only with the secondary antibody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Alexa 488-conjugated goat anti-rabbit IgG). 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arrows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indicates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sporoplasm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transit in the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extruded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polar tube (DAPI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staining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Scale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bar: 10 µm. S: Spore ; PT: Polar Tube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ZoneTexte 83"/>
          <p:cNvSpPr>
            <a:spLocks/>
          </p:cNvSpPr>
          <p:nvPr/>
        </p:nvSpPr>
        <p:spPr bwMode="auto">
          <a:xfrm>
            <a:off x="-1" y="2670468"/>
            <a:ext cx="117387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1100" dirty="0">
                <a:latin typeface="Times New Roman"/>
                <a:cs typeface="Times New Roman"/>
              </a:rPr>
              <a:t>Merge</a:t>
            </a:r>
          </a:p>
          <a:p>
            <a:pPr algn="ctr">
              <a:defRPr/>
            </a:pPr>
            <a:r>
              <a:rPr lang="fr-FR" sz="1100" dirty="0">
                <a:latin typeface="Times New Roman"/>
                <a:cs typeface="Times New Roman"/>
              </a:rPr>
              <a:t>(Light/DAPI)</a:t>
            </a:r>
            <a:endParaRPr dirty="0"/>
          </a:p>
        </p:txBody>
      </p:sp>
      <p:sp>
        <p:nvSpPr>
          <p:cNvPr id="38" name="ZoneTexte 82"/>
          <p:cNvSpPr>
            <a:spLocks/>
          </p:cNvSpPr>
          <p:nvPr/>
        </p:nvSpPr>
        <p:spPr bwMode="auto">
          <a:xfrm>
            <a:off x="180198" y="1413215"/>
            <a:ext cx="8134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1100" dirty="0">
                <a:latin typeface="Times New Roman"/>
                <a:cs typeface="Times New Roman"/>
              </a:rPr>
              <a:t>AaPTP1</a:t>
            </a:r>
            <a:endParaRPr dirty="0"/>
          </a:p>
        </p:txBody>
      </p:sp>
      <p:cxnSp>
        <p:nvCxnSpPr>
          <p:cNvPr id="39" name="Connecteur droit avec flèche 38">
            <a:extLst>
              <a:ext uri="{FF2B5EF4-FFF2-40B4-BE49-F238E27FC236}">
                <a16:creationId xmlns:a16="http://schemas.microsoft.com/office/drawing/2014/main" id="{6F73708D-CE6D-40F8-A9DF-6815BB544650}"/>
              </a:ext>
            </a:extLst>
          </p:cNvPr>
          <p:cNvCxnSpPr/>
          <p:nvPr/>
        </p:nvCxnSpPr>
        <p:spPr>
          <a:xfrm flipH="1" flipV="1">
            <a:off x="1746492" y="3141047"/>
            <a:ext cx="104030" cy="14991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45"/>
          <p:cNvCxnSpPr/>
          <p:nvPr/>
        </p:nvCxnSpPr>
        <p:spPr>
          <a:xfrm>
            <a:off x="4118552" y="4066128"/>
            <a:ext cx="577406" cy="0"/>
          </a:xfrm>
          <a:prstGeom prst="straightConnector1">
            <a:avLst/>
          </a:prstGeom>
          <a:noFill/>
          <a:ln w="28575">
            <a:solidFill>
              <a:srgbClr val="FFFFFF"/>
            </a:solidFill>
            <a:prstDash val="solid"/>
          </a:ln>
        </p:spPr>
      </p:cxnSp>
      <p:pic>
        <p:nvPicPr>
          <p:cNvPr id="40" name="Image 39">
            <a:extLst>
              <a:ext uri="{FF2B5EF4-FFF2-40B4-BE49-F238E27FC236}">
                <a16:creationId xmlns:a16="http://schemas.microsoft.com/office/drawing/2014/main" id="{5FEA6C14-CBB8-42AE-99E4-B826938428DF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034" t="20788" r="30467" b="46234"/>
          <a:stretch/>
        </p:blipFill>
        <p:spPr>
          <a:xfrm rot="5400000">
            <a:off x="2342379" y="3597871"/>
            <a:ext cx="1564664" cy="2992465"/>
          </a:xfrm>
          <a:prstGeom prst="rect">
            <a:avLst/>
          </a:prstGeom>
        </p:spPr>
      </p:pic>
      <p:pic>
        <p:nvPicPr>
          <p:cNvPr id="42" name="Image 41">
            <a:extLst>
              <a:ext uri="{FF2B5EF4-FFF2-40B4-BE49-F238E27FC236}">
                <a16:creationId xmlns:a16="http://schemas.microsoft.com/office/drawing/2014/main" id="{EBF69797-06C2-4437-896D-D1DBA2E7C929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597" t="20506" r="29545" b="45749"/>
          <a:stretch/>
        </p:blipFill>
        <p:spPr>
          <a:xfrm rot="5400000">
            <a:off x="5375664" y="3613312"/>
            <a:ext cx="1551131" cy="2966582"/>
          </a:xfrm>
          <a:prstGeom prst="rect">
            <a:avLst/>
          </a:prstGeom>
        </p:spPr>
      </p:pic>
      <p:sp>
        <p:nvSpPr>
          <p:cNvPr id="44" name="ZoneTexte 82">
            <a:extLst>
              <a:ext uri="{FF2B5EF4-FFF2-40B4-BE49-F238E27FC236}">
                <a16:creationId xmlns:a16="http://schemas.microsoft.com/office/drawing/2014/main" id="{92B7B22A-5EB9-4992-A4C0-EDC5F47E50D6}"/>
              </a:ext>
            </a:extLst>
          </p:cNvPr>
          <p:cNvSpPr>
            <a:spLocks/>
          </p:cNvSpPr>
          <p:nvPr/>
        </p:nvSpPr>
        <p:spPr bwMode="auto">
          <a:xfrm>
            <a:off x="1628478" y="4041183"/>
            <a:ext cx="29569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Negative</a:t>
            </a:r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control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ZoneTexte 83">
            <a:extLst>
              <a:ext uri="{FF2B5EF4-FFF2-40B4-BE49-F238E27FC236}">
                <a16:creationId xmlns:a16="http://schemas.microsoft.com/office/drawing/2014/main" id="{4C641F5C-0C82-4AD1-94ED-60532D44FE2A}"/>
              </a:ext>
            </a:extLst>
          </p:cNvPr>
          <p:cNvSpPr>
            <a:spLocks/>
          </p:cNvSpPr>
          <p:nvPr/>
        </p:nvSpPr>
        <p:spPr bwMode="auto">
          <a:xfrm>
            <a:off x="4667939" y="4050160"/>
            <a:ext cx="29924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Merge (Light/DAPI)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B182356A-C268-477A-9045-C71F8333B63D}"/>
              </a:ext>
            </a:extLst>
          </p:cNvPr>
          <p:cNvSpPr txBox="1"/>
          <p:nvPr/>
        </p:nvSpPr>
        <p:spPr>
          <a:xfrm>
            <a:off x="5751781" y="5165719"/>
            <a:ext cx="584129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5CDBEF00-F9C2-491C-BFF6-8290A9020F68}"/>
              </a:ext>
            </a:extLst>
          </p:cNvPr>
          <p:cNvSpPr txBox="1"/>
          <p:nvPr/>
        </p:nvSpPr>
        <p:spPr>
          <a:xfrm>
            <a:off x="4745101" y="5268296"/>
            <a:ext cx="454170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cxnSp>
        <p:nvCxnSpPr>
          <p:cNvPr id="50" name="Connecteur droit avec flèche 49">
            <a:extLst>
              <a:ext uri="{FF2B5EF4-FFF2-40B4-BE49-F238E27FC236}">
                <a16:creationId xmlns:a16="http://schemas.microsoft.com/office/drawing/2014/main" id="{570E0C3E-F29F-4B2F-8756-3BA056C66761}"/>
              </a:ext>
            </a:extLst>
          </p:cNvPr>
          <p:cNvCxnSpPr/>
          <p:nvPr/>
        </p:nvCxnSpPr>
        <p:spPr>
          <a:xfrm flipH="1" flipV="1">
            <a:off x="6390498" y="4902970"/>
            <a:ext cx="135794" cy="21771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ZoneTexte 51">
            <a:extLst>
              <a:ext uri="{FF2B5EF4-FFF2-40B4-BE49-F238E27FC236}">
                <a16:creationId xmlns:a16="http://schemas.microsoft.com/office/drawing/2014/main" id="{6C9696B7-E9C2-447B-9D4A-BB0F551FB995}"/>
              </a:ext>
            </a:extLst>
          </p:cNvPr>
          <p:cNvSpPr txBox="1"/>
          <p:nvPr/>
        </p:nvSpPr>
        <p:spPr>
          <a:xfrm>
            <a:off x="2756475" y="5249852"/>
            <a:ext cx="584129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236C869C-5F41-4796-92C6-510D59A5E486}"/>
              </a:ext>
            </a:extLst>
          </p:cNvPr>
          <p:cNvSpPr txBox="1"/>
          <p:nvPr/>
        </p:nvSpPr>
        <p:spPr>
          <a:xfrm>
            <a:off x="1678284" y="5246132"/>
            <a:ext cx="454170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cxnSp>
        <p:nvCxnSpPr>
          <p:cNvPr id="43" name="Connecteur droit 45">
            <a:extLst>
              <a:ext uri="{FF2B5EF4-FFF2-40B4-BE49-F238E27FC236}">
                <a16:creationId xmlns:a16="http://schemas.microsoft.com/office/drawing/2014/main" id="{247AF93B-5483-4DD8-96DE-92AC12EE0AAD}"/>
              </a:ext>
            </a:extLst>
          </p:cNvPr>
          <p:cNvCxnSpPr/>
          <p:nvPr/>
        </p:nvCxnSpPr>
        <p:spPr>
          <a:xfrm>
            <a:off x="1684197" y="5792826"/>
            <a:ext cx="442344" cy="0"/>
          </a:xfrm>
          <a:prstGeom prst="straightConnector1">
            <a:avLst/>
          </a:prstGeom>
          <a:noFill/>
          <a:ln w="28575">
            <a:solidFill>
              <a:srgbClr val="FFFFFF"/>
            </a:solidFill>
            <a:prstDash val="solid"/>
          </a:ln>
        </p:spPr>
      </p:cxnSp>
      <p:pic>
        <p:nvPicPr>
          <p:cNvPr id="51" name="Image 50">
            <a:extLst>
              <a:ext uri="{FF2B5EF4-FFF2-40B4-BE49-F238E27FC236}">
                <a16:creationId xmlns:a16="http://schemas.microsoft.com/office/drawing/2014/main" id="{D0BAAAB8-8031-42DC-8897-43C7AF451418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597" t="20506" r="29545" b="45749"/>
          <a:stretch/>
        </p:blipFill>
        <p:spPr>
          <a:xfrm rot="5400000">
            <a:off x="5381839" y="3593606"/>
            <a:ext cx="1564664" cy="2992465"/>
          </a:xfrm>
          <a:prstGeom prst="rect">
            <a:avLst/>
          </a:prstGeom>
        </p:spPr>
      </p:pic>
      <p:cxnSp>
        <p:nvCxnSpPr>
          <p:cNvPr id="55" name="Connecteur droit 45">
            <a:extLst>
              <a:ext uri="{FF2B5EF4-FFF2-40B4-BE49-F238E27FC236}">
                <a16:creationId xmlns:a16="http://schemas.microsoft.com/office/drawing/2014/main" id="{CAD2F345-F81A-4043-A3CB-1DE1ACDEE537}"/>
              </a:ext>
            </a:extLst>
          </p:cNvPr>
          <p:cNvCxnSpPr/>
          <p:nvPr/>
        </p:nvCxnSpPr>
        <p:spPr>
          <a:xfrm>
            <a:off x="6040040" y="2200035"/>
            <a:ext cx="268788" cy="0"/>
          </a:xfrm>
          <a:prstGeom prst="straightConnector1">
            <a:avLst/>
          </a:prstGeom>
          <a:noFill/>
          <a:ln w="28575">
            <a:solidFill>
              <a:srgbClr val="FFFFFF"/>
            </a:solidFill>
            <a:prstDash val="solid"/>
          </a:ln>
        </p:spPr>
      </p:cxnSp>
      <p:sp>
        <p:nvSpPr>
          <p:cNvPr id="56" name="ZoneTexte 55">
            <a:extLst>
              <a:ext uri="{FF2B5EF4-FFF2-40B4-BE49-F238E27FC236}">
                <a16:creationId xmlns:a16="http://schemas.microsoft.com/office/drawing/2014/main" id="{C50C02F1-2D38-4A73-BC5E-B02C17D154D8}"/>
              </a:ext>
            </a:extLst>
          </p:cNvPr>
          <p:cNvSpPr txBox="1"/>
          <p:nvPr/>
        </p:nvSpPr>
        <p:spPr>
          <a:xfrm>
            <a:off x="5766018" y="5249852"/>
            <a:ext cx="584129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</a:p>
        </p:txBody>
      </p:sp>
      <p:sp>
        <p:nvSpPr>
          <p:cNvPr id="57" name="ZoneTexte 56">
            <a:extLst>
              <a:ext uri="{FF2B5EF4-FFF2-40B4-BE49-F238E27FC236}">
                <a16:creationId xmlns:a16="http://schemas.microsoft.com/office/drawing/2014/main" id="{ADABAF51-58C0-4646-A246-9B0486BB5434}"/>
              </a:ext>
            </a:extLst>
          </p:cNvPr>
          <p:cNvSpPr txBox="1"/>
          <p:nvPr/>
        </p:nvSpPr>
        <p:spPr>
          <a:xfrm>
            <a:off x="4719284" y="5268296"/>
            <a:ext cx="454170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cxnSp>
        <p:nvCxnSpPr>
          <p:cNvPr id="58" name="Connecteur droit avec flèche 57">
            <a:extLst>
              <a:ext uri="{FF2B5EF4-FFF2-40B4-BE49-F238E27FC236}">
                <a16:creationId xmlns:a16="http://schemas.microsoft.com/office/drawing/2014/main" id="{5ADC0D0F-57B3-48EC-9DA5-267CED9BCFBE}"/>
              </a:ext>
            </a:extLst>
          </p:cNvPr>
          <p:cNvCxnSpPr/>
          <p:nvPr/>
        </p:nvCxnSpPr>
        <p:spPr>
          <a:xfrm flipH="1" flipV="1">
            <a:off x="6317169" y="4851077"/>
            <a:ext cx="104030" cy="14991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ZoneTexte 58">
            <a:extLst>
              <a:ext uri="{FF2B5EF4-FFF2-40B4-BE49-F238E27FC236}">
                <a16:creationId xmlns:a16="http://schemas.microsoft.com/office/drawing/2014/main" id="{5A5D6559-317E-4EA0-9D59-20D0CDC76002}"/>
              </a:ext>
            </a:extLst>
          </p:cNvPr>
          <p:cNvSpPr txBox="1"/>
          <p:nvPr/>
        </p:nvSpPr>
        <p:spPr>
          <a:xfrm>
            <a:off x="1664047" y="573208"/>
            <a:ext cx="5736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98FDF225-FB8A-46A6-9003-1A6A9F3EFC65}"/>
              </a:ext>
            </a:extLst>
          </p:cNvPr>
          <p:cNvSpPr txBox="1"/>
          <p:nvPr/>
        </p:nvSpPr>
        <p:spPr>
          <a:xfrm>
            <a:off x="1090405" y="4920561"/>
            <a:ext cx="5736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AAC6D18B-9A31-4EE4-AB80-7910852B4875}"/>
              </a:ext>
            </a:extLst>
          </p:cNvPr>
          <p:cNvSpPr txBox="1"/>
          <p:nvPr/>
        </p:nvSpPr>
        <p:spPr>
          <a:xfrm>
            <a:off x="3933624" y="573208"/>
            <a:ext cx="5736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62" name="ZoneTexte 61">
            <a:extLst>
              <a:ext uri="{FF2B5EF4-FFF2-40B4-BE49-F238E27FC236}">
                <a16:creationId xmlns:a16="http://schemas.microsoft.com/office/drawing/2014/main" id="{C51D44C9-F4F5-43E8-9A0A-7424265A058A}"/>
              </a:ext>
            </a:extLst>
          </p:cNvPr>
          <p:cNvSpPr txBox="1"/>
          <p:nvPr/>
        </p:nvSpPr>
        <p:spPr>
          <a:xfrm>
            <a:off x="6888953" y="595065"/>
            <a:ext cx="5736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40457090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992" y="697832"/>
            <a:ext cx="2988000" cy="2988000"/>
          </a:xfr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633" y="698869"/>
            <a:ext cx="2986963" cy="2986963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5F0BEA5-F893-4FAA-953B-B496BE55A602}"/>
              </a:ext>
            </a:extLst>
          </p:cNvPr>
          <p:cNvSpPr txBox="1"/>
          <p:nvPr/>
        </p:nvSpPr>
        <p:spPr>
          <a:xfrm>
            <a:off x="0" y="0"/>
            <a:ext cx="22652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 Anti-AaPTP2 (IFA)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0572F39-AFFD-4AF4-884B-606C72678F33}"/>
              </a:ext>
            </a:extLst>
          </p:cNvPr>
          <p:cNvSpPr txBox="1"/>
          <p:nvPr/>
        </p:nvSpPr>
        <p:spPr>
          <a:xfrm>
            <a:off x="0" y="6202785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PTP2 </a:t>
            </a:r>
            <a:r>
              <a:rPr lang="fr-FR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present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the </a:t>
            </a:r>
            <a:r>
              <a:rPr lang="fr-FR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entire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extruded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polar tube (Panels a and b)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Panel c :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Negative control, incubation only with the secondary antibody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Alexa 488-conjugated goat anti-mouse IgG). 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arrow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indicates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sporoplasm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transit in the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extruded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polar tube (DAPI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staining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Scale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bar: 10 µm. S: Spore; PT : Polar Tube.</a:t>
            </a:r>
            <a:endParaRPr lang="fr-FR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EEC8578F-D4B7-47C9-ACC9-46B2C86D90C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6062" t="20100" r="37156" b="23554"/>
          <a:stretch/>
        </p:blipFill>
        <p:spPr bwMode="auto">
          <a:xfrm rot="16199999">
            <a:off x="7095469" y="1678088"/>
            <a:ext cx="1503300" cy="2512188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1D7ED7DC-D78B-497E-BB25-DF2236D9BEF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36062" t="20100" r="37156" b="23554"/>
          <a:stretch/>
        </p:blipFill>
        <p:spPr bwMode="auto">
          <a:xfrm rot="16199999">
            <a:off x="7095043" y="193808"/>
            <a:ext cx="1504137" cy="2512184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F141766E-769F-4236-BBAC-285CE5ABF775}"/>
              </a:ext>
            </a:extLst>
          </p:cNvPr>
          <p:cNvSpPr txBox="1"/>
          <p:nvPr/>
        </p:nvSpPr>
        <p:spPr bwMode="auto">
          <a:xfrm>
            <a:off x="7892775" y="2787729"/>
            <a:ext cx="468398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D968B2BD-CE70-4DFF-A0F2-6C7C62A1F07D}"/>
              </a:ext>
            </a:extLst>
          </p:cNvPr>
          <p:cNvSpPr txBox="1"/>
          <p:nvPr/>
        </p:nvSpPr>
        <p:spPr bwMode="auto">
          <a:xfrm>
            <a:off x="7847112" y="1299421"/>
            <a:ext cx="468398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1F6F0AC4-8E6D-445F-A53D-44060B35370D}"/>
              </a:ext>
            </a:extLst>
          </p:cNvPr>
          <p:cNvSpPr txBox="1"/>
          <p:nvPr/>
        </p:nvSpPr>
        <p:spPr bwMode="auto">
          <a:xfrm>
            <a:off x="6617768" y="2647804"/>
            <a:ext cx="357501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A506819A-01E0-4607-B38E-33A129DE1D8A}"/>
              </a:ext>
            </a:extLst>
          </p:cNvPr>
          <p:cNvSpPr txBox="1"/>
          <p:nvPr/>
        </p:nvSpPr>
        <p:spPr bwMode="auto">
          <a:xfrm>
            <a:off x="6617768" y="1154220"/>
            <a:ext cx="357501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1" name="Connecteur droit 45">
            <a:extLst>
              <a:ext uri="{FF2B5EF4-FFF2-40B4-BE49-F238E27FC236}">
                <a16:creationId xmlns:a16="http://schemas.microsoft.com/office/drawing/2014/main" id="{355FC866-9B75-4C98-BBD0-4B8584393977}"/>
              </a:ext>
            </a:extLst>
          </p:cNvPr>
          <p:cNvCxnSpPr>
            <a:cxnSpLocks/>
          </p:cNvCxnSpPr>
          <p:nvPr/>
        </p:nvCxnSpPr>
        <p:spPr bwMode="auto">
          <a:xfrm>
            <a:off x="6633224" y="2122353"/>
            <a:ext cx="491597" cy="0"/>
          </a:xfrm>
          <a:prstGeom prst="straightConnector1">
            <a:avLst/>
          </a:prstGeom>
          <a:noFill/>
          <a:ln w="28575">
            <a:solidFill>
              <a:srgbClr val="FFFFFF"/>
            </a:solidFill>
            <a:prstDash val="solid"/>
          </a:ln>
        </p:spPr>
      </p:cxnSp>
      <p:cxnSp>
        <p:nvCxnSpPr>
          <p:cNvPr id="36" name="Connecteur droit 45">
            <a:extLst>
              <a:ext uri="{FF2B5EF4-FFF2-40B4-BE49-F238E27FC236}">
                <a16:creationId xmlns:a16="http://schemas.microsoft.com/office/drawing/2014/main" id="{64A48A50-3D73-4735-BA86-B559F06A6E80}"/>
              </a:ext>
            </a:extLst>
          </p:cNvPr>
          <p:cNvCxnSpPr>
            <a:cxnSpLocks/>
          </p:cNvCxnSpPr>
          <p:nvPr/>
        </p:nvCxnSpPr>
        <p:spPr bwMode="auto">
          <a:xfrm>
            <a:off x="281306" y="3615227"/>
            <a:ext cx="180000" cy="0"/>
          </a:xfrm>
          <a:prstGeom prst="straightConnector1">
            <a:avLst/>
          </a:prstGeom>
          <a:noFill/>
          <a:ln w="28575">
            <a:solidFill>
              <a:srgbClr val="FFFFFF"/>
            </a:solidFill>
            <a:prstDash val="solid"/>
          </a:ln>
        </p:spPr>
      </p:cxnSp>
      <p:sp>
        <p:nvSpPr>
          <p:cNvPr id="38" name="ZoneTexte 37">
            <a:extLst>
              <a:ext uri="{FF2B5EF4-FFF2-40B4-BE49-F238E27FC236}">
                <a16:creationId xmlns:a16="http://schemas.microsoft.com/office/drawing/2014/main" id="{457270AA-1A15-472F-A763-AF986855A17E}"/>
              </a:ext>
            </a:extLst>
          </p:cNvPr>
          <p:cNvSpPr txBox="1"/>
          <p:nvPr/>
        </p:nvSpPr>
        <p:spPr>
          <a:xfrm>
            <a:off x="3335368" y="424382"/>
            <a:ext cx="289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8600731D-8E81-499E-B851-A845076CF92D}"/>
              </a:ext>
            </a:extLst>
          </p:cNvPr>
          <p:cNvSpPr txBox="1"/>
          <p:nvPr/>
        </p:nvSpPr>
        <p:spPr>
          <a:xfrm>
            <a:off x="263324" y="424382"/>
            <a:ext cx="29846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AaPTP2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1DBF6D6E-1F0D-4E02-B114-78B591A5D19C}"/>
              </a:ext>
            </a:extLst>
          </p:cNvPr>
          <p:cNvSpPr txBox="1"/>
          <p:nvPr/>
        </p:nvSpPr>
        <p:spPr>
          <a:xfrm>
            <a:off x="7388271" y="424382"/>
            <a:ext cx="10090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AaPTP2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9417DD99-BF1B-4120-9E88-BB341BEF1B59}"/>
              </a:ext>
            </a:extLst>
          </p:cNvPr>
          <p:cNvSpPr txBox="1"/>
          <p:nvPr/>
        </p:nvSpPr>
        <p:spPr>
          <a:xfrm>
            <a:off x="7388271" y="3683119"/>
            <a:ext cx="10090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404116EA-E7D8-4D78-86A6-971F156D9B9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202" t="42688" r="27659" b="33549"/>
          <a:stretch/>
        </p:blipFill>
        <p:spPr>
          <a:xfrm rot="16200000">
            <a:off x="2516646" y="4216548"/>
            <a:ext cx="1836339" cy="1885803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F7734C08-591F-44FB-B8DE-30D1CEDC4752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02" t="42688" r="27659" b="33549"/>
          <a:stretch/>
        </p:blipFill>
        <p:spPr>
          <a:xfrm rot="16200000">
            <a:off x="4458801" y="4210724"/>
            <a:ext cx="1836338" cy="1885803"/>
          </a:xfrm>
          <a:prstGeom prst="rect">
            <a:avLst/>
          </a:prstGeom>
        </p:spPr>
      </p:pic>
      <p:sp>
        <p:nvSpPr>
          <p:cNvPr id="33" name="ZoneTexte 82">
            <a:extLst>
              <a:ext uri="{FF2B5EF4-FFF2-40B4-BE49-F238E27FC236}">
                <a16:creationId xmlns:a16="http://schemas.microsoft.com/office/drawing/2014/main" id="{2F854549-9477-433C-A4F0-258D30F08BC5}"/>
              </a:ext>
            </a:extLst>
          </p:cNvPr>
          <p:cNvSpPr>
            <a:spLocks/>
          </p:cNvSpPr>
          <p:nvPr/>
        </p:nvSpPr>
        <p:spPr bwMode="auto">
          <a:xfrm>
            <a:off x="2491915" y="3961750"/>
            <a:ext cx="18858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Negative</a:t>
            </a:r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control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ZoneTexte 83">
            <a:extLst>
              <a:ext uri="{FF2B5EF4-FFF2-40B4-BE49-F238E27FC236}">
                <a16:creationId xmlns:a16="http://schemas.microsoft.com/office/drawing/2014/main" id="{F6094C75-0E7F-4648-B1A2-ECABBA18F538}"/>
              </a:ext>
            </a:extLst>
          </p:cNvPr>
          <p:cNvSpPr>
            <a:spLocks/>
          </p:cNvSpPr>
          <p:nvPr/>
        </p:nvSpPr>
        <p:spPr bwMode="auto">
          <a:xfrm>
            <a:off x="4444160" y="3960118"/>
            <a:ext cx="1875712" cy="265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Merge (Light/DAPI)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DC2060F8-D3A7-42D5-ADF9-E47A3E76FF25}"/>
              </a:ext>
            </a:extLst>
          </p:cNvPr>
          <p:cNvSpPr txBox="1"/>
          <p:nvPr/>
        </p:nvSpPr>
        <p:spPr bwMode="auto">
          <a:xfrm>
            <a:off x="4444160" y="5651134"/>
            <a:ext cx="357501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E9DAD8E1-6B85-45AD-914A-DCC6543530A6}"/>
              </a:ext>
            </a:extLst>
          </p:cNvPr>
          <p:cNvSpPr txBox="1"/>
          <p:nvPr/>
        </p:nvSpPr>
        <p:spPr bwMode="auto">
          <a:xfrm>
            <a:off x="5496737" y="5080405"/>
            <a:ext cx="468398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</a:p>
        </p:txBody>
      </p:sp>
      <p:cxnSp>
        <p:nvCxnSpPr>
          <p:cNvPr id="45" name="Connecteur droit avec flèche 44">
            <a:extLst>
              <a:ext uri="{FF2B5EF4-FFF2-40B4-BE49-F238E27FC236}">
                <a16:creationId xmlns:a16="http://schemas.microsoft.com/office/drawing/2014/main" id="{B36F64B1-CBC9-457D-B75E-6583D14635B4}"/>
              </a:ext>
            </a:extLst>
          </p:cNvPr>
          <p:cNvCxnSpPr>
            <a:cxnSpLocks/>
          </p:cNvCxnSpPr>
          <p:nvPr/>
        </p:nvCxnSpPr>
        <p:spPr>
          <a:xfrm>
            <a:off x="4710189" y="4681739"/>
            <a:ext cx="256167" cy="12986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5">
            <a:extLst>
              <a:ext uri="{FF2B5EF4-FFF2-40B4-BE49-F238E27FC236}">
                <a16:creationId xmlns:a16="http://schemas.microsoft.com/office/drawing/2014/main" id="{5D9050CF-F28B-4EED-B3EA-03A421E30211}"/>
              </a:ext>
            </a:extLst>
          </p:cNvPr>
          <p:cNvCxnSpPr/>
          <p:nvPr/>
        </p:nvCxnSpPr>
        <p:spPr>
          <a:xfrm>
            <a:off x="2532554" y="6000432"/>
            <a:ext cx="442344" cy="0"/>
          </a:xfrm>
          <a:prstGeom prst="straightConnector1">
            <a:avLst/>
          </a:prstGeom>
          <a:noFill/>
          <a:ln w="28575">
            <a:solidFill>
              <a:srgbClr val="FFFFFF"/>
            </a:solidFill>
            <a:prstDash val="solid"/>
          </a:ln>
        </p:spPr>
      </p:cxnSp>
      <p:sp>
        <p:nvSpPr>
          <p:cNvPr id="48" name="ZoneTexte 47">
            <a:extLst>
              <a:ext uri="{FF2B5EF4-FFF2-40B4-BE49-F238E27FC236}">
                <a16:creationId xmlns:a16="http://schemas.microsoft.com/office/drawing/2014/main" id="{0B0BA8AB-A05A-4CA7-9052-8D6CFC339F41}"/>
              </a:ext>
            </a:extLst>
          </p:cNvPr>
          <p:cNvSpPr txBox="1"/>
          <p:nvPr/>
        </p:nvSpPr>
        <p:spPr bwMode="auto">
          <a:xfrm>
            <a:off x="1141178" y="1064249"/>
            <a:ext cx="468398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30AEF96A-4989-4668-AE2B-219708E3E3B6}"/>
              </a:ext>
            </a:extLst>
          </p:cNvPr>
          <p:cNvSpPr txBox="1"/>
          <p:nvPr/>
        </p:nvSpPr>
        <p:spPr bwMode="auto">
          <a:xfrm>
            <a:off x="4780482" y="1698100"/>
            <a:ext cx="357501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79D3B470-6EF1-4E5A-AD2F-AA0249E7BAAA}"/>
              </a:ext>
            </a:extLst>
          </p:cNvPr>
          <p:cNvSpPr txBox="1"/>
          <p:nvPr/>
        </p:nvSpPr>
        <p:spPr bwMode="auto">
          <a:xfrm>
            <a:off x="4959232" y="2309227"/>
            <a:ext cx="357501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57F47358-66DB-443D-8BC5-FC88718AC37A}"/>
              </a:ext>
            </a:extLst>
          </p:cNvPr>
          <p:cNvSpPr txBox="1"/>
          <p:nvPr/>
        </p:nvSpPr>
        <p:spPr bwMode="auto">
          <a:xfrm>
            <a:off x="4889072" y="3017441"/>
            <a:ext cx="357501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D627EF18-F480-4FB3-BC6F-04460D277001}"/>
              </a:ext>
            </a:extLst>
          </p:cNvPr>
          <p:cNvSpPr txBox="1"/>
          <p:nvPr/>
        </p:nvSpPr>
        <p:spPr bwMode="auto">
          <a:xfrm>
            <a:off x="1823999" y="1703268"/>
            <a:ext cx="357501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3D9BCA50-A937-468D-8094-5F3474C0FC7A}"/>
              </a:ext>
            </a:extLst>
          </p:cNvPr>
          <p:cNvSpPr txBox="1"/>
          <p:nvPr/>
        </p:nvSpPr>
        <p:spPr bwMode="auto">
          <a:xfrm>
            <a:off x="5829019" y="3439674"/>
            <a:ext cx="357501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0BE91408-1A14-489C-958D-36F1E85E899C}"/>
              </a:ext>
            </a:extLst>
          </p:cNvPr>
          <p:cNvSpPr txBox="1"/>
          <p:nvPr/>
        </p:nvSpPr>
        <p:spPr bwMode="auto">
          <a:xfrm>
            <a:off x="4508173" y="2430356"/>
            <a:ext cx="357501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741734CA-E97C-4B27-8DD0-9A3B7A42A595}"/>
              </a:ext>
            </a:extLst>
          </p:cNvPr>
          <p:cNvSpPr txBox="1"/>
          <p:nvPr/>
        </p:nvSpPr>
        <p:spPr>
          <a:xfrm>
            <a:off x="-164755" y="1949655"/>
            <a:ext cx="5736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A3FE4492-9DE5-4AD0-8589-0639AB613087}"/>
              </a:ext>
            </a:extLst>
          </p:cNvPr>
          <p:cNvSpPr txBox="1"/>
          <p:nvPr/>
        </p:nvSpPr>
        <p:spPr>
          <a:xfrm>
            <a:off x="6172020" y="1994405"/>
            <a:ext cx="5736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57" name="ZoneTexte 56">
            <a:extLst>
              <a:ext uri="{FF2B5EF4-FFF2-40B4-BE49-F238E27FC236}">
                <a16:creationId xmlns:a16="http://schemas.microsoft.com/office/drawing/2014/main" id="{0BB9A5B3-76BD-49C3-9F68-D80FFA86C7DF}"/>
              </a:ext>
            </a:extLst>
          </p:cNvPr>
          <p:cNvSpPr txBox="1"/>
          <p:nvPr/>
        </p:nvSpPr>
        <p:spPr>
          <a:xfrm>
            <a:off x="2039428" y="4945900"/>
            <a:ext cx="5736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2896776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956" y="1219045"/>
            <a:ext cx="4308157" cy="430815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500" y="1218410"/>
            <a:ext cx="4308157" cy="4308157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40572F39-AFFD-4AF4-884B-606C72678F33}"/>
              </a:ext>
            </a:extLst>
          </p:cNvPr>
          <p:cNvSpPr txBox="1"/>
          <p:nvPr/>
        </p:nvSpPr>
        <p:spPr>
          <a:xfrm>
            <a:off x="77230" y="6088315"/>
            <a:ext cx="89895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PTP2 </a:t>
            </a:r>
            <a:r>
              <a:rPr lang="fr-FR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present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the </a:t>
            </a:r>
            <a:r>
              <a:rPr lang="fr-FR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entire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extruded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polar tube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Scale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bar: 10 µm. S: Spore; PT : Polar Tube.</a:t>
            </a:r>
            <a:endParaRPr lang="fr-FR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57270AA-1A15-472F-A763-AF986855A17E}"/>
              </a:ext>
            </a:extLst>
          </p:cNvPr>
          <p:cNvSpPr txBox="1"/>
          <p:nvPr/>
        </p:nvSpPr>
        <p:spPr>
          <a:xfrm>
            <a:off x="4562374" y="956800"/>
            <a:ext cx="42832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600731D-8E81-499E-B851-A845076CF92D}"/>
              </a:ext>
            </a:extLst>
          </p:cNvPr>
          <p:cNvSpPr txBox="1"/>
          <p:nvPr/>
        </p:nvSpPr>
        <p:spPr>
          <a:xfrm>
            <a:off x="192956" y="956800"/>
            <a:ext cx="42832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AaPTP2</a:t>
            </a:r>
          </a:p>
        </p:txBody>
      </p:sp>
      <p:cxnSp>
        <p:nvCxnSpPr>
          <p:cNvPr id="11" name="Connecteur droit 45">
            <a:extLst>
              <a:ext uri="{FF2B5EF4-FFF2-40B4-BE49-F238E27FC236}">
                <a16:creationId xmlns:a16="http://schemas.microsoft.com/office/drawing/2014/main" id="{A6D42468-C054-4E7D-9863-29E6DBD46388}"/>
              </a:ext>
            </a:extLst>
          </p:cNvPr>
          <p:cNvCxnSpPr>
            <a:cxnSpLocks/>
          </p:cNvCxnSpPr>
          <p:nvPr/>
        </p:nvCxnSpPr>
        <p:spPr bwMode="auto">
          <a:xfrm>
            <a:off x="231461" y="5431283"/>
            <a:ext cx="180000" cy="0"/>
          </a:xfrm>
          <a:prstGeom prst="straightConnector1">
            <a:avLst/>
          </a:prstGeom>
          <a:noFill/>
          <a:ln w="28575">
            <a:solidFill>
              <a:srgbClr val="FFFFFF"/>
            </a:solidFill>
            <a:prstDash val="solid"/>
          </a:ln>
        </p:spPr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2AE35320-0228-4D9E-BCF1-309D6BC2F5CA}"/>
              </a:ext>
            </a:extLst>
          </p:cNvPr>
          <p:cNvSpPr txBox="1"/>
          <p:nvPr/>
        </p:nvSpPr>
        <p:spPr>
          <a:xfrm>
            <a:off x="0" y="0"/>
            <a:ext cx="22652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 Anti-AaPTP2 (IFA)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EEF2ECC-C38D-49BF-B256-CD206B055FE1}"/>
              </a:ext>
            </a:extLst>
          </p:cNvPr>
          <p:cNvSpPr txBox="1"/>
          <p:nvPr/>
        </p:nvSpPr>
        <p:spPr bwMode="auto">
          <a:xfrm>
            <a:off x="3330935" y="2046049"/>
            <a:ext cx="468398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2B6A66E-2656-4B54-940D-C740CF97882C}"/>
              </a:ext>
            </a:extLst>
          </p:cNvPr>
          <p:cNvSpPr txBox="1"/>
          <p:nvPr/>
        </p:nvSpPr>
        <p:spPr bwMode="auto">
          <a:xfrm>
            <a:off x="830018" y="2176854"/>
            <a:ext cx="468398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9B68E1A-C740-4EDE-AF15-DD0BE091938F}"/>
              </a:ext>
            </a:extLst>
          </p:cNvPr>
          <p:cNvSpPr txBox="1"/>
          <p:nvPr/>
        </p:nvSpPr>
        <p:spPr bwMode="auto">
          <a:xfrm>
            <a:off x="7569313" y="1839821"/>
            <a:ext cx="357501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DFD4C91-DED1-4529-8F9A-15EC4266B47E}"/>
              </a:ext>
            </a:extLst>
          </p:cNvPr>
          <p:cNvSpPr txBox="1"/>
          <p:nvPr/>
        </p:nvSpPr>
        <p:spPr bwMode="auto">
          <a:xfrm>
            <a:off x="6808352" y="3522557"/>
            <a:ext cx="357501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891E448E-C884-4EAE-9836-FDE30FC0274D}"/>
              </a:ext>
            </a:extLst>
          </p:cNvPr>
          <p:cNvSpPr txBox="1"/>
          <p:nvPr/>
        </p:nvSpPr>
        <p:spPr bwMode="auto">
          <a:xfrm>
            <a:off x="7467181" y="4930507"/>
            <a:ext cx="357501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8143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id="{71C93981-BA2D-42E6-88BC-B0A3A8F8D0D4}"/>
              </a:ext>
            </a:extLst>
          </p:cNvPr>
          <p:cNvSpPr txBox="1"/>
          <p:nvPr/>
        </p:nvSpPr>
        <p:spPr>
          <a:xfrm>
            <a:off x="0" y="6120"/>
            <a:ext cx="22652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 Anti-AaPTP3 (IFA)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FFEDE3D8-365F-4C00-8934-70BBCBC0F8B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3" r="66347" b="53645"/>
          <a:stretch/>
        </p:blipFill>
        <p:spPr>
          <a:xfrm rot="5400000">
            <a:off x="5023287" y="8229"/>
            <a:ext cx="1790318" cy="2870683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B5DE7472-B29A-4A7C-BD03-272F72BF855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3" r="66347" b="53645"/>
          <a:stretch/>
        </p:blipFill>
        <p:spPr>
          <a:xfrm rot="5400000">
            <a:off x="2061665" y="25559"/>
            <a:ext cx="1790320" cy="2870684"/>
          </a:xfrm>
          <a:prstGeom prst="rect">
            <a:avLst/>
          </a:prstGeom>
        </p:spPr>
      </p:pic>
      <p:pic>
        <p:nvPicPr>
          <p:cNvPr id="15" name="Espace réservé du contenu 4">
            <a:extLst>
              <a:ext uri="{FF2B5EF4-FFF2-40B4-BE49-F238E27FC236}">
                <a16:creationId xmlns:a16="http://schemas.microsoft.com/office/drawing/2014/main" id="{05682236-D4E5-4D44-90B3-653B90263A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05" t="43712" r="23847" b="9880"/>
          <a:stretch/>
        </p:blipFill>
        <p:spPr>
          <a:xfrm rot="16200000">
            <a:off x="5107249" y="1750159"/>
            <a:ext cx="1627121" cy="2865953"/>
          </a:xfr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99470F33-174E-4E09-8173-C2C173F32F8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05" t="43713" r="23848" b="9880"/>
          <a:stretch/>
        </p:blipFill>
        <p:spPr>
          <a:xfrm rot="16200000">
            <a:off x="2140898" y="1767487"/>
            <a:ext cx="1627122" cy="2865951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A9A55C83-4CC6-492A-88D7-F56DE67F0882}"/>
              </a:ext>
            </a:extLst>
          </p:cNvPr>
          <p:cNvSpPr txBox="1"/>
          <p:nvPr/>
        </p:nvSpPr>
        <p:spPr>
          <a:xfrm>
            <a:off x="4483102" y="279854"/>
            <a:ext cx="28706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Merge (Light/DAPI/AaPTP3)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C269C08E-83EB-40D4-BBFC-8C88E32B959B}"/>
              </a:ext>
            </a:extLst>
          </p:cNvPr>
          <p:cNvSpPr txBox="1"/>
          <p:nvPr/>
        </p:nvSpPr>
        <p:spPr>
          <a:xfrm>
            <a:off x="1510740" y="296307"/>
            <a:ext cx="28659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AaPTP3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8750C9EA-968B-4F4B-9C5C-5ECFE397A69F}"/>
              </a:ext>
            </a:extLst>
          </p:cNvPr>
          <p:cNvSpPr txBox="1"/>
          <p:nvPr/>
        </p:nvSpPr>
        <p:spPr>
          <a:xfrm>
            <a:off x="5669843" y="1082825"/>
            <a:ext cx="5736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512DC46B-0BA7-4DDA-B440-AD956A205833}"/>
              </a:ext>
            </a:extLst>
          </p:cNvPr>
          <p:cNvSpPr txBox="1"/>
          <p:nvPr/>
        </p:nvSpPr>
        <p:spPr>
          <a:xfrm>
            <a:off x="2642451" y="1100154"/>
            <a:ext cx="5736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1A292321-3680-4792-AA18-D336B162C018}"/>
              </a:ext>
            </a:extLst>
          </p:cNvPr>
          <p:cNvSpPr txBox="1"/>
          <p:nvPr/>
        </p:nvSpPr>
        <p:spPr>
          <a:xfrm>
            <a:off x="5669841" y="2998256"/>
            <a:ext cx="5736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2AD4F765-A342-4113-A913-0D3104C1CE17}"/>
              </a:ext>
            </a:extLst>
          </p:cNvPr>
          <p:cNvSpPr txBox="1"/>
          <p:nvPr/>
        </p:nvSpPr>
        <p:spPr>
          <a:xfrm>
            <a:off x="4463862" y="1755280"/>
            <a:ext cx="5736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BF17B22C-2635-4D02-8A74-D6AFF7490A90}"/>
              </a:ext>
            </a:extLst>
          </p:cNvPr>
          <p:cNvSpPr txBox="1"/>
          <p:nvPr/>
        </p:nvSpPr>
        <p:spPr>
          <a:xfrm>
            <a:off x="4559538" y="3199129"/>
            <a:ext cx="5736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6C7A5A89-548D-4027-A17B-154D1FB40ADA}"/>
              </a:ext>
            </a:extLst>
          </p:cNvPr>
          <p:cNvSpPr txBox="1"/>
          <p:nvPr/>
        </p:nvSpPr>
        <p:spPr>
          <a:xfrm>
            <a:off x="2667638" y="3052134"/>
            <a:ext cx="5736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</a:p>
        </p:txBody>
      </p: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064352AE-6D60-4461-B01D-F6C6EEEAE2A3}"/>
              </a:ext>
            </a:extLst>
          </p:cNvPr>
          <p:cNvCxnSpPr>
            <a:cxnSpLocks/>
          </p:cNvCxnSpPr>
          <p:nvPr/>
        </p:nvCxnSpPr>
        <p:spPr>
          <a:xfrm flipH="1" flipV="1">
            <a:off x="7100186" y="782431"/>
            <a:ext cx="190515" cy="18675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125438A4-97D8-494D-8C3A-1AE9C20F358E}"/>
              </a:ext>
            </a:extLst>
          </p:cNvPr>
          <p:cNvCxnSpPr>
            <a:cxnSpLocks/>
          </p:cNvCxnSpPr>
          <p:nvPr/>
        </p:nvCxnSpPr>
        <p:spPr>
          <a:xfrm flipH="1" flipV="1">
            <a:off x="6780144" y="2941427"/>
            <a:ext cx="190515" cy="18675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2">
            <a:extLst>
              <a:ext uri="{FF2B5EF4-FFF2-40B4-BE49-F238E27FC236}">
                <a16:creationId xmlns:a16="http://schemas.microsoft.com/office/drawing/2014/main" id="{CD1FD773-933F-4DDE-987E-8C21B7EB3557}"/>
              </a:ext>
            </a:extLst>
          </p:cNvPr>
          <p:cNvSpPr>
            <a:spLocks/>
          </p:cNvSpPr>
          <p:nvPr/>
        </p:nvSpPr>
        <p:spPr bwMode="auto">
          <a:xfrm>
            <a:off x="6920758" y="2505105"/>
            <a:ext cx="515931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</a:t>
            </a:r>
            <a:endParaRPr sz="11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03AFCB6C-9A12-4DB2-8DF4-C1A254345039}"/>
              </a:ext>
            </a:extLst>
          </p:cNvPr>
          <p:cNvSpPr txBox="1"/>
          <p:nvPr/>
        </p:nvSpPr>
        <p:spPr>
          <a:xfrm>
            <a:off x="0" y="6222383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PTP3 </a:t>
            </a:r>
            <a:r>
              <a:rPr lang="fr-FR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present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a large part of 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extruded polar tube except at the </a:t>
            </a:r>
            <a:r>
              <a:rPr lang="fr-FR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extremity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arrows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panels a and b). Panel c :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negative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control,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incubation only with the secondary antibody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Alexa 488-conjugated goat anti-mouse IgG).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Scale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bar: 10 µm. S: Spore, PT: Polar Tube, SP: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Sporoplasm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stained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DAPI. 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80EB9E7F-2645-4CA6-9A92-11CEB96C1748}"/>
              </a:ext>
            </a:extLst>
          </p:cNvPr>
          <p:cNvSpPr txBox="1"/>
          <p:nvPr/>
        </p:nvSpPr>
        <p:spPr>
          <a:xfrm>
            <a:off x="1028539" y="1273906"/>
            <a:ext cx="5736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2AA95020-B957-4733-A0EC-95B4E1BCDCCC}"/>
              </a:ext>
            </a:extLst>
          </p:cNvPr>
          <p:cNvSpPr txBox="1"/>
          <p:nvPr/>
        </p:nvSpPr>
        <p:spPr>
          <a:xfrm>
            <a:off x="1021997" y="2949847"/>
            <a:ext cx="5736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cxnSp>
        <p:nvCxnSpPr>
          <p:cNvPr id="35" name="Connecteur droit 45">
            <a:extLst>
              <a:ext uri="{FF2B5EF4-FFF2-40B4-BE49-F238E27FC236}">
                <a16:creationId xmlns:a16="http://schemas.microsoft.com/office/drawing/2014/main" id="{92EA8908-D25D-473F-A9B5-530C2536087D}"/>
              </a:ext>
            </a:extLst>
          </p:cNvPr>
          <p:cNvCxnSpPr/>
          <p:nvPr/>
        </p:nvCxnSpPr>
        <p:spPr>
          <a:xfrm>
            <a:off x="1587320" y="2274379"/>
            <a:ext cx="442344" cy="0"/>
          </a:xfrm>
          <a:prstGeom prst="straightConnector1">
            <a:avLst/>
          </a:prstGeom>
          <a:noFill/>
          <a:ln w="28575">
            <a:solidFill>
              <a:srgbClr val="FFFFFF"/>
            </a:solidFill>
            <a:prstDash val="solid"/>
          </a:ln>
        </p:spPr>
      </p:cxnSp>
      <p:cxnSp>
        <p:nvCxnSpPr>
          <p:cNvPr id="37" name="Connecteur droit 45">
            <a:extLst>
              <a:ext uri="{FF2B5EF4-FFF2-40B4-BE49-F238E27FC236}">
                <a16:creationId xmlns:a16="http://schemas.microsoft.com/office/drawing/2014/main" id="{D7403F00-9B15-4824-9198-B30D48A0FD4D}"/>
              </a:ext>
            </a:extLst>
          </p:cNvPr>
          <p:cNvCxnSpPr/>
          <p:nvPr/>
        </p:nvCxnSpPr>
        <p:spPr>
          <a:xfrm>
            <a:off x="1618833" y="4077874"/>
            <a:ext cx="442344" cy="0"/>
          </a:xfrm>
          <a:prstGeom prst="straightConnector1">
            <a:avLst/>
          </a:prstGeom>
          <a:noFill/>
          <a:ln w="28575">
            <a:solidFill>
              <a:srgbClr val="FFFFFF"/>
            </a:solidFill>
            <a:prstDash val="solid"/>
          </a:ln>
        </p:spPr>
      </p:cxnSp>
      <p:sp>
        <p:nvSpPr>
          <p:cNvPr id="40" name="ZoneTexte 39">
            <a:extLst>
              <a:ext uri="{FF2B5EF4-FFF2-40B4-BE49-F238E27FC236}">
                <a16:creationId xmlns:a16="http://schemas.microsoft.com/office/drawing/2014/main" id="{E34EEDFE-44BA-4AC4-AE21-A47483C145DC}"/>
              </a:ext>
            </a:extLst>
          </p:cNvPr>
          <p:cNvSpPr txBox="1"/>
          <p:nvPr/>
        </p:nvSpPr>
        <p:spPr>
          <a:xfrm>
            <a:off x="1855075" y="5205249"/>
            <a:ext cx="5736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  <p:pic>
        <p:nvPicPr>
          <p:cNvPr id="41" name="Image 40">
            <a:extLst>
              <a:ext uri="{FF2B5EF4-FFF2-40B4-BE49-F238E27FC236}">
                <a16:creationId xmlns:a16="http://schemas.microsoft.com/office/drawing/2014/main" id="{53A28BCA-F11B-4874-B95F-89C6BEC7C15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175" t="40982" r="46994" b="39149"/>
          <a:stretch/>
        </p:blipFill>
        <p:spPr>
          <a:xfrm>
            <a:off x="2296804" y="4447393"/>
            <a:ext cx="1972984" cy="1717029"/>
          </a:xfrm>
          <a:prstGeom prst="rect">
            <a:avLst/>
          </a:prstGeom>
        </p:spPr>
      </p:pic>
      <p:pic>
        <p:nvPicPr>
          <p:cNvPr id="42" name="Image 41">
            <a:extLst>
              <a:ext uri="{FF2B5EF4-FFF2-40B4-BE49-F238E27FC236}">
                <a16:creationId xmlns:a16="http://schemas.microsoft.com/office/drawing/2014/main" id="{C2AC5028-A02B-4FF5-97E2-AE0C3B06738E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460" t="41804" r="47332" b="39581"/>
          <a:stretch/>
        </p:blipFill>
        <p:spPr>
          <a:xfrm>
            <a:off x="4387435" y="4433018"/>
            <a:ext cx="1972984" cy="1717032"/>
          </a:xfrm>
          <a:prstGeom prst="rect">
            <a:avLst/>
          </a:prstGeom>
        </p:spPr>
      </p:pic>
      <p:sp>
        <p:nvSpPr>
          <p:cNvPr id="43" name="ZoneTexte 82">
            <a:extLst>
              <a:ext uri="{FF2B5EF4-FFF2-40B4-BE49-F238E27FC236}">
                <a16:creationId xmlns:a16="http://schemas.microsoft.com/office/drawing/2014/main" id="{7E87C9B0-CCE0-4DD6-BE47-9A2F2F142DD2}"/>
              </a:ext>
            </a:extLst>
          </p:cNvPr>
          <p:cNvSpPr>
            <a:spLocks/>
          </p:cNvSpPr>
          <p:nvPr/>
        </p:nvSpPr>
        <p:spPr bwMode="auto">
          <a:xfrm>
            <a:off x="2296804" y="4175911"/>
            <a:ext cx="19729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Negative</a:t>
            </a:r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control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ZoneTexte 83">
            <a:extLst>
              <a:ext uri="{FF2B5EF4-FFF2-40B4-BE49-F238E27FC236}">
                <a16:creationId xmlns:a16="http://schemas.microsoft.com/office/drawing/2014/main" id="{264AFEEF-52AD-4B6B-BC47-4011DFD0B3BE}"/>
              </a:ext>
            </a:extLst>
          </p:cNvPr>
          <p:cNvSpPr>
            <a:spLocks/>
          </p:cNvSpPr>
          <p:nvPr/>
        </p:nvSpPr>
        <p:spPr bwMode="auto">
          <a:xfrm>
            <a:off x="4387435" y="4181718"/>
            <a:ext cx="19729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Merge (Light/DAPI)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F2A29DDB-3A04-4845-8D44-A2BD68D31EBA}"/>
              </a:ext>
            </a:extLst>
          </p:cNvPr>
          <p:cNvSpPr txBox="1"/>
          <p:nvPr/>
        </p:nvSpPr>
        <p:spPr>
          <a:xfrm>
            <a:off x="5228410" y="4930788"/>
            <a:ext cx="5736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8E1E1953-D45A-4E38-9843-E9E7A69BB126}"/>
              </a:ext>
            </a:extLst>
          </p:cNvPr>
          <p:cNvSpPr txBox="1"/>
          <p:nvPr/>
        </p:nvSpPr>
        <p:spPr>
          <a:xfrm>
            <a:off x="4878739" y="5659128"/>
            <a:ext cx="5736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cxnSp>
        <p:nvCxnSpPr>
          <p:cNvPr id="39" name="Connecteur droit 45">
            <a:extLst>
              <a:ext uri="{FF2B5EF4-FFF2-40B4-BE49-F238E27FC236}">
                <a16:creationId xmlns:a16="http://schemas.microsoft.com/office/drawing/2014/main" id="{1FCE4019-2805-462C-8EE2-4CC3F462C900}"/>
              </a:ext>
            </a:extLst>
          </p:cNvPr>
          <p:cNvCxnSpPr/>
          <p:nvPr/>
        </p:nvCxnSpPr>
        <p:spPr>
          <a:xfrm>
            <a:off x="2320573" y="6054439"/>
            <a:ext cx="442344" cy="0"/>
          </a:xfrm>
          <a:prstGeom prst="straightConnector1">
            <a:avLst/>
          </a:prstGeom>
          <a:noFill/>
          <a:ln w="28575">
            <a:solidFill>
              <a:srgbClr val="FFFFFF"/>
            </a:solidFill>
            <a:prstDash val="solid"/>
          </a:ln>
        </p:spPr>
      </p:cxnSp>
      <p:cxnSp>
        <p:nvCxnSpPr>
          <p:cNvPr id="48" name="Connecteur droit 45">
            <a:extLst>
              <a:ext uri="{FF2B5EF4-FFF2-40B4-BE49-F238E27FC236}">
                <a16:creationId xmlns:a16="http://schemas.microsoft.com/office/drawing/2014/main" id="{06F759AF-865E-4121-B3C7-04B7C2B87142}"/>
              </a:ext>
            </a:extLst>
          </p:cNvPr>
          <p:cNvCxnSpPr/>
          <p:nvPr/>
        </p:nvCxnSpPr>
        <p:spPr>
          <a:xfrm>
            <a:off x="1558732" y="3918653"/>
            <a:ext cx="442344" cy="0"/>
          </a:xfrm>
          <a:prstGeom prst="straightConnector1">
            <a:avLst/>
          </a:prstGeom>
          <a:noFill/>
          <a:ln w="28575">
            <a:solidFill>
              <a:srgbClr val="FFFFFF"/>
            </a:solidFill>
            <a:prstDash val="solid"/>
          </a:ln>
        </p:spPr>
      </p:cxnSp>
      <p:sp>
        <p:nvSpPr>
          <p:cNvPr id="51" name="ZoneTexte 50">
            <a:extLst>
              <a:ext uri="{FF2B5EF4-FFF2-40B4-BE49-F238E27FC236}">
                <a16:creationId xmlns:a16="http://schemas.microsoft.com/office/drawing/2014/main" id="{8983494C-296E-4005-B84B-DD7D477BCAC8}"/>
              </a:ext>
            </a:extLst>
          </p:cNvPr>
          <p:cNvSpPr txBox="1"/>
          <p:nvPr/>
        </p:nvSpPr>
        <p:spPr>
          <a:xfrm>
            <a:off x="2759378" y="5659128"/>
            <a:ext cx="5736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1547886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>
            <a:extLst>
              <a:ext uri="{FF2B5EF4-FFF2-40B4-BE49-F238E27FC236}">
                <a16:creationId xmlns:a16="http://schemas.microsoft.com/office/drawing/2014/main" id="{872B9C6B-7388-4AFC-8D8C-330A48722BF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510" t="29700" r="35337" b="27546"/>
          <a:stretch/>
        </p:blipFill>
        <p:spPr>
          <a:xfrm rot="16200000">
            <a:off x="2471739" y="-269784"/>
            <a:ext cx="1848561" cy="3042846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A3DADBE8-6DE5-4D24-A349-7FC12C869000}"/>
              </a:ext>
            </a:extLst>
          </p:cNvPr>
          <p:cNvSpPr txBox="1"/>
          <p:nvPr/>
        </p:nvSpPr>
        <p:spPr>
          <a:xfrm>
            <a:off x="1867403" y="82931"/>
            <a:ext cx="30264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AaPTP3</a:t>
            </a:r>
          </a:p>
        </p:txBody>
      </p: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50D71BF0-36E5-4991-8917-8118DB05457F}"/>
              </a:ext>
            </a:extLst>
          </p:cNvPr>
          <p:cNvCxnSpPr>
            <a:cxnSpLocks/>
          </p:cNvCxnSpPr>
          <p:nvPr/>
        </p:nvCxnSpPr>
        <p:spPr>
          <a:xfrm flipV="1">
            <a:off x="2112169" y="1371955"/>
            <a:ext cx="192348" cy="14118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Groupe 57">
            <a:extLst>
              <a:ext uri="{FF2B5EF4-FFF2-40B4-BE49-F238E27FC236}">
                <a16:creationId xmlns:a16="http://schemas.microsoft.com/office/drawing/2014/main" id="{2B6CA0AA-D830-4674-B4ED-029CD169818D}"/>
              </a:ext>
            </a:extLst>
          </p:cNvPr>
          <p:cNvGrpSpPr/>
          <p:nvPr/>
        </p:nvGrpSpPr>
        <p:grpSpPr>
          <a:xfrm>
            <a:off x="2886348" y="614826"/>
            <a:ext cx="2209438" cy="802057"/>
            <a:chOff x="5190740" y="758705"/>
            <a:chExt cx="1812237" cy="684292"/>
          </a:xfrm>
        </p:grpSpPr>
        <p:sp>
          <p:nvSpPr>
            <p:cNvPr id="42" name="ZoneTexte 41"/>
            <p:cNvSpPr txBox="1"/>
            <p:nvPr/>
          </p:nvSpPr>
          <p:spPr>
            <a:xfrm>
              <a:off x="6532461" y="1219799"/>
              <a:ext cx="470516" cy="2231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5190740" y="758705"/>
              <a:ext cx="470516" cy="2231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PT</a:t>
              </a:r>
            </a:p>
          </p:txBody>
        </p:sp>
      </p:grpSp>
      <p:pic>
        <p:nvPicPr>
          <p:cNvPr id="27" name="Image 26">
            <a:extLst>
              <a:ext uri="{FF2B5EF4-FFF2-40B4-BE49-F238E27FC236}">
                <a16:creationId xmlns:a16="http://schemas.microsoft.com/office/drawing/2014/main" id="{331DC35C-CB40-4706-A80D-CE7F56DA8E4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510" t="29700" r="35337" b="27546"/>
          <a:stretch/>
        </p:blipFill>
        <p:spPr>
          <a:xfrm rot="16200000">
            <a:off x="5622129" y="-266944"/>
            <a:ext cx="1848562" cy="3037169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C7E321F2-33E3-45E7-AAC8-AB1ABFF9089B}"/>
              </a:ext>
            </a:extLst>
          </p:cNvPr>
          <p:cNvSpPr txBox="1"/>
          <p:nvPr/>
        </p:nvSpPr>
        <p:spPr>
          <a:xfrm>
            <a:off x="5022146" y="81467"/>
            <a:ext cx="3042847" cy="261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Merge (Light/DAPI)</a:t>
            </a:r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AC5A9BBF-D7E9-4A2C-9F08-E17FF253FAE8}"/>
              </a:ext>
            </a:extLst>
          </p:cNvPr>
          <p:cNvCxnSpPr>
            <a:cxnSpLocks/>
          </p:cNvCxnSpPr>
          <p:nvPr/>
        </p:nvCxnSpPr>
        <p:spPr>
          <a:xfrm flipV="1">
            <a:off x="5285722" y="1358919"/>
            <a:ext cx="192348" cy="14118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ZoneTexte 53">
            <a:extLst>
              <a:ext uri="{FF2B5EF4-FFF2-40B4-BE49-F238E27FC236}">
                <a16:creationId xmlns:a16="http://schemas.microsoft.com/office/drawing/2014/main" id="{B7B92914-3FFF-4CFD-B415-5EFC910A3212}"/>
              </a:ext>
            </a:extLst>
          </p:cNvPr>
          <p:cNvSpPr txBox="1"/>
          <p:nvPr/>
        </p:nvSpPr>
        <p:spPr>
          <a:xfrm>
            <a:off x="1428923" y="1177972"/>
            <a:ext cx="573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3134D900-59C2-428F-B158-BFFDBB31B37A}"/>
              </a:ext>
            </a:extLst>
          </p:cNvPr>
          <p:cNvSpPr txBox="1"/>
          <p:nvPr/>
        </p:nvSpPr>
        <p:spPr>
          <a:xfrm>
            <a:off x="6059901" y="637529"/>
            <a:ext cx="5736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</a:p>
        </p:txBody>
      </p:sp>
      <p:sp>
        <p:nvSpPr>
          <p:cNvPr id="137" name="ZoneTexte 136">
            <a:extLst>
              <a:ext uri="{FF2B5EF4-FFF2-40B4-BE49-F238E27FC236}">
                <a16:creationId xmlns:a16="http://schemas.microsoft.com/office/drawing/2014/main" id="{A3CF3109-5497-4169-B507-94D57AF0253D}"/>
              </a:ext>
            </a:extLst>
          </p:cNvPr>
          <p:cNvSpPr txBox="1"/>
          <p:nvPr/>
        </p:nvSpPr>
        <p:spPr>
          <a:xfrm>
            <a:off x="0" y="613020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PTP3 </a:t>
            </a:r>
            <a:r>
              <a:rPr lang="fr-FR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present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a large part of 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extruded polar tube except at the </a:t>
            </a:r>
            <a:r>
              <a:rPr lang="fr-FR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extremity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arrows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panels a and b). This labelling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observed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most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extruded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polar tubes.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However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sporoplasm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still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the spore or in transit (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asterisk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the tubes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appear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labelled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their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full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length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see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panel c).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Scale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bar: 10 µm. S: Spore, PT: Polar Tube, SP: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Sporoplasm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fr-FR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Groupe 4"/>
          <p:cNvGrpSpPr/>
          <p:nvPr/>
        </p:nvGrpSpPr>
        <p:grpSpPr>
          <a:xfrm>
            <a:off x="1867403" y="2326522"/>
            <a:ext cx="3051755" cy="1847374"/>
            <a:chOff x="7407967" y="1025289"/>
            <a:chExt cx="2701177" cy="1847374"/>
          </a:xfrm>
        </p:grpSpPr>
        <p:pic>
          <p:nvPicPr>
            <p:cNvPr id="76" name="Image 75">
              <a:extLst>
                <a:ext uri="{FF2B5EF4-FFF2-40B4-BE49-F238E27FC236}">
                  <a16:creationId xmlns:a16="http://schemas.microsoft.com/office/drawing/2014/main" id="{6A157DC4-8471-4CB3-851F-C99447A2FD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955" t="22889" r="45073" b="31977"/>
            <a:stretch/>
          </p:blipFill>
          <p:spPr>
            <a:xfrm rot="16200000">
              <a:off x="7834869" y="598387"/>
              <a:ext cx="1847374" cy="2701177"/>
            </a:xfrm>
            <a:prstGeom prst="rect">
              <a:avLst/>
            </a:prstGeom>
          </p:spPr>
        </p:pic>
        <p:cxnSp>
          <p:nvCxnSpPr>
            <p:cNvPr id="78" name="Connecteur droit avec flèche 77">
              <a:extLst>
                <a:ext uri="{FF2B5EF4-FFF2-40B4-BE49-F238E27FC236}">
                  <a16:creationId xmlns:a16="http://schemas.microsoft.com/office/drawing/2014/main" id="{BA4083A3-703D-4426-9E73-4D9DAB3A45FC}"/>
                </a:ext>
              </a:extLst>
            </p:cNvPr>
            <p:cNvCxnSpPr/>
            <p:nvPr/>
          </p:nvCxnSpPr>
          <p:spPr>
            <a:xfrm rot="16200000" flipH="1" flipV="1">
              <a:off x="9906681" y="1059856"/>
              <a:ext cx="145989" cy="214175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ZoneTexte 22">
              <a:extLst>
                <a:ext uri="{FF2B5EF4-FFF2-40B4-BE49-F238E27FC236}">
                  <a16:creationId xmlns:a16="http://schemas.microsoft.com/office/drawing/2014/main" id="{A08AF62B-0BF5-4E67-83C3-D96FF78A91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9873" y="2296729"/>
              <a:ext cx="457011" cy="26161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>
                <a:defRPr sz="1800" b="0" i="0" u="none" strike="noStrike" cap="none" spc="0">
                  <a:solidFill>
                    <a:srgbClr val="000000"/>
                  </a:solidFill>
                </a:defRPr>
              </a:pPr>
              <a:r>
                <a:rPr lang="fr-FR" sz="11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endParaRPr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" name="ZoneTexte 22">
              <a:extLst>
                <a:ext uri="{FF2B5EF4-FFF2-40B4-BE49-F238E27FC236}">
                  <a16:creationId xmlns:a16="http://schemas.microsoft.com/office/drawing/2014/main" id="{A6B35904-A0AD-4BC4-992F-7AE83A3D5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5077" y="1817957"/>
              <a:ext cx="457011" cy="26161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>
                <a:defRPr sz="1800" b="0" i="0" u="none" strike="noStrike" cap="none" spc="0">
                  <a:solidFill>
                    <a:srgbClr val="000000"/>
                  </a:solidFill>
                </a:defRPr>
              </a:pPr>
              <a:r>
                <a:rPr lang="fr-FR" sz="11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PT</a:t>
              </a:r>
              <a:endParaRPr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" name="ZoneTexte 22">
              <a:extLst>
                <a:ext uri="{FF2B5EF4-FFF2-40B4-BE49-F238E27FC236}">
                  <a16:creationId xmlns:a16="http://schemas.microsoft.com/office/drawing/2014/main" id="{08B4F462-22E4-493B-8A49-3AC3F95A0235}"/>
                </a:ext>
              </a:extLst>
            </p:cNvPr>
            <p:cNvSpPr>
              <a:spLocks/>
            </p:cNvSpPr>
            <p:nvPr/>
          </p:nvSpPr>
          <p:spPr bwMode="auto">
            <a:xfrm rot="21417153">
              <a:off x="9210048" y="1104880"/>
              <a:ext cx="457011" cy="26161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>
                <a:defRPr sz="1800" b="0" i="0" u="none" strike="noStrike" cap="none" spc="0">
                  <a:solidFill>
                    <a:srgbClr val="000000"/>
                  </a:solidFill>
                </a:defRPr>
              </a:pPr>
              <a:r>
                <a:rPr lang="fr-FR" sz="11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SP</a:t>
              </a:r>
              <a:endParaRPr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84" name="Image 83">
            <a:extLst>
              <a:ext uri="{FF2B5EF4-FFF2-40B4-BE49-F238E27FC236}">
                <a16:creationId xmlns:a16="http://schemas.microsoft.com/office/drawing/2014/main" id="{5543E6A4-3AB6-4759-987A-182F708CAF6B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923" t="22874" r="45106" b="32038"/>
          <a:stretch/>
        </p:blipFill>
        <p:spPr>
          <a:xfrm rot="16200000">
            <a:off x="5615655" y="1726921"/>
            <a:ext cx="1849251" cy="3049425"/>
          </a:xfrm>
          <a:prstGeom prst="rect">
            <a:avLst/>
          </a:prstGeom>
        </p:spPr>
      </p:pic>
      <p:sp>
        <p:nvSpPr>
          <p:cNvPr id="88" name="ZoneTexte 22">
            <a:extLst>
              <a:ext uri="{FF2B5EF4-FFF2-40B4-BE49-F238E27FC236}">
                <a16:creationId xmlns:a16="http://schemas.microsoft.com/office/drawing/2014/main" id="{F045DADE-7394-4937-B108-0B3B8ED08244}"/>
              </a:ext>
            </a:extLst>
          </p:cNvPr>
          <p:cNvSpPr>
            <a:spLocks/>
          </p:cNvSpPr>
          <p:nvPr/>
        </p:nvSpPr>
        <p:spPr bwMode="auto">
          <a:xfrm>
            <a:off x="5011387" y="3578057"/>
            <a:ext cx="515931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sz="11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" name="ZoneTexte 22">
            <a:extLst>
              <a:ext uri="{FF2B5EF4-FFF2-40B4-BE49-F238E27FC236}">
                <a16:creationId xmlns:a16="http://schemas.microsoft.com/office/drawing/2014/main" id="{3B31DF0F-4276-4095-B554-2FDB8835737C}"/>
              </a:ext>
            </a:extLst>
          </p:cNvPr>
          <p:cNvSpPr>
            <a:spLocks/>
          </p:cNvSpPr>
          <p:nvPr/>
        </p:nvSpPr>
        <p:spPr bwMode="auto">
          <a:xfrm rot="21383347">
            <a:off x="7064083" y="2352379"/>
            <a:ext cx="515931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</a:t>
            </a:r>
            <a:endParaRPr sz="11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0" name="Connecteur droit avec flèche 89">
            <a:extLst>
              <a:ext uri="{FF2B5EF4-FFF2-40B4-BE49-F238E27FC236}">
                <a16:creationId xmlns:a16="http://schemas.microsoft.com/office/drawing/2014/main" id="{6F73708D-CE6D-40F8-A9DF-6815BB544650}"/>
              </a:ext>
            </a:extLst>
          </p:cNvPr>
          <p:cNvCxnSpPr/>
          <p:nvPr/>
        </p:nvCxnSpPr>
        <p:spPr>
          <a:xfrm rot="16200000" flipH="1" flipV="1">
            <a:off x="7845837" y="2331122"/>
            <a:ext cx="145989" cy="24178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ZoneTexte 22">
            <a:extLst>
              <a:ext uri="{FF2B5EF4-FFF2-40B4-BE49-F238E27FC236}">
                <a16:creationId xmlns:a16="http://schemas.microsoft.com/office/drawing/2014/main" id="{A6B35904-A0AD-4BC4-992F-7AE83A3D5C7A}"/>
              </a:ext>
            </a:extLst>
          </p:cNvPr>
          <p:cNvSpPr>
            <a:spLocks/>
          </p:cNvSpPr>
          <p:nvPr/>
        </p:nvSpPr>
        <p:spPr bwMode="auto">
          <a:xfrm>
            <a:off x="6328393" y="3102183"/>
            <a:ext cx="515931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  <a:endParaRPr sz="11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5" name="Groupe 14"/>
          <p:cNvGrpSpPr/>
          <p:nvPr/>
        </p:nvGrpSpPr>
        <p:grpSpPr>
          <a:xfrm>
            <a:off x="5011965" y="4293730"/>
            <a:ext cx="3053029" cy="1689815"/>
            <a:chOff x="6015491" y="1507993"/>
            <a:chExt cx="2802287" cy="1288355"/>
          </a:xfrm>
        </p:grpSpPr>
        <p:pic>
          <p:nvPicPr>
            <p:cNvPr id="107" name="Image 106">
              <a:extLst>
                <a:ext uri="{FF2B5EF4-FFF2-40B4-BE49-F238E27FC236}">
                  <a16:creationId xmlns:a16="http://schemas.microsoft.com/office/drawing/2014/main" id="{E67FEC3B-81E2-4E24-ADAE-0A36E13026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910" t="44807" r="18026" b="38515"/>
            <a:stretch/>
          </p:blipFill>
          <p:spPr>
            <a:xfrm rot="10800000">
              <a:off x="6015491" y="1507993"/>
              <a:ext cx="2802287" cy="1288355"/>
            </a:xfrm>
            <a:prstGeom prst="rect">
              <a:avLst/>
            </a:prstGeom>
          </p:spPr>
        </p:pic>
        <p:sp>
          <p:nvSpPr>
            <p:cNvPr id="115" name="ZoneTexte 114">
              <a:extLst>
                <a:ext uri="{FF2B5EF4-FFF2-40B4-BE49-F238E27FC236}">
                  <a16:creationId xmlns:a16="http://schemas.microsoft.com/office/drawing/2014/main" id="{1D934966-EBBD-4693-B6E4-CF7A21680492}"/>
                </a:ext>
              </a:extLst>
            </p:cNvPr>
            <p:cNvSpPr txBox="1"/>
            <p:nvPr/>
          </p:nvSpPr>
          <p:spPr>
            <a:xfrm rot="5400000">
              <a:off x="7362395" y="1884463"/>
              <a:ext cx="278051" cy="2401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*</a:t>
              </a:r>
            </a:p>
          </p:txBody>
        </p:sp>
      </p:grpSp>
      <p:sp>
        <p:nvSpPr>
          <p:cNvPr id="138" name="ZoneTexte 22">
            <a:extLst>
              <a:ext uri="{FF2B5EF4-FFF2-40B4-BE49-F238E27FC236}">
                <a16:creationId xmlns:a16="http://schemas.microsoft.com/office/drawing/2014/main" id="{A6B35904-A0AD-4BC4-992F-7AE83A3D5C7A}"/>
              </a:ext>
            </a:extLst>
          </p:cNvPr>
          <p:cNvSpPr>
            <a:spLocks/>
          </p:cNvSpPr>
          <p:nvPr/>
        </p:nvSpPr>
        <p:spPr bwMode="auto">
          <a:xfrm>
            <a:off x="6128962" y="4543142"/>
            <a:ext cx="429649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  <a:endParaRPr sz="11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9" name="ZoneTexte 138"/>
          <p:cNvSpPr txBox="1"/>
          <p:nvPr/>
        </p:nvSpPr>
        <p:spPr>
          <a:xfrm>
            <a:off x="5296675" y="4489435"/>
            <a:ext cx="539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pic>
        <p:nvPicPr>
          <p:cNvPr id="108" name="Image 107">
            <a:extLst>
              <a:ext uri="{FF2B5EF4-FFF2-40B4-BE49-F238E27FC236}">
                <a16:creationId xmlns:a16="http://schemas.microsoft.com/office/drawing/2014/main" id="{0836A9ED-0B88-4854-816F-5F87C998ED94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91" t="44731" r="18003" b="38565"/>
          <a:stretch/>
        </p:blipFill>
        <p:spPr>
          <a:xfrm rot="10800000">
            <a:off x="1854277" y="4293462"/>
            <a:ext cx="3071248" cy="1690344"/>
          </a:xfrm>
          <a:prstGeom prst="rect">
            <a:avLst/>
          </a:prstGeom>
        </p:spPr>
      </p:pic>
      <p:sp>
        <p:nvSpPr>
          <p:cNvPr id="136" name="ZoneTexte 22">
            <a:extLst>
              <a:ext uri="{FF2B5EF4-FFF2-40B4-BE49-F238E27FC236}">
                <a16:creationId xmlns:a16="http://schemas.microsoft.com/office/drawing/2014/main" id="{A6B35904-A0AD-4BC4-992F-7AE83A3D5C7A}"/>
              </a:ext>
            </a:extLst>
          </p:cNvPr>
          <p:cNvSpPr>
            <a:spLocks/>
          </p:cNvSpPr>
          <p:nvPr/>
        </p:nvSpPr>
        <p:spPr bwMode="auto">
          <a:xfrm>
            <a:off x="2982707" y="4515717"/>
            <a:ext cx="433520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  <a:endParaRPr sz="11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" name="ZoneTexte 139"/>
          <p:cNvSpPr txBox="1"/>
          <p:nvPr/>
        </p:nvSpPr>
        <p:spPr>
          <a:xfrm>
            <a:off x="2128147" y="4504948"/>
            <a:ext cx="5441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141" name="ZoneTexte 140">
            <a:extLst>
              <a:ext uri="{FF2B5EF4-FFF2-40B4-BE49-F238E27FC236}">
                <a16:creationId xmlns:a16="http://schemas.microsoft.com/office/drawing/2014/main" id="{3134D900-59C2-428F-B158-BFFDBB31B37A}"/>
              </a:ext>
            </a:extLst>
          </p:cNvPr>
          <p:cNvSpPr txBox="1"/>
          <p:nvPr/>
        </p:nvSpPr>
        <p:spPr>
          <a:xfrm>
            <a:off x="1428923" y="1085971"/>
            <a:ext cx="5736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142" name="ZoneTexte 141">
            <a:extLst>
              <a:ext uri="{FF2B5EF4-FFF2-40B4-BE49-F238E27FC236}">
                <a16:creationId xmlns:a16="http://schemas.microsoft.com/office/drawing/2014/main" id="{3134D900-59C2-428F-B158-BFFDBB31B37A}"/>
              </a:ext>
            </a:extLst>
          </p:cNvPr>
          <p:cNvSpPr txBox="1"/>
          <p:nvPr/>
        </p:nvSpPr>
        <p:spPr>
          <a:xfrm>
            <a:off x="1428923" y="3169480"/>
            <a:ext cx="5736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143" name="ZoneTexte 142">
            <a:extLst>
              <a:ext uri="{FF2B5EF4-FFF2-40B4-BE49-F238E27FC236}">
                <a16:creationId xmlns:a16="http://schemas.microsoft.com/office/drawing/2014/main" id="{3134D900-59C2-428F-B158-BFFDBB31B37A}"/>
              </a:ext>
            </a:extLst>
          </p:cNvPr>
          <p:cNvSpPr txBox="1"/>
          <p:nvPr/>
        </p:nvSpPr>
        <p:spPr>
          <a:xfrm>
            <a:off x="1431260" y="5027866"/>
            <a:ext cx="5736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  <p:sp>
        <p:nvSpPr>
          <p:cNvPr id="75" name="ZoneTexte 74">
            <a:extLst>
              <a:ext uri="{FF2B5EF4-FFF2-40B4-BE49-F238E27FC236}">
                <a16:creationId xmlns:a16="http://schemas.microsoft.com/office/drawing/2014/main" id="{C43CF045-F983-43FB-811A-F40176D7A970}"/>
              </a:ext>
            </a:extLst>
          </p:cNvPr>
          <p:cNvSpPr txBox="1"/>
          <p:nvPr/>
        </p:nvSpPr>
        <p:spPr>
          <a:xfrm>
            <a:off x="0" y="6120"/>
            <a:ext cx="22652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 Anti-AaPTP3 (IFA)</a:t>
            </a:r>
          </a:p>
        </p:txBody>
      </p:sp>
      <p:cxnSp>
        <p:nvCxnSpPr>
          <p:cNvPr id="48" name="Connecteur droit 45">
            <a:extLst>
              <a:ext uri="{FF2B5EF4-FFF2-40B4-BE49-F238E27FC236}">
                <a16:creationId xmlns:a16="http://schemas.microsoft.com/office/drawing/2014/main" id="{C10FBC49-584B-4C0D-820F-2AF14ECDC80E}"/>
              </a:ext>
            </a:extLst>
          </p:cNvPr>
          <p:cNvCxnSpPr/>
          <p:nvPr/>
        </p:nvCxnSpPr>
        <p:spPr>
          <a:xfrm>
            <a:off x="1937344" y="2070752"/>
            <a:ext cx="442344" cy="0"/>
          </a:xfrm>
          <a:prstGeom prst="straightConnector1">
            <a:avLst/>
          </a:prstGeom>
          <a:noFill/>
          <a:ln w="28575">
            <a:solidFill>
              <a:srgbClr val="FFFFFF"/>
            </a:solidFill>
            <a:prstDash val="solid"/>
          </a:ln>
        </p:spPr>
      </p:cxnSp>
      <p:cxnSp>
        <p:nvCxnSpPr>
          <p:cNvPr id="49" name="Connecteur droit 45">
            <a:extLst>
              <a:ext uri="{FF2B5EF4-FFF2-40B4-BE49-F238E27FC236}">
                <a16:creationId xmlns:a16="http://schemas.microsoft.com/office/drawing/2014/main" id="{AF74F3F0-C823-47AF-974D-ECD8492A2B1C}"/>
              </a:ext>
            </a:extLst>
          </p:cNvPr>
          <p:cNvCxnSpPr/>
          <p:nvPr/>
        </p:nvCxnSpPr>
        <p:spPr>
          <a:xfrm>
            <a:off x="1906975" y="4088473"/>
            <a:ext cx="442344" cy="0"/>
          </a:xfrm>
          <a:prstGeom prst="straightConnector1">
            <a:avLst/>
          </a:prstGeom>
          <a:noFill/>
          <a:ln w="28575">
            <a:solidFill>
              <a:srgbClr val="FFFFFF"/>
            </a:solidFill>
            <a:prstDash val="solid"/>
          </a:ln>
        </p:spPr>
      </p:cxnSp>
      <p:cxnSp>
        <p:nvCxnSpPr>
          <p:cNvPr id="50" name="Connecteur droit 45">
            <a:extLst>
              <a:ext uri="{FF2B5EF4-FFF2-40B4-BE49-F238E27FC236}">
                <a16:creationId xmlns:a16="http://schemas.microsoft.com/office/drawing/2014/main" id="{25742E15-7C57-4EA4-B324-F0E1F6C751B9}"/>
              </a:ext>
            </a:extLst>
          </p:cNvPr>
          <p:cNvCxnSpPr/>
          <p:nvPr/>
        </p:nvCxnSpPr>
        <p:spPr>
          <a:xfrm>
            <a:off x="1917426" y="5898508"/>
            <a:ext cx="442344" cy="0"/>
          </a:xfrm>
          <a:prstGeom prst="straightConnector1">
            <a:avLst/>
          </a:prstGeom>
          <a:noFill/>
          <a:ln w="28575">
            <a:solidFill>
              <a:srgbClr val="FFFFFF"/>
            </a:solidFill>
            <a:prstDash val="solid"/>
          </a:ln>
        </p:spPr>
      </p:cxnSp>
    </p:spTree>
    <p:extLst>
      <p:ext uri="{BB962C8B-B14F-4D97-AF65-F5344CB8AC3E}">
        <p14:creationId xmlns:p14="http://schemas.microsoft.com/office/powerpoint/2010/main" val="582339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0130A9ED-F281-4F8D-866B-79433D3C716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400" t="34091" r="30223" b="40633"/>
          <a:stretch/>
        </p:blipFill>
        <p:spPr>
          <a:xfrm>
            <a:off x="1374953" y="3525070"/>
            <a:ext cx="3194760" cy="210400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8D024947-57A5-49BF-8DE0-A865268E7A4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25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489" t="33451" r="30318" b="41395"/>
          <a:stretch/>
        </p:blipFill>
        <p:spPr>
          <a:xfrm>
            <a:off x="4669482" y="3528167"/>
            <a:ext cx="3190056" cy="210090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D80BB8C3-BF42-411C-B3E3-2A33194813A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350" t="12975" r="24819" b="51015"/>
          <a:stretch/>
        </p:blipFill>
        <p:spPr>
          <a:xfrm>
            <a:off x="1374952" y="793768"/>
            <a:ext cx="3208697" cy="227298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A6254D9-30F6-4349-A7E9-16FA9895A9E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0" t="12976" r="24819" b="51015"/>
          <a:stretch/>
        </p:blipFill>
        <p:spPr>
          <a:xfrm>
            <a:off x="4649397" y="789246"/>
            <a:ext cx="3208698" cy="2272985"/>
          </a:xfrm>
          <a:prstGeom prst="rect">
            <a:avLst/>
          </a:prstGeom>
        </p:spPr>
      </p:pic>
      <p:sp>
        <p:nvSpPr>
          <p:cNvPr id="14" name="ZoneTexte 82">
            <a:extLst>
              <a:ext uri="{FF2B5EF4-FFF2-40B4-BE49-F238E27FC236}">
                <a16:creationId xmlns:a16="http://schemas.microsoft.com/office/drawing/2014/main" id="{47148757-DEA3-4E56-AF96-F0CDC1C63E65}"/>
              </a:ext>
            </a:extLst>
          </p:cNvPr>
          <p:cNvSpPr>
            <a:spLocks/>
          </p:cNvSpPr>
          <p:nvPr/>
        </p:nvSpPr>
        <p:spPr bwMode="auto">
          <a:xfrm>
            <a:off x="1373510" y="3260355"/>
            <a:ext cx="32101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Negative</a:t>
            </a:r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control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ZoneTexte 83">
            <a:extLst>
              <a:ext uri="{FF2B5EF4-FFF2-40B4-BE49-F238E27FC236}">
                <a16:creationId xmlns:a16="http://schemas.microsoft.com/office/drawing/2014/main" id="{B93B99B1-26E0-41E8-9018-307D1F94DBE8}"/>
              </a:ext>
            </a:extLst>
          </p:cNvPr>
          <p:cNvSpPr>
            <a:spLocks/>
          </p:cNvSpPr>
          <p:nvPr/>
        </p:nvSpPr>
        <p:spPr bwMode="auto">
          <a:xfrm>
            <a:off x="4663335" y="3260356"/>
            <a:ext cx="31947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Merge (Light/DAPI)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F189AD30-27EC-4CEA-ADCB-275C47F336C8}"/>
              </a:ext>
            </a:extLst>
          </p:cNvPr>
          <p:cNvSpPr txBox="1"/>
          <p:nvPr/>
        </p:nvSpPr>
        <p:spPr>
          <a:xfrm>
            <a:off x="-2402" y="0"/>
            <a:ext cx="24797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D. Anti-AaPTP3b (IFA)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20A85E1-A10A-424A-8938-0E383025D2FE}"/>
              </a:ext>
            </a:extLst>
          </p:cNvPr>
          <p:cNvSpPr txBox="1"/>
          <p:nvPr/>
        </p:nvSpPr>
        <p:spPr>
          <a:xfrm>
            <a:off x="4667587" y="517578"/>
            <a:ext cx="31905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Merge (Light/DAPI/AaPTP3b)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9DE39D8-98E7-4AD1-8AA8-2B40DB2480E7}"/>
              </a:ext>
            </a:extLst>
          </p:cNvPr>
          <p:cNvSpPr txBox="1"/>
          <p:nvPr/>
        </p:nvSpPr>
        <p:spPr>
          <a:xfrm>
            <a:off x="1374953" y="519872"/>
            <a:ext cx="31947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AaPTP3b</a:t>
            </a:r>
          </a:p>
        </p:txBody>
      </p: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F753124C-684E-495C-9841-E7351CF4CF3F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329523" y="2682564"/>
            <a:ext cx="153414" cy="22167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DE31FDF0-E0C0-4506-9CC8-79186756F948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120826" y="2681303"/>
            <a:ext cx="153414" cy="22167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>
            <a:extLst>
              <a:ext uri="{FF2B5EF4-FFF2-40B4-BE49-F238E27FC236}">
                <a16:creationId xmlns:a16="http://schemas.microsoft.com/office/drawing/2014/main" id="{2208C15B-8FE2-4FEF-A79F-2C90D443E373}"/>
              </a:ext>
            </a:extLst>
          </p:cNvPr>
          <p:cNvSpPr txBox="1"/>
          <p:nvPr/>
        </p:nvSpPr>
        <p:spPr>
          <a:xfrm>
            <a:off x="4164802" y="998623"/>
            <a:ext cx="5736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AF352859-26E4-451D-A74E-61517CECAF43}"/>
              </a:ext>
            </a:extLst>
          </p:cNvPr>
          <p:cNvSpPr txBox="1"/>
          <p:nvPr/>
        </p:nvSpPr>
        <p:spPr>
          <a:xfrm>
            <a:off x="2758227" y="1717132"/>
            <a:ext cx="5736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43E4FA18-5DC5-4EB6-85A3-C1524127CFD4}"/>
              </a:ext>
            </a:extLst>
          </p:cNvPr>
          <p:cNvSpPr txBox="1"/>
          <p:nvPr/>
        </p:nvSpPr>
        <p:spPr>
          <a:xfrm>
            <a:off x="7482227" y="1004751"/>
            <a:ext cx="5736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04690681-E15F-496E-851E-5DA31B19500D}"/>
              </a:ext>
            </a:extLst>
          </p:cNvPr>
          <p:cNvSpPr txBox="1"/>
          <p:nvPr/>
        </p:nvSpPr>
        <p:spPr>
          <a:xfrm>
            <a:off x="5966925" y="1717132"/>
            <a:ext cx="5736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</a:p>
        </p:txBody>
      </p:sp>
      <p:sp>
        <p:nvSpPr>
          <p:cNvPr id="25" name="ZoneTexte 22">
            <a:extLst>
              <a:ext uri="{FF2B5EF4-FFF2-40B4-BE49-F238E27FC236}">
                <a16:creationId xmlns:a16="http://schemas.microsoft.com/office/drawing/2014/main" id="{F64E7468-4817-407D-B4D6-B5F2659564C9}"/>
              </a:ext>
            </a:extLst>
          </p:cNvPr>
          <p:cNvSpPr>
            <a:spLocks/>
          </p:cNvSpPr>
          <p:nvPr/>
        </p:nvSpPr>
        <p:spPr bwMode="auto">
          <a:xfrm>
            <a:off x="1489727" y="2415779"/>
            <a:ext cx="516325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</a:t>
            </a:r>
            <a:endParaRPr sz="11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ZoneTexte 22">
            <a:extLst>
              <a:ext uri="{FF2B5EF4-FFF2-40B4-BE49-F238E27FC236}">
                <a16:creationId xmlns:a16="http://schemas.microsoft.com/office/drawing/2014/main" id="{7A2D7D66-5ECF-4675-987A-253A0A62FA16}"/>
              </a:ext>
            </a:extLst>
          </p:cNvPr>
          <p:cNvSpPr>
            <a:spLocks/>
          </p:cNvSpPr>
          <p:nvPr/>
        </p:nvSpPr>
        <p:spPr bwMode="auto">
          <a:xfrm>
            <a:off x="4773735" y="2415779"/>
            <a:ext cx="516325" cy="26161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cap="none" spc="0">
                <a:solidFill>
                  <a:srgbClr val="000000"/>
                </a:solidFill>
              </a:defRPr>
            </a:pPr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</a:t>
            </a:r>
            <a:endParaRPr sz="11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85A9BD9A-CE0F-47B8-972E-2337BFB8AF61}"/>
              </a:ext>
            </a:extLst>
          </p:cNvPr>
          <p:cNvSpPr txBox="1"/>
          <p:nvPr/>
        </p:nvSpPr>
        <p:spPr>
          <a:xfrm>
            <a:off x="4932337" y="3572753"/>
            <a:ext cx="5736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7B6936D2-2064-4671-B080-2A9683DA62DC}"/>
              </a:ext>
            </a:extLst>
          </p:cNvPr>
          <p:cNvSpPr txBox="1"/>
          <p:nvPr/>
        </p:nvSpPr>
        <p:spPr>
          <a:xfrm>
            <a:off x="317681" y="6012144"/>
            <a:ext cx="85040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entire extruded polar tube is stained by anti-PTP3b antibodies but with a less intensive signal 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the end-terminal part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(Panel a, white arrow). Panel b :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Negative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control,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incubation only with the secondary antibody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Alexa 488-conjugated goat anti-mouse IgG).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arrowhead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indicates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sporoplasm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transit in the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extruded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polar tube (DAPI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staining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Scale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bar: 10 µm. S: Spore, PT: Polar Tube, SP: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Sporoplasm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stained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DAPI).</a:t>
            </a:r>
            <a:endParaRPr lang="fr-FR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1F73DB12-8E38-42AB-A3FA-70E23469BD77}"/>
              </a:ext>
            </a:extLst>
          </p:cNvPr>
          <p:cNvSpPr txBox="1"/>
          <p:nvPr/>
        </p:nvSpPr>
        <p:spPr>
          <a:xfrm>
            <a:off x="5406986" y="4811466"/>
            <a:ext cx="5736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</a:p>
        </p:txBody>
      </p:sp>
      <p:cxnSp>
        <p:nvCxnSpPr>
          <p:cNvPr id="31" name="Connecteur droit 45">
            <a:extLst>
              <a:ext uri="{FF2B5EF4-FFF2-40B4-BE49-F238E27FC236}">
                <a16:creationId xmlns:a16="http://schemas.microsoft.com/office/drawing/2014/main" id="{3DE45216-9BBA-427F-A9D7-EB834C9CEFCC}"/>
              </a:ext>
            </a:extLst>
          </p:cNvPr>
          <p:cNvCxnSpPr/>
          <p:nvPr/>
        </p:nvCxnSpPr>
        <p:spPr>
          <a:xfrm>
            <a:off x="1415592" y="2985736"/>
            <a:ext cx="442344" cy="0"/>
          </a:xfrm>
          <a:prstGeom prst="straightConnector1">
            <a:avLst/>
          </a:prstGeom>
          <a:noFill/>
          <a:ln w="28575">
            <a:solidFill>
              <a:srgbClr val="FFFFFF"/>
            </a:solidFill>
            <a:prstDash val="solid"/>
          </a:ln>
        </p:spPr>
      </p:cxnSp>
      <p:cxnSp>
        <p:nvCxnSpPr>
          <p:cNvPr id="33" name="Connecteur droit 45">
            <a:extLst>
              <a:ext uri="{FF2B5EF4-FFF2-40B4-BE49-F238E27FC236}">
                <a16:creationId xmlns:a16="http://schemas.microsoft.com/office/drawing/2014/main" id="{AA9F8FE9-996E-4346-9177-A8480BB0CCAB}"/>
              </a:ext>
            </a:extLst>
          </p:cNvPr>
          <p:cNvCxnSpPr/>
          <p:nvPr/>
        </p:nvCxnSpPr>
        <p:spPr>
          <a:xfrm>
            <a:off x="1415592" y="5551311"/>
            <a:ext cx="442344" cy="0"/>
          </a:xfrm>
          <a:prstGeom prst="straightConnector1">
            <a:avLst/>
          </a:prstGeom>
          <a:noFill/>
          <a:ln w="28575">
            <a:solidFill>
              <a:srgbClr val="FFFFFF"/>
            </a:solidFill>
            <a:prstDash val="solid"/>
          </a:ln>
        </p:spPr>
      </p:cxnSp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id="{12A4A075-AFED-4B08-8AC9-285732509434}"/>
              </a:ext>
            </a:extLst>
          </p:cNvPr>
          <p:cNvCxnSpPr/>
          <p:nvPr/>
        </p:nvCxnSpPr>
        <p:spPr>
          <a:xfrm flipV="1">
            <a:off x="6548353" y="5414204"/>
            <a:ext cx="1" cy="3210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>
            <a:extLst>
              <a:ext uri="{FF2B5EF4-FFF2-40B4-BE49-F238E27FC236}">
                <a16:creationId xmlns:a16="http://schemas.microsoft.com/office/drawing/2014/main" id="{763FE854-7D85-44AB-B772-FEC6F5A86920}"/>
              </a:ext>
            </a:extLst>
          </p:cNvPr>
          <p:cNvSpPr txBox="1"/>
          <p:nvPr/>
        </p:nvSpPr>
        <p:spPr>
          <a:xfrm>
            <a:off x="890357" y="1806816"/>
            <a:ext cx="5736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562027FE-F28F-4F90-8EDE-0B2BBC7BFADE}"/>
              </a:ext>
            </a:extLst>
          </p:cNvPr>
          <p:cNvSpPr txBox="1"/>
          <p:nvPr/>
        </p:nvSpPr>
        <p:spPr>
          <a:xfrm>
            <a:off x="867057" y="4323810"/>
            <a:ext cx="5736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3967678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774027"/>
            <a:ext cx="2876400" cy="224801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280" y="774200"/>
            <a:ext cx="2876178" cy="2247844"/>
          </a:xfrm>
          <a:prstGeom prst="rect">
            <a:avLst/>
          </a:prstGeom>
        </p:spPr>
      </p:pic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13C76716-D829-445C-B6EA-F25C55793A8E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471978" y="1888510"/>
            <a:ext cx="83652" cy="13041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5134086C-4B9C-4AFB-9276-F9CFA66FF108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134022" y="2564544"/>
            <a:ext cx="78708" cy="17828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404BD029-0D22-4718-8BB3-394BC0A407D0}"/>
              </a:ext>
            </a:extLst>
          </p:cNvPr>
          <p:cNvSpPr txBox="1"/>
          <p:nvPr/>
        </p:nvSpPr>
        <p:spPr>
          <a:xfrm>
            <a:off x="4572001" y="554046"/>
            <a:ext cx="28902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Merge (Light/DAPI)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A070A25-949D-4D17-AC1A-F38669DC3A8F}"/>
              </a:ext>
            </a:extLst>
          </p:cNvPr>
          <p:cNvSpPr txBox="1"/>
          <p:nvPr/>
        </p:nvSpPr>
        <p:spPr>
          <a:xfrm>
            <a:off x="1588110" y="554046"/>
            <a:ext cx="28623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AaPTP3b</a:t>
            </a: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608DCC63-63B2-4919-8AF4-CA49ED38ECCD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6460170" y="1888510"/>
            <a:ext cx="83652" cy="13041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DB5AEE45-53A3-4078-B063-726D6A81F84D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6127020" y="2564544"/>
            <a:ext cx="83652" cy="13041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778D97F4-FE83-4C75-BB9C-2BA0334445C3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840946" y="2040910"/>
            <a:ext cx="83652" cy="13041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60169"/>
            <a:ext cx="2876400" cy="2248017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058" y="3260169"/>
            <a:ext cx="2876400" cy="2248017"/>
          </a:xfrm>
          <a:prstGeom prst="rect">
            <a:avLst/>
          </a:prstGeom>
        </p:spPr>
      </p:pic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13D6FB1B-7661-48AB-8287-F758AF555F2E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995603" y="4736485"/>
            <a:ext cx="83652" cy="13041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0C46185D-683E-4E82-9A27-229A179680CF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4993323" y="4736485"/>
            <a:ext cx="83652" cy="13041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id="{4717846D-16AD-49CF-BCF1-8639782CBDCA}"/>
              </a:ext>
            </a:extLst>
          </p:cNvPr>
          <p:cNvSpPr txBox="1"/>
          <p:nvPr/>
        </p:nvSpPr>
        <p:spPr>
          <a:xfrm>
            <a:off x="787571" y="5888805"/>
            <a:ext cx="7874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entire extruded polar tube is stained by anti-PTP3b antibodies but with a less intensive signal 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the end-terminal part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(panels a and b, white arrows).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Scale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bar: 10 µm. </a:t>
            </a:r>
          </a:p>
        </p:txBody>
      </p: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CF545F86-553F-4337-AA8B-65DDA77E0FBC}"/>
              </a:ext>
            </a:extLst>
          </p:cNvPr>
          <p:cNvCxnSpPr/>
          <p:nvPr/>
        </p:nvCxnSpPr>
        <p:spPr>
          <a:xfrm>
            <a:off x="1628750" y="2964645"/>
            <a:ext cx="200953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3EDA30AA-7A1A-4EE8-8776-3198310A20F1}"/>
              </a:ext>
            </a:extLst>
          </p:cNvPr>
          <p:cNvCxnSpPr>
            <a:cxnSpLocks/>
          </p:cNvCxnSpPr>
          <p:nvPr/>
        </p:nvCxnSpPr>
        <p:spPr>
          <a:xfrm>
            <a:off x="1608430" y="5434592"/>
            <a:ext cx="200953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>
            <a:extLst>
              <a:ext uri="{FF2B5EF4-FFF2-40B4-BE49-F238E27FC236}">
                <a16:creationId xmlns:a16="http://schemas.microsoft.com/office/drawing/2014/main" id="{5D438A23-624A-47D6-9A8D-28FC4FC135B1}"/>
              </a:ext>
            </a:extLst>
          </p:cNvPr>
          <p:cNvSpPr txBox="1"/>
          <p:nvPr/>
        </p:nvSpPr>
        <p:spPr>
          <a:xfrm>
            <a:off x="-2402" y="0"/>
            <a:ext cx="24797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D. Anti-AaPTP3b (IFA)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185BBF10-FBB1-427E-B331-8FCA74E3FD72}"/>
              </a:ext>
            </a:extLst>
          </p:cNvPr>
          <p:cNvSpPr txBox="1"/>
          <p:nvPr/>
        </p:nvSpPr>
        <p:spPr>
          <a:xfrm>
            <a:off x="1083397" y="1806816"/>
            <a:ext cx="5736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AEEA38DB-360A-4705-A9A7-AAD8B5AF0A75}"/>
              </a:ext>
            </a:extLst>
          </p:cNvPr>
          <p:cNvSpPr txBox="1"/>
          <p:nvPr/>
        </p:nvSpPr>
        <p:spPr>
          <a:xfrm>
            <a:off x="1060097" y="4323810"/>
            <a:ext cx="5736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41124969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>
            <a:extLst>
              <a:ext uri="{FF2B5EF4-FFF2-40B4-BE49-F238E27FC236}">
                <a16:creationId xmlns:a16="http://schemas.microsoft.com/office/drawing/2014/main" id="{F723554B-E676-46DF-AE0F-3C8E363821E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36" t="26728" r="38169" b="37961"/>
          <a:stretch/>
        </p:blipFill>
        <p:spPr>
          <a:xfrm rot="16200000">
            <a:off x="1144521" y="781788"/>
            <a:ext cx="3357797" cy="3162209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642A512D-9530-408C-8AAB-9F3AFD37E9C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36" t="26727" r="38169" b="37962"/>
          <a:stretch/>
        </p:blipFill>
        <p:spPr>
          <a:xfrm rot="16200000">
            <a:off x="4485457" y="781790"/>
            <a:ext cx="3357797" cy="3162209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C52E162D-16E7-4898-A50F-ADA0EA94C63F}"/>
              </a:ext>
            </a:extLst>
          </p:cNvPr>
          <p:cNvSpPr txBox="1"/>
          <p:nvPr/>
        </p:nvSpPr>
        <p:spPr>
          <a:xfrm>
            <a:off x="18665" y="0"/>
            <a:ext cx="24797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Anti-AaPTP4 (IFA)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F731196E-2E00-47CF-8E3A-C05D3E3913B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-50000"/>
                    </a14:imgEffect>
                    <a14:imgEffect>
                      <a14:brightnessContrast bright="-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419" t="2797" r="37699" b="44206"/>
          <a:stretch/>
        </p:blipFill>
        <p:spPr>
          <a:xfrm rot="16200000">
            <a:off x="2110852" y="3575315"/>
            <a:ext cx="1430077" cy="3173461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C5B9C5F8-A027-4886-A82F-1125005C094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19" t="2797" r="37699" b="44206"/>
          <a:stretch/>
        </p:blipFill>
        <p:spPr>
          <a:xfrm rot="16200000">
            <a:off x="5454945" y="3575313"/>
            <a:ext cx="1430079" cy="3173466"/>
          </a:xfrm>
          <a:prstGeom prst="rect">
            <a:avLst/>
          </a:prstGeom>
        </p:spPr>
      </p:pic>
      <p:sp>
        <p:nvSpPr>
          <p:cNvPr id="25" name="ZoneTexte 82">
            <a:extLst>
              <a:ext uri="{FF2B5EF4-FFF2-40B4-BE49-F238E27FC236}">
                <a16:creationId xmlns:a16="http://schemas.microsoft.com/office/drawing/2014/main" id="{2E4A7EAB-3949-4426-916A-538D4F4F6496}"/>
              </a:ext>
            </a:extLst>
          </p:cNvPr>
          <p:cNvSpPr>
            <a:spLocks/>
          </p:cNvSpPr>
          <p:nvPr/>
        </p:nvSpPr>
        <p:spPr bwMode="auto">
          <a:xfrm>
            <a:off x="1219806" y="4187485"/>
            <a:ext cx="3184718" cy="259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Negative</a:t>
            </a:r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control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ZoneTexte 83">
            <a:extLst>
              <a:ext uri="{FF2B5EF4-FFF2-40B4-BE49-F238E27FC236}">
                <a16:creationId xmlns:a16="http://schemas.microsoft.com/office/drawing/2014/main" id="{32CEDECF-9D36-4733-9BBA-C677876B9765}"/>
              </a:ext>
            </a:extLst>
          </p:cNvPr>
          <p:cNvSpPr>
            <a:spLocks/>
          </p:cNvSpPr>
          <p:nvPr/>
        </p:nvSpPr>
        <p:spPr bwMode="auto">
          <a:xfrm>
            <a:off x="4572000" y="4185195"/>
            <a:ext cx="31847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Merge (Light/DAPI)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2E34A9D8-CDD7-4B6D-B78B-C1A565105DE8}"/>
              </a:ext>
            </a:extLst>
          </p:cNvPr>
          <p:cNvSpPr txBox="1"/>
          <p:nvPr/>
        </p:nvSpPr>
        <p:spPr>
          <a:xfrm>
            <a:off x="6048654" y="4909454"/>
            <a:ext cx="5736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63AF4C7-F967-459D-B47C-C400B2A064B3}"/>
              </a:ext>
            </a:extLst>
          </p:cNvPr>
          <p:cNvSpPr txBox="1"/>
          <p:nvPr/>
        </p:nvSpPr>
        <p:spPr>
          <a:xfrm>
            <a:off x="4627411" y="5171106"/>
            <a:ext cx="5736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cxnSp>
        <p:nvCxnSpPr>
          <p:cNvPr id="31" name="Connecteur droit 45">
            <a:extLst>
              <a:ext uri="{FF2B5EF4-FFF2-40B4-BE49-F238E27FC236}">
                <a16:creationId xmlns:a16="http://schemas.microsoft.com/office/drawing/2014/main" id="{24A192F4-B5DF-4E5C-BAB3-2766E80654C4}"/>
              </a:ext>
            </a:extLst>
          </p:cNvPr>
          <p:cNvCxnSpPr/>
          <p:nvPr/>
        </p:nvCxnSpPr>
        <p:spPr>
          <a:xfrm>
            <a:off x="1295570" y="5786461"/>
            <a:ext cx="442344" cy="0"/>
          </a:xfrm>
          <a:prstGeom prst="straightConnector1">
            <a:avLst/>
          </a:prstGeom>
          <a:noFill/>
          <a:ln w="28575">
            <a:solidFill>
              <a:srgbClr val="FFFFFF"/>
            </a:solidFill>
            <a:prstDash val="solid"/>
          </a:ln>
        </p:spPr>
      </p:cxnSp>
      <p:cxnSp>
        <p:nvCxnSpPr>
          <p:cNvPr id="34" name="Connecteur droit 45">
            <a:extLst>
              <a:ext uri="{FF2B5EF4-FFF2-40B4-BE49-F238E27FC236}">
                <a16:creationId xmlns:a16="http://schemas.microsoft.com/office/drawing/2014/main" id="{C0F44D02-19CA-4384-A8C7-D53CF9B2A0BD}"/>
              </a:ext>
            </a:extLst>
          </p:cNvPr>
          <p:cNvCxnSpPr>
            <a:cxnSpLocks/>
          </p:cNvCxnSpPr>
          <p:nvPr/>
        </p:nvCxnSpPr>
        <p:spPr bwMode="auto">
          <a:xfrm>
            <a:off x="1283321" y="4144638"/>
            <a:ext cx="491597" cy="0"/>
          </a:xfrm>
          <a:prstGeom prst="straightConnector1">
            <a:avLst/>
          </a:prstGeom>
          <a:noFill/>
          <a:ln w="28575">
            <a:solidFill>
              <a:srgbClr val="FFFFFF"/>
            </a:solidFill>
            <a:prstDash val="solid"/>
          </a:ln>
        </p:spPr>
      </p:cxnSp>
      <p:cxnSp>
        <p:nvCxnSpPr>
          <p:cNvPr id="35" name="Connecteur droit 45">
            <a:extLst>
              <a:ext uri="{FF2B5EF4-FFF2-40B4-BE49-F238E27FC236}">
                <a16:creationId xmlns:a16="http://schemas.microsoft.com/office/drawing/2014/main" id="{6439CEFC-8A1C-4C70-AB52-855C46EBF56D}"/>
              </a:ext>
            </a:extLst>
          </p:cNvPr>
          <p:cNvCxnSpPr>
            <a:cxnSpLocks/>
          </p:cNvCxnSpPr>
          <p:nvPr/>
        </p:nvCxnSpPr>
        <p:spPr bwMode="auto">
          <a:xfrm>
            <a:off x="4657585" y="4144638"/>
            <a:ext cx="491597" cy="0"/>
          </a:xfrm>
          <a:prstGeom prst="straightConnector1">
            <a:avLst/>
          </a:prstGeom>
          <a:noFill/>
          <a:ln w="28575">
            <a:solidFill>
              <a:srgbClr val="FFFFFF"/>
            </a:solidFill>
            <a:prstDash val="solid"/>
          </a:ln>
        </p:spPr>
      </p:cxnSp>
      <p:sp>
        <p:nvSpPr>
          <p:cNvPr id="36" name="ZoneTexte 35">
            <a:extLst>
              <a:ext uri="{FF2B5EF4-FFF2-40B4-BE49-F238E27FC236}">
                <a16:creationId xmlns:a16="http://schemas.microsoft.com/office/drawing/2014/main" id="{00FC12D1-EE95-423B-96CA-7D3333700E04}"/>
              </a:ext>
            </a:extLst>
          </p:cNvPr>
          <p:cNvSpPr txBox="1"/>
          <p:nvPr/>
        </p:nvSpPr>
        <p:spPr>
          <a:xfrm>
            <a:off x="299431" y="6129997"/>
            <a:ext cx="86937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Anti-PTP4 </a:t>
            </a:r>
            <a:r>
              <a:rPr lang="fr-FR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antibodies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exclusively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labeled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FR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extremity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FR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extruded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polar tubes 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arrow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panel a). Panel b :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negative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control,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incubation only with the secondary antibody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Alexa 488-conjugated goat anti-mouse IgG). 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arrowhead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indicates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sporoplasm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transit at the tip of the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extruded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polar tube (DAPI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staining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Scale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bar: 10 µm. S: Spore ; PT: Polar Tube.</a:t>
            </a:r>
            <a:endParaRPr lang="fr-FR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3F29666E-6779-48BD-9DFD-637A5B777D65}"/>
              </a:ext>
            </a:extLst>
          </p:cNvPr>
          <p:cNvSpPr txBox="1"/>
          <p:nvPr/>
        </p:nvSpPr>
        <p:spPr>
          <a:xfrm>
            <a:off x="7045617" y="3547300"/>
            <a:ext cx="5736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7CA0214A-B3FF-4726-98D3-F173D7276746}"/>
              </a:ext>
            </a:extLst>
          </p:cNvPr>
          <p:cNvSpPr txBox="1"/>
          <p:nvPr/>
        </p:nvSpPr>
        <p:spPr>
          <a:xfrm>
            <a:off x="6495210" y="1754902"/>
            <a:ext cx="5736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</a:p>
        </p:txBody>
      </p:sp>
      <p:cxnSp>
        <p:nvCxnSpPr>
          <p:cNvPr id="39" name="Connecteur droit avec flèche 38">
            <a:extLst>
              <a:ext uri="{FF2B5EF4-FFF2-40B4-BE49-F238E27FC236}">
                <a16:creationId xmlns:a16="http://schemas.microsoft.com/office/drawing/2014/main" id="{95F89379-4791-4A0C-8061-8F224A4716CD}"/>
              </a:ext>
            </a:extLst>
          </p:cNvPr>
          <p:cNvCxnSpPr/>
          <p:nvPr/>
        </p:nvCxnSpPr>
        <p:spPr>
          <a:xfrm flipH="1">
            <a:off x="2166406" y="957218"/>
            <a:ext cx="270842" cy="152868"/>
          </a:xfrm>
          <a:prstGeom prst="straightConnector1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  <a:tailEnd type="triangle"/>
          </a:ln>
          <a:effectLst/>
        </p:spPr>
      </p:cxn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150828F8-0C5B-4C8A-AE13-28676BC0FEFC}"/>
              </a:ext>
            </a:extLst>
          </p:cNvPr>
          <p:cNvCxnSpPr/>
          <p:nvPr/>
        </p:nvCxnSpPr>
        <p:spPr>
          <a:xfrm flipH="1">
            <a:off x="5445683" y="957218"/>
            <a:ext cx="270842" cy="152868"/>
          </a:xfrm>
          <a:prstGeom prst="straightConnector1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  <a:tailEnd type="triangle"/>
          </a:ln>
          <a:effectLst/>
        </p:spPr>
      </p:cxnSp>
      <p:sp>
        <p:nvSpPr>
          <p:cNvPr id="41" name="ZoneTexte 40">
            <a:extLst>
              <a:ext uri="{FF2B5EF4-FFF2-40B4-BE49-F238E27FC236}">
                <a16:creationId xmlns:a16="http://schemas.microsoft.com/office/drawing/2014/main" id="{C333EC66-31AA-4810-A0B7-D8BAD1133386}"/>
              </a:ext>
            </a:extLst>
          </p:cNvPr>
          <p:cNvSpPr txBox="1"/>
          <p:nvPr/>
        </p:nvSpPr>
        <p:spPr>
          <a:xfrm>
            <a:off x="754258" y="2163655"/>
            <a:ext cx="5736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7F15ACE8-9B1F-4FC2-9B77-D91740496311}"/>
              </a:ext>
            </a:extLst>
          </p:cNvPr>
          <p:cNvSpPr txBox="1"/>
          <p:nvPr/>
        </p:nvSpPr>
        <p:spPr>
          <a:xfrm>
            <a:off x="723647" y="5024850"/>
            <a:ext cx="5736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E836BA1F-974D-4C8C-9E2F-D1FB2089105A}"/>
              </a:ext>
            </a:extLst>
          </p:cNvPr>
          <p:cNvSpPr txBox="1"/>
          <p:nvPr/>
        </p:nvSpPr>
        <p:spPr>
          <a:xfrm>
            <a:off x="4583250" y="397879"/>
            <a:ext cx="31622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Merge (Light/DAPI/AaPTP4)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993716A1-F3D9-42B9-BBE3-D9EF688A91C9}"/>
              </a:ext>
            </a:extLst>
          </p:cNvPr>
          <p:cNvSpPr txBox="1"/>
          <p:nvPr/>
        </p:nvSpPr>
        <p:spPr>
          <a:xfrm>
            <a:off x="1258516" y="405105"/>
            <a:ext cx="31460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AaPTP4</a:t>
            </a:r>
          </a:p>
        </p:txBody>
      </p:sp>
      <p:cxnSp>
        <p:nvCxnSpPr>
          <p:cNvPr id="44" name="Connecteur droit 45">
            <a:extLst>
              <a:ext uri="{FF2B5EF4-FFF2-40B4-BE49-F238E27FC236}">
                <a16:creationId xmlns:a16="http://schemas.microsoft.com/office/drawing/2014/main" id="{08A8B7A8-9CAC-4356-B1DD-D5ECB7C928E7}"/>
              </a:ext>
            </a:extLst>
          </p:cNvPr>
          <p:cNvCxnSpPr/>
          <p:nvPr/>
        </p:nvCxnSpPr>
        <p:spPr>
          <a:xfrm>
            <a:off x="1286796" y="3953108"/>
            <a:ext cx="442344" cy="0"/>
          </a:xfrm>
          <a:prstGeom prst="straightConnector1">
            <a:avLst/>
          </a:prstGeom>
          <a:noFill/>
          <a:ln w="28575">
            <a:solidFill>
              <a:srgbClr val="FFFFFF"/>
            </a:solidFill>
            <a:prstDash val="solid"/>
          </a:ln>
        </p:spPr>
      </p:cxnSp>
      <p:cxnSp>
        <p:nvCxnSpPr>
          <p:cNvPr id="48" name="Connecteur droit avec flèche 47">
            <a:extLst>
              <a:ext uri="{FF2B5EF4-FFF2-40B4-BE49-F238E27FC236}">
                <a16:creationId xmlns:a16="http://schemas.microsoft.com/office/drawing/2014/main" id="{DBC43126-C2F4-4550-810C-F23F18D481DD}"/>
              </a:ext>
            </a:extLst>
          </p:cNvPr>
          <p:cNvCxnSpPr/>
          <p:nvPr/>
        </p:nvCxnSpPr>
        <p:spPr>
          <a:xfrm flipV="1">
            <a:off x="7462753" y="5363404"/>
            <a:ext cx="1" cy="3210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ZoneTexte 48">
            <a:extLst>
              <a:ext uri="{FF2B5EF4-FFF2-40B4-BE49-F238E27FC236}">
                <a16:creationId xmlns:a16="http://schemas.microsoft.com/office/drawing/2014/main" id="{69AAEEB7-AB55-4112-B5B1-BBE586BB027B}"/>
              </a:ext>
            </a:extLst>
          </p:cNvPr>
          <p:cNvSpPr txBox="1"/>
          <p:nvPr/>
        </p:nvSpPr>
        <p:spPr>
          <a:xfrm>
            <a:off x="1242298" y="5171106"/>
            <a:ext cx="5736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185862820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10315</TotalTime>
  <Words>1192</Words>
  <Application>Microsoft Office PowerPoint</Application>
  <PresentationFormat>Affichage à l'écran (4:3)</PresentationFormat>
  <Paragraphs>245</Paragraphs>
  <Slides>13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Frederic DELBAC</dc:creator>
  <cp:lastModifiedBy>Frédéric Delbac</cp:lastModifiedBy>
  <cp:revision>303</cp:revision>
  <dcterms:created xsi:type="dcterms:W3CDTF">2023-03-13T22:15:30Z</dcterms:created>
  <dcterms:modified xsi:type="dcterms:W3CDTF">2023-05-13T14:16:02Z</dcterms:modified>
</cp:coreProperties>
</file>