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4078" autoAdjust="0"/>
  </p:normalViewPr>
  <p:slideViewPr>
    <p:cSldViewPr snapToGrid="0">
      <p:cViewPr varScale="1">
        <p:scale>
          <a:sx n="94" d="100"/>
          <a:sy n="94" d="100"/>
        </p:scale>
        <p:origin x="20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17EEA-7401-4DB3-B3BB-47137480AF39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21784-0994-4A69-84C2-89ACBBFA04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11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</a:t>
            </a:r>
            <a:r>
              <a:rPr lang="en-US" b="1"/>
              <a:t>Figure 4. </a:t>
            </a:r>
            <a:r>
              <a:rPr lang="en-US" b="1" dirty="0"/>
              <a:t>Features of high-confidence m</a:t>
            </a:r>
            <a:r>
              <a:rPr lang="en-US" b="1" baseline="30000" dirty="0"/>
              <a:t>5</a:t>
            </a:r>
            <a:r>
              <a:rPr lang="en-US" b="1" dirty="0"/>
              <a:t>C sites. </a:t>
            </a:r>
            <a:r>
              <a:rPr lang="en-US" b="0" dirty="0"/>
              <a:t>(A) Density of m</a:t>
            </a:r>
            <a:r>
              <a:rPr lang="en-US" b="0" baseline="30000" dirty="0"/>
              <a:t>5</a:t>
            </a:r>
            <a:r>
              <a:rPr lang="en-US" b="0" dirty="0"/>
              <a:t>C sites identified on a theoretical transcript. Transcripts were binned according to length (provided by </a:t>
            </a:r>
            <a:r>
              <a:rPr lang="en-US" b="0" dirty="0" err="1"/>
              <a:t>Ensembl</a:t>
            </a:r>
            <a:r>
              <a:rPr lang="en-US" b="0" dirty="0"/>
              <a:t> annotation) and assigned 5’UTR, CDS, and 3’UTR annotations based on bin location. (B) Sequence context of 10bp segments surrounding m</a:t>
            </a:r>
            <a:r>
              <a:rPr lang="en-US" b="0" baseline="30000" dirty="0"/>
              <a:t>5</a:t>
            </a:r>
            <a:r>
              <a:rPr lang="en-US" b="0" dirty="0"/>
              <a:t>C sites.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21784-0994-4A69-84C2-89ACBBFA04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7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21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02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12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2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00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4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24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330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5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3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D1FDA-9B58-49A6-9D7C-C765DEBC2C2C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6A92C-4AAB-4233-A9A8-144253697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7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66C871-F674-4062-96AA-33517FD1E5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40" t="11371" b="-1"/>
          <a:stretch/>
        </p:blipFill>
        <p:spPr>
          <a:xfrm rot="5400000">
            <a:off x="5772945" y="819781"/>
            <a:ext cx="1415600" cy="187664"/>
          </a:xfrm>
          <a:prstGeom prst="rect">
            <a:avLst/>
          </a:prstGeom>
        </p:spPr>
      </p:pic>
      <p:graphicFrame>
        <p:nvGraphicFramePr>
          <p:cNvPr id="5" name="Table 31">
            <a:extLst>
              <a:ext uri="{FF2B5EF4-FFF2-40B4-BE49-F238E27FC236}">
                <a16:creationId xmlns:a16="http://schemas.microsoft.com/office/drawing/2014/main" id="{ABCF49FA-0401-4800-B326-17AA143012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445236"/>
              </p:ext>
            </p:extLst>
          </p:nvPr>
        </p:nvGraphicFramePr>
        <p:xfrm>
          <a:off x="1941458" y="23512"/>
          <a:ext cx="601243" cy="397806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01243">
                  <a:extLst>
                    <a:ext uri="{9D8B030D-6E8A-4147-A177-3AD203B41FA5}">
                      <a16:colId xmlns:a16="http://schemas.microsoft.com/office/drawing/2014/main" val="3586708982"/>
                    </a:ext>
                  </a:extLst>
                </a:gridCol>
              </a:tblGrid>
              <a:tr h="1326023"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499426"/>
                  </a:ext>
                </a:extLst>
              </a:tr>
              <a:tr h="1326023"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93770"/>
                  </a:ext>
                </a:extLst>
              </a:tr>
              <a:tr h="1326023"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016261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8388135D-FB00-4B4A-B009-1253206DACBD}"/>
              </a:ext>
            </a:extLst>
          </p:cNvPr>
          <p:cNvGrpSpPr/>
          <p:nvPr/>
        </p:nvGrpSpPr>
        <p:grpSpPr>
          <a:xfrm>
            <a:off x="1812622" y="127917"/>
            <a:ext cx="4492705" cy="2929737"/>
            <a:chOff x="2612637" y="2919347"/>
            <a:chExt cx="5585805" cy="3791964"/>
          </a:xfrm>
        </p:grpSpPr>
        <p:pic>
          <p:nvPicPr>
            <p:cNvPr id="7" name="Picture 6" descr="Chart&#10;&#10;Description automatically generated">
              <a:extLst>
                <a:ext uri="{FF2B5EF4-FFF2-40B4-BE49-F238E27FC236}">
                  <a16:creationId xmlns:a16="http://schemas.microsoft.com/office/drawing/2014/main" id="{CE35FEA7-6A66-4A48-BA13-142158DE1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6593" y="2921848"/>
              <a:ext cx="4759461" cy="3602743"/>
            </a:xfrm>
            <a:prstGeom prst="rect">
              <a:avLst/>
            </a:prstGeom>
          </p:spPr>
        </p:pic>
        <p:sp>
          <p:nvSpPr>
            <p:cNvPr id="8" name="Google Shape;265;p10">
              <a:extLst>
                <a:ext uri="{FF2B5EF4-FFF2-40B4-BE49-F238E27FC236}">
                  <a16:creationId xmlns:a16="http://schemas.microsoft.com/office/drawing/2014/main" id="{0DB6A3D8-47C9-44FE-AC5F-5B738E3C2B3B}"/>
                </a:ext>
              </a:extLst>
            </p:cNvPr>
            <p:cNvSpPr txBox="1"/>
            <p:nvPr/>
          </p:nvSpPr>
          <p:spPr>
            <a:xfrm>
              <a:off x="3259008" y="6384382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200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5’UTR</a:t>
              </a:r>
              <a:endParaRPr sz="1200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265;p10">
              <a:extLst>
                <a:ext uri="{FF2B5EF4-FFF2-40B4-BE49-F238E27FC236}">
                  <a16:creationId xmlns:a16="http://schemas.microsoft.com/office/drawing/2014/main" id="{C87D27B9-808F-479B-8AEF-6A136CE95846}"/>
                </a:ext>
              </a:extLst>
            </p:cNvPr>
            <p:cNvSpPr txBox="1"/>
            <p:nvPr/>
          </p:nvSpPr>
          <p:spPr>
            <a:xfrm>
              <a:off x="4988628" y="6384382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200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CDS</a:t>
              </a:r>
              <a:endParaRPr sz="1200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265;p10">
              <a:extLst>
                <a:ext uri="{FF2B5EF4-FFF2-40B4-BE49-F238E27FC236}">
                  <a16:creationId xmlns:a16="http://schemas.microsoft.com/office/drawing/2014/main" id="{174744D0-A81E-44D7-B14B-29C44A4C6CDD}"/>
                </a:ext>
              </a:extLst>
            </p:cNvPr>
            <p:cNvSpPr txBox="1"/>
            <p:nvPr/>
          </p:nvSpPr>
          <p:spPr>
            <a:xfrm>
              <a:off x="6705728" y="6387163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200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3’UTR</a:t>
              </a:r>
              <a:endParaRPr sz="1200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265;p10">
              <a:extLst>
                <a:ext uri="{FF2B5EF4-FFF2-40B4-BE49-F238E27FC236}">
                  <a16:creationId xmlns:a16="http://schemas.microsoft.com/office/drawing/2014/main" id="{7A08DAD7-C830-4516-B76F-1ACEB8EDB85F}"/>
                </a:ext>
              </a:extLst>
            </p:cNvPr>
            <p:cNvSpPr txBox="1"/>
            <p:nvPr/>
          </p:nvSpPr>
          <p:spPr>
            <a:xfrm rot="16200000">
              <a:off x="1582468" y="4558817"/>
              <a:ext cx="2384139" cy="3238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600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Density (x10</a:t>
              </a:r>
              <a:r>
                <a:rPr lang="en-US" sz="1600" baseline="30000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-2</a:t>
              </a:r>
              <a:r>
                <a:rPr lang="en-US" sz="1600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)</a:t>
              </a:r>
              <a:endParaRPr sz="1600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pic>
          <p:nvPicPr>
            <p:cNvPr id="12" name="Picture 11" descr="Chart&#10;&#10;Description automatically generated">
              <a:extLst>
                <a:ext uri="{FF2B5EF4-FFF2-40B4-BE49-F238E27FC236}">
                  <a16:creationId xmlns:a16="http://schemas.microsoft.com/office/drawing/2014/main" id="{26E151E4-D643-4985-9837-02BB3465B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4591" y="2921846"/>
              <a:ext cx="4759461" cy="3602743"/>
            </a:xfrm>
            <a:prstGeom prst="rect">
              <a:avLst/>
            </a:prstGeom>
          </p:spPr>
        </p:pic>
        <p:pic>
          <p:nvPicPr>
            <p:cNvPr id="13" name="Picture 12" descr="Chart&#10;&#10;Description automatically generated">
              <a:extLst>
                <a:ext uri="{FF2B5EF4-FFF2-40B4-BE49-F238E27FC236}">
                  <a16:creationId xmlns:a16="http://schemas.microsoft.com/office/drawing/2014/main" id="{1AAB7DAC-4A6E-4341-9C52-EE4328D0D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4591" y="2920597"/>
              <a:ext cx="4759461" cy="3602743"/>
            </a:xfrm>
            <a:prstGeom prst="rect">
              <a:avLst/>
            </a:prstGeom>
          </p:spPr>
        </p:pic>
        <p:pic>
          <p:nvPicPr>
            <p:cNvPr id="14" name="Picture 13" descr="Chart&#10;&#10;Description automatically generated">
              <a:extLst>
                <a:ext uri="{FF2B5EF4-FFF2-40B4-BE49-F238E27FC236}">
                  <a16:creationId xmlns:a16="http://schemas.microsoft.com/office/drawing/2014/main" id="{EE5A735A-F0CC-4502-A6B5-550D7BC23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4591" y="2919348"/>
              <a:ext cx="4759461" cy="3602743"/>
            </a:xfrm>
            <a:prstGeom prst="rect">
              <a:avLst/>
            </a:prstGeom>
          </p:spPr>
        </p:pic>
        <p:pic>
          <p:nvPicPr>
            <p:cNvPr id="15" name="Picture 14" descr="Chart, histogram&#10;&#10;Description automatically generated">
              <a:extLst>
                <a:ext uri="{FF2B5EF4-FFF2-40B4-BE49-F238E27FC236}">
                  <a16:creationId xmlns:a16="http://schemas.microsoft.com/office/drawing/2014/main" id="{EA23CF5D-521D-4456-90A3-E3300EFC8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4346" y="2919347"/>
              <a:ext cx="4759461" cy="3602743"/>
            </a:xfrm>
            <a:prstGeom prst="rect">
              <a:avLst/>
            </a:prstGeom>
          </p:spPr>
        </p:pic>
      </p:grpSp>
      <p:graphicFrame>
        <p:nvGraphicFramePr>
          <p:cNvPr id="16" name="Table 32">
            <a:extLst>
              <a:ext uri="{FF2B5EF4-FFF2-40B4-BE49-F238E27FC236}">
                <a16:creationId xmlns:a16="http://schemas.microsoft.com/office/drawing/2014/main" id="{9138EC34-9271-40E7-B903-0AB5124C19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97139"/>
              </p:ext>
            </p:extLst>
          </p:nvPr>
        </p:nvGraphicFramePr>
        <p:xfrm>
          <a:off x="6595112" y="241906"/>
          <a:ext cx="948087" cy="143961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48087">
                  <a:extLst>
                    <a:ext uri="{9D8B030D-6E8A-4147-A177-3AD203B41FA5}">
                      <a16:colId xmlns:a16="http://schemas.microsoft.com/office/drawing/2014/main" val="1819130480"/>
                    </a:ext>
                  </a:extLst>
                </a:gridCol>
              </a:tblGrid>
              <a:tr h="287922"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</a:pPr>
                      <a:r>
                        <a:rPr lang="en-US" sz="1400" dirty="0"/>
                        <a:t>NSC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786626"/>
                  </a:ext>
                </a:extLst>
              </a:tr>
              <a:tr h="287922"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</a:pPr>
                      <a:r>
                        <a:rPr lang="en-US" sz="1400" dirty="0"/>
                        <a:t>Neuron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364198"/>
                  </a:ext>
                </a:extLst>
              </a:tr>
              <a:tr h="287922"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</a:pPr>
                      <a:r>
                        <a:rPr lang="en-US" sz="1400" dirty="0"/>
                        <a:t>P0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655455"/>
                  </a:ext>
                </a:extLst>
              </a:tr>
              <a:tr h="287922"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</a:pPr>
                      <a:r>
                        <a:rPr lang="en-US" sz="1400" dirty="0"/>
                        <a:t>P17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969424"/>
                  </a:ext>
                </a:extLst>
              </a:tr>
              <a:tr h="287922">
                <a:tc>
                  <a:txBody>
                    <a:bodyPr/>
                    <a:lstStyle/>
                    <a:p>
                      <a:pPr>
                        <a:lnSpc>
                          <a:spcPts val="600"/>
                        </a:lnSpc>
                      </a:pPr>
                      <a:r>
                        <a:rPr lang="en-US" sz="1400" dirty="0"/>
                        <a:t>6W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04524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25790848-F917-4027-8748-0F6F575B30D8}"/>
              </a:ext>
            </a:extLst>
          </p:cNvPr>
          <p:cNvGrpSpPr/>
          <p:nvPr/>
        </p:nvGrpSpPr>
        <p:grpSpPr>
          <a:xfrm>
            <a:off x="1729098" y="3533866"/>
            <a:ext cx="2594851" cy="1811906"/>
            <a:chOff x="63643" y="1109944"/>
            <a:chExt cx="2594851" cy="1811906"/>
          </a:xfrm>
        </p:grpSpPr>
        <p:pic>
          <p:nvPicPr>
            <p:cNvPr id="18" name="Picture 17" descr="Text&#10;&#10;Description automatically generated">
              <a:extLst>
                <a:ext uri="{FF2B5EF4-FFF2-40B4-BE49-F238E27FC236}">
                  <a16:creationId xmlns:a16="http://schemas.microsoft.com/office/drawing/2014/main" id="{A3248D9C-0B8D-4646-BC75-9375FC93C7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0" t="23253" r="8302"/>
            <a:stretch/>
          </p:blipFill>
          <p:spPr>
            <a:xfrm>
              <a:off x="63643" y="1434094"/>
              <a:ext cx="2594851" cy="1487756"/>
            </a:xfrm>
            <a:prstGeom prst="rect">
              <a:avLst/>
            </a:prstGeom>
          </p:spPr>
        </p:pic>
        <p:sp>
          <p:nvSpPr>
            <p:cNvPr id="19" name="Google Shape;265;p10">
              <a:extLst>
                <a:ext uri="{FF2B5EF4-FFF2-40B4-BE49-F238E27FC236}">
                  <a16:creationId xmlns:a16="http://schemas.microsoft.com/office/drawing/2014/main" id="{9FFD2668-C63C-43DA-8247-84D8941731C8}"/>
                </a:ext>
              </a:extLst>
            </p:cNvPr>
            <p:cNvSpPr txBox="1"/>
            <p:nvPr/>
          </p:nvSpPr>
          <p:spPr>
            <a:xfrm>
              <a:off x="884902" y="1109944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NSC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5A9AFE-155D-4E56-ACA5-BC96C4769C46}"/>
              </a:ext>
            </a:extLst>
          </p:cNvPr>
          <p:cNvGrpSpPr/>
          <p:nvPr/>
        </p:nvGrpSpPr>
        <p:grpSpPr>
          <a:xfrm>
            <a:off x="4471506" y="3533867"/>
            <a:ext cx="2197189" cy="1811906"/>
            <a:chOff x="2750327" y="1109944"/>
            <a:chExt cx="2197189" cy="1811906"/>
          </a:xfrm>
        </p:grpSpPr>
        <p:pic>
          <p:nvPicPr>
            <p:cNvPr id="21" name="Picture 2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8EA394D1-75E9-4DA1-9F12-6AA11DB0C8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33" t="23253" r="8302"/>
            <a:stretch/>
          </p:blipFill>
          <p:spPr>
            <a:xfrm>
              <a:off x="2750327" y="1434093"/>
              <a:ext cx="2197189" cy="1487757"/>
            </a:xfrm>
            <a:prstGeom prst="rect">
              <a:avLst/>
            </a:prstGeom>
          </p:spPr>
        </p:pic>
        <p:sp>
          <p:nvSpPr>
            <p:cNvPr id="22" name="Google Shape;265;p10">
              <a:extLst>
                <a:ext uri="{FF2B5EF4-FFF2-40B4-BE49-F238E27FC236}">
                  <a16:creationId xmlns:a16="http://schemas.microsoft.com/office/drawing/2014/main" id="{19137D78-EE4F-45B4-9376-2FD7BBF9AC29}"/>
                </a:ext>
              </a:extLst>
            </p:cNvPr>
            <p:cNvSpPr txBox="1"/>
            <p:nvPr/>
          </p:nvSpPr>
          <p:spPr>
            <a:xfrm>
              <a:off x="3148973" y="1109944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Neuron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1E446FA-9B8A-466F-BB3B-F4D7F8CE18BC}"/>
              </a:ext>
            </a:extLst>
          </p:cNvPr>
          <p:cNvGrpSpPr/>
          <p:nvPr/>
        </p:nvGrpSpPr>
        <p:grpSpPr>
          <a:xfrm>
            <a:off x="975624" y="5021472"/>
            <a:ext cx="2197189" cy="1543229"/>
            <a:chOff x="5039349" y="1109944"/>
            <a:chExt cx="2197189" cy="1543229"/>
          </a:xfrm>
        </p:grpSpPr>
        <p:pic>
          <p:nvPicPr>
            <p:cNvPr id="24" name="Picture 23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4FC451E3-F52D-4C9C-8FC1-CD5D6FE13E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33" t="23253" r="8302" b="13860"/>
            <a:stretch/>
          </p:blipFill>
          <p:spPr>
            <a:xfrm>
              <a:off x="5039349" y="1434094"/>
              <a:ext cx="2197189" cy="1219079"/>
            </a:xfrm>
            <a:prstGeom prst="rect">
              <a:avLst/>
            </a:prstGeom>
          </p:spPr>
        </p:pic>
        <p:sp>
          <p:nvSpPr>
            <p:cNvPr id="25" name="Google Shape;265;p10">
              <a:extLst>
                <a:ext uri="{FF2B5EF4-FFF2-40B4-BE49-F238E27FC236}">
                  <a16:creationId xmlns:a16="http://schemas.microsoft.com/office/drawing/2014/main" id="{894EB2AA-D714-42E3-924F-272E16A4467D}"/>
                </a:ext>
              </a:extLst>
            </p:cNvPr>
            <p:cNvSpPr txBox="1"/>
            <p:nvPr/>
          </p:nvSpPr>
          <p:spPr>
            <a:xfrm>
              <a:off x="5437995" y="1109944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P0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EE5244C-48D9-4540-A3F4-3A9D910322C0}"/>
              </a:ext>
            </a:extLst>
          </p:cNvPr>
          <p:cNvGrpSpPr/>
          <p:nvPr/>
        </p:nvGrpSpPr>
        <p:grpSpPr>
          <a:xfrm>
            <a:off x="3252582" y="5021625"/>
            <a:ext cx="2197192" cy="1596473"/>
            <a:chOff x="7328371" y="1109944"/>
            <a:chExt cx="2197192" cy="1596473"/>
          </a:xfrm>
        </p:grpSpPr>
        <p:pic>
          <p:nvPicPr>
            <p:cNvPr id="27" name="Picture 26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6C4197A0-95BB-413F-9EEB-B575419716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33" t="23253" r="8302" b="11113"/>
            <a:stretch/>
          </p:blipFill>
          <p:spPr>
            <a:xfrm>
              <a:off x="7328371" y="1434093"/>
              <a:ext cx="2197192" cy="1272324"/>
            </a:xfrm>
            <a:prstGeom prst="rect">
              <a:avLst/>
            </a:prstGeom>
          </p:spPr>
        </p:pic>
        <p:sp>
          <p:nvSpPr>
            <p:cNvPr id="28" name="Google Shape;265;p10">
              <a:extLst>
                <a:ext uri="{FF2B5EF4-FFF2-40B4-BE49-F238E27FC236}">
                  <a16:creationId xmlns:a16="http://schemas.microsoft.com/office/drawing/2014/main" id="{D0B1CCB5-7E8B-43AB-9AE7-1B4CDB1BA3BD}"/>
                </a:ext>
              </a:extLst>
            </p:cNvPr>
            <p:cNvSpPr txBox="1"/>
            <p:nvPr/>
          </p:nvSpPr>
          <p:spPr>
            <a:xfrm>
              <a:off x="7727017" y="1109944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P17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5D147E9-7BF7-4DA0-9929-F3D974A34961}"/>
              </a:ext>
            </a:extLst>
          </p:cNvPr>
          <p:cNvGrpSpPr/>
          <p:nvPr/>
        </p:nvGrpSpPr>
        <p:grpSpPr>
          <a:xfrm>
            <a:off x="5619474" y="5021624"/>
            <a:ext cx="2197192" cy="1596472"/>
            <a:chOff x="9617393" y="1109944"/>
            <a:chExt cx="2197192" cy="1596472"/>
          </a:xfrm>
        </p:grpSpPr>
        <p:pic>
          <p:nvPicPr>
            <p:cNvPr id="30" name="Picture 2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F33D4C43-3594-49FB-AA70-43FA14292D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32" t="23253" r="8303" b="11113"/>
            <a:stretch/>
          </p:blipFill>
          <p:spPr>
            <a:xfrm>
              <a:off x="9617393" y="1434092"/>
              <a:ext cx="2197192" cy="1272324"/>
            </a:xfrm>
            <a:prstGeom prst="rect">
              <a:avLst/>
            </a:prstGeom>
          </p:spPr>
        </p:pic>
        <p:sp>
          <p:nvSpPr>
            <p:cNvPr id="31" name="Google Shape;265;p10">
              <a:extLst>
                <a:ext uri="{FF2B5EF4-FFF2-40B4-BE49-F238E27FC236}">
                  <a16:creationId xmlns:a16="http://schemas.microsoft.com/office/drawing/2014/main" id="{48C3C1C4-A950-4FC1-B272-FB35379ECDA8}"/>
                </a:ext>
              </a:extLst>
            </p:cNvPr>
            <p:cNvSpPr txBox="1"/>
            <p:nvPr/>
          </p:nvSpPr>
          <p:spPr>
            <a:xfrm>
              <a:off x="9991088" y="1109944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6W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2DBBBFE-EE0D-4BFD-9379-23EB74C5F7CF}"/>
              </a:ext>
            </a:extLst>
          </p:cNvPr>
          <p:cNvSpPr txBox="1"/>
          <p:nvPr/>
        </p:nvSpPr>
        <p:spPr>
          <a:xfrm>
            <a:off x="972987" y="21083"/>
            <a:ext cx="401283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1" b="1" dirty="0"/>
              <a:t>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849B363-5BB0-4D32-9CEB-E567C23192AE}"/>
              </a:ext>
            </a:extLst>
          </p:cNvPr>
          <p:cNvSpPr txBox="1"/>
          <p:nvPr/>
        </p:nvSpPr>
        <p:spPr>
          <a:xfrm>
            <a:off x="985348" y="3349136"/>
            <a:ext cx="401283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1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59831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84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 Johnson</dc:creator>
  <cp:lastModifiedBy>Johnson, Zachary</cp:lastModifiedBy>
  <cp:revision>6</cp:revision>
  <dcterms:created xsi:type="dcterms:W3CDTF">2022-04-11T16:32:41Z</dcterms:created>
  <dcterms:modified xsi:type="dcterms:W3CDTF">2022-07-14T00:03:02Z</dcterms:modified>
</cp:coreProperties>
</file>