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9" r:id="rId5"/>
    <p:sldId id="285" r:id="rId6"/>
    <p:sldId id="291" r:id="rId7"/>
    <p:sldId id="287" r:id="rId8"/>
    <p:sldId id="289" r:id="rId9"/>
    <p:sldId id="290" r:id="rId10"/>
    <p:sldId id="288" r:id="rId11"/>
    <p:sldId id="273" r:id="rId12"/>
    <p:sldId id="274" r:id="rId13"/>
    <p:sldId id="282" r:id="rId14"/>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830" autoAdjust="0"/>
    <p:restoredTop sz="93792" autoAdjust="0"/>
  </p:normalViewPr>
  <p:slideViewPr>
    <p:cSldViewPr>
      <p:cViewPr varScale="1">
        <p:scale>
          <a:sx n="62" d="100"/>
          <a:sy n="62" d="100"/>
        </p:scale>
        <p:origin x="184" y="5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0"/>
            <a:ext cx="1087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7" name="Picture 7" descr="JAMANetworkLogo">
            <a:extLst>
              <a:ext uri="{FF2B5EF4-FFF2-40B4-BE49-F238E27FC236}">
                <a16:creationId xmlns:a16="http://schemas.microsoft.com/office/drawing/2014/main" id="{036E7BF1-32D4-47E7-AAF2-CD497A67D3C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04800" y="5851003"/>
            <a:ext cx="28291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a:extLst>
              <a:ext uri="{FF2B5EF4-FFF2-40B4-BE49-F238E27FC236}">
                <a16:creationId xmlns:a16="http://schemas.microsoft.com/office/drawing/2014/main" id="{581D8545-8755-4DFA-9528-6E19E44B7185}"/>
              </a:ext>
            </a:extLst>
          </p:cNvPr>
          <p:cNvSpPr txBox="1">
            <a:spLocks noChangeArrowheads="1"/>
          </p:cNvSpPr>
          <p:nvPr userDrawn="1"/>
        </p:nvSpPr>
        <p:spPr bwMode="auto">
          <a:xfrm>
            <a:off x="228600" y="6309790"/>
            <a:ext cx="3886200" cy="253916"/>
          </a:xfrm>
          <a:prstGeom prst="rect">
            <a:avLst/>
          </a:prstGeom>
          <a:noFill/>
          <a:ln w="9525">
            <a:noFill/>
            <a:miter lim="800000"/>
            <a:headEnd/>
            <a:tailEnd/>
          </a:ln>
        </p:spPr>
        <p:txBody>
          <a:bodyPr>
            <a:spAutoFit/>
          </a:bodyPr>
          <a:lstStyle/>
          <a:p>
            <a:pPr>
              <a:spcBef>
                <a:spcPct val="50000"/>
              </a:spcBef>
              <a:defRPr/>
            </a:pPr>
            <a:r>
              <a:rPr lang="en-US" sz="1050">
                <a:cs typeface="Arial" charset="0"/>
              </a:rPr>
              <a:t>Copyright restrictions may apply</a:t>
            </a:r>
          </a:p>
        </p:txBody>
      </p:sp>
      <p:pic>
        <p:nvPicPr>
          <p:cNvPr id="9" name="Picture 10" descr="JAMA">
            <a:extLst>
              <a:ext uri="{FF2B5EF4-FFF2-40B4-BE49-F238E27FC236}">
                <a16:creationId xmlns:a16="http://schemas.microsoft.com/office/drawing/2014/main" id="{F51B12A3-8FE8-420B-AF82-2B16A01FF625}"/>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686800" y="5928792"/>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ctr" rtl="0" eaLnBrk="0" fontAlgn="base" hangingPunct="0">
        <a:spcBef>
          <a:spcPct val="0"/>
        </a:spcBef>
        <a:spcAft>
          <a:spcPct val="0"/>
        </a:spcAft>
        <a:defRPr sz="2100" b="1">
          <a:solidFill>
            <a:schemeClr val="tx2"/>
          </a:solidFill>
          <a:latin typeface="+mj-lt"/>
          <a:ea typeface="+mj-ea"/>
          <a:cs typeface="+mj-cs"/>
        </a:defRPr>
      </a:lvl1pPr>
      <a:lvl2pPr algn="ctr" rtl="0" eaLnBrk="0" fontAlgn="base" hangingPunct="0">
        <a:spcBef>
          <a:spcPct val="0"/>
        </a:spcBef>
        <a:spcAft>
          <a:spcPct val="0"/>
        </a:spcAft>
        <a:defRPr sz="2100" b="1">
          <a:solidFill>
            <a:schemeClr val="tx2"/>
          </a:solidFill>
          <a:latin typeface="Arial" charset="0"/>
        </a:defRPr>
      </a:lvl2pPr>
      <a:lvl3pPr algn="ctr" rtl="0" eaLnBrk="0" fontAlgn="base" hangingPunct="0">
        <a:spcBef>
          <a:spcPct val="0"/>
        </a:spcBef>
        <a:spcAft>
          <a:spcPct val="0"/>
        </a:spcAft>
        <a:defRPr sz="2100" b="1">
          <a:solidFill>
            <a:schemeClr val="tx2"/>
          </a:solidFill>
          <a:latin typeface="Arial" charset="0"/>
        </a:defRPr>
      </a:lvl3pPr>
      <a:lvl4pPr algn="ctr" rtl="0" eaLnBrk="0" fontAlgn="base" hangingPunct="0">
        <a:spcBef>
          <a:spcPct val="0"/>
        </a:spcBef>
        <a:spcAft>
          <a:spcPct val="0"/>
        </a:spcAft>
        <a:defRPr sz="2100" b="1">
          <a:solidFill>
            <a:schemeClr val="tx2"/>
          </a:solidFill>
          <a:latin typeface="Arial" charset="0"/>
        </a:defRPr>
      </a:lvl4pPr>
      <a:lvl5pPr algn="ctr" rtl="0" eaLnBrk="0" fontAlgn="base" hangingPunct="0">
        <a:spcBef>
          <a:spcPct val="0"/>
        </a:spcBef>
        <a:spcAft>
          <a:spcPct val="0"/>
        </a:spcAft>
        <a:defRPr sz="2100" b="1">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a:solidFill>
            <a:schemeClr val="tx1"/>
          </a:solidFill>
          <a:latin typeface="+mn-lt"/>
          <a:ea typeface="+mn-ea"/>
          <a:cs typeface="+mn-cs"/>
        </a:defRPr>
      </a:lvl1pPr>
      <a:lvl2pPr marL="557213" indent="-214313" algn="l" rtl="0" eaLnBrk="0" fontAlgn="base" hangingPunct="0">
        <a:spcBef>
          <a:spcPct val="20000"/>
        </a:spcBef>
        <a:spcAft>
          <a:spcPct val="0"/>
        </a:spcAft>
        <a:buChar char="–"/>
        <a:defRPr>
          <a:solidFill>
            <a:schemeClr val="tx1"/>
          </a:solidFill>
          <a:latin typeface="+mn-lt"/>
        </a:defRPr>
      </a:lvl2pPr>
      <a:lvl3pPr marL="857250" indent="-171450" algn="l" rtl="0" eaLnBrk="0" fontAlgn="base" hangingPunct="0">
        <a:spcBef>
          <a:spcPct val="20000"/>
        </a:spcBef>
        <a:spcAft>
          <a:spcPct val="0"/>
        </a:spcAft>
        <a:buChar char="•"/>
        <a:defRPr>
          <a:solidFill>
            <a:schemeClr val="tx1"/>
          </a:solidFill>
          <a:latin typeface="+mn-lt"/>
        </a:defRPr>
      </a:lvl3pPr>
      <a:lvl4pPr marL="1200150" indent="-171450" algn="l" rtl="0" eaLnBrk="0" fontAlgn="base" hangingPunct="0">
        <a:spcBef>
          <a:spcPct val="20000"/>
        </a:spcBef>
        <a:spcAft>
          <a:spcPct val="0"/>
        </a:spcAft>
        <a:buChar char="–"/>
        <a:defRPr>
          <a:solidFill>
            <a:schemeClr val="tx1"/>
          </a:solidFill>
          <a:latin typeface="+mn-lt"/>
        </a:defRPr>
      </a:lvl4pPr>
      <a:lvl5pPr marL="1543050" indent="-171450" algn="l" rtl="0" eaLnBrk="0" fontAlgn="base" hangingPunct="0">
        <a:spcBef>
          <a:spcPct val="20000"/>
        </a:spcBef>
        <a:spcAft>
          <a:spcPct val="0"/>
        </a:spcAft>
        <a:buChar char="»"/>
        <a:defRPr>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09901" y="1735927"/>
            <a:ext cx="6293644" cy="146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sz="2100" i="1" dirty="0"/>
              <a:t>JAMA Ophthalmology</a:t>
            </a:r>
            <a:r>
              <a:rPr lang="en-US" altLang="en-US" sz="2100" dirty="0"/>
              <a:t> Journal Club Slides:</a:t>
            </a:r>
            <a:br>
              <a:rPr lang="en-US" altLang="en-US" sz="2100" dirty="0"/>
            </a:br>
            <a:r>
              <a:rPr lang="en-US" altLang="en-US" sz="2100" dirty="0"/>
              <a:t>Efficacy and Safety of 0.01% and 0.02% Atropine for the Treatment of Pediatric Myopia Progression Over 3 Years</a:t>
            </a:r>
            <a:endParaRPr lang="en-US" altLang="en-US" sz="2100" i="1" kern="0" dirty="0"/>
          </a:p>
        </p:txBody>
      </p:sp>
      <p:sp>
        <p:nvSpPr>
          <p:cNvPr id="5" name="Rectangle 3"/>
          <p:cNvSpPr txBox="1">
            <a:spLocks noChangeArrowheads="1"/>
          </p:cNvSpPr>
          <p:nvPr/>
        </p:nvSpPr>
        <p:spPr bwMode="auto">
          <a:xfrm>
            <a:off x="2022873" y="3543301"/>
            <a:ext cx="8267700" cy="118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err="1"/>
              <a:t>Zadnik</a:t>
            </a:r>
            <a:r>
              <a:rPr lang="en-US" altLang="en-US" dirty="0"/>
              <a:t> K, Schulman E, </a:t>
            </a:r>
            <a:r>
              <a:rPr lang="en-US" altLang="en-US" dirty="0" err="1"/>
              <a:t>Flitcroft</a:t>
            </a:r>
            <a:r>
              <a:rPr lang="en-US" altLang="en-US" dirty="0"/>
              <a:t>, I, et al. Efficacy and safety of 0.01% and 0.02% atropine for the treatment of pediatric myopia progression over 3 years: A randomized clinical trial. </a:t>
            </a:r>
            <a:r>
              <a:rPr lang="en-US" altLang="en-US" i="1" dirty="0"/>
              <a:t>JAMA Ophthalmol</a:t>
            </a:r>
            <a:r>
              <a:rPr lang="en-US" altLang="en-US" dirty="0"/>
              <a:t>. Published online June 1, 2023. doi:10.1001/jamaophthalmol.2023.2097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895600" y="358378"/>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990600"/>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Table 3. Treatment-Emergent Adverse Events (Safety Set)</a:t>
            </a:r>
            <a:endParaRPr lang="en-SG" altLang="en-US" dirty="0"/>
          </a:p>
          <a:p>
            <a:pPr algn="ctr" eaLnBrk="1" hangingPunct="1">
              <a:buFontTx/>
              <a:buNone/>
            </a:pPr>
            <a:endParaRPr lang="en-US" altLang="en-US" dirty="0"/>
          </a:p>
        </p:txBody>
      </p:sp>
      <p:sp>
        <p:nvSpPr>
          <p:cNvPr id="2" name="Rectangle 1">
            <a:extLst>
              <a:ext uri="{FF2B5EF4-FFF2-40B4-BE49-F238E27FC236}">
                <a16:creationId xmlns:a16="http://schemas.microsoft.com/office/drawing/2014/main" id="{B4282AB8-70D0-FD6E-1E6A-55036912CDF4}"/>
              </a:ext>
            </a:extLst>
          </p:cNvPr>
          <p:cNvSpPr>
            <a:spLocks noChangeArrowheads="1"/>
          </p:cNvSpPr>
          <p:nvPr/>
        </p:nvSpPr>
        <p:spPr bwMode="auto">
          <a:xfrm>
            <a:off x="6879124" y="2167386"/>
            <a:ext cx="4224950" cy="33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r>
              <a:rPr lang="en-US" altLang="en-US" dirty="0"/>
              <a:t>Atropine, 0.01% and 0.02%, both have excellent safety and tolerability profiles.</a:t>
            </a:r>
          </a:p>
          <a:p>
            <a:r>
              <a:rPr lang="en-US" altLang="en-US" dirty="0"/>
              <a:t>Neither dose of atropine led to a serious ocular treatment-emergent adverse event.</a:t>
            </a:r>
          </a:p>
          <a:p>
            <a:endParaRPr lang="en-US" altLang="en-US" dirty="0"/>
          </a:p>
          <a:p>
            <a:pPr algn="ctr" eaLnBrk="1" hangingPunct="1">
              <a:buFontTx/>
              <a:buNone/>
            </a:pPr>
            <a:endParaRPr lang="en-US" altLang="en-US" dirty="0"/>
          </a:p>
          <a:p>
            <a:pPr algn="ctr" eaLnBrk="1" hangingPunct="1">
              <a:buFontTx/>
              <a:buNone/>
            </a:pPr>
            <a:endParaRPr lang="en-SG" altLang="en-US" dirty="0"/>
          </a:p>
          <a:p>
            <a:pPr algn="ctr" eaLnBrk="1" hangingPunct="1">
              <a:buFontTx/>
              <a:buNone/>
            </a:pPr>
            <a:endParaRPr lang="en-US" altLang="en-US" dirty="0"/>
          </a:p>
        </p:txBody>
      </p:sp>
      <p:pic>
        <p:nvPicPr>
          <p:cNvPr id="7" name="Picture 6">
            <a:extLst>
              <a:ext uri="{FF2B5EF4-FFF2-40B4-BE49-F238E27FC236}">
                <a16:creationId xmlns:a16="http://schemas.microsoft.com/office/drawing/2014/main" id="{F690FD35-6333-C343-73F1-8A75D26B349D}"/>
              </a:ext>
            </a:extLst>
          </p:cNvPr>
          <p:cNvPicPr>
            <a:picLocks noChangeAspect="1"/>
          </p:cNvPicPr>
          <p:nvPr/>
        </p:nvPicPr>
        <p:blipFill rotWithShape="1">
          <a:blip r:embed="rId2"/>
          <a:srcRect t="716" b="-716"/>
          <a:stretch/>
        </p:blipFill>
        <p:spPr>
          <a:xfrm>
            <a:off x="685800" y="1524000"/>
            <a:ext cx="6096000" cy="4259766"/>
          </a:xfrm>
          <a:prstGeom prst="rect">
            <a:avLst/>
          </a:prstGeom>
        </p:spPr>
      </p:pic>
    </p:spTree>
    <p:extLst>
      <p:ext uri="{BB962C8B-B14F-4D97-AF65-F5344CB8AC3E}">
        <p14:creationId xmlns:p14="http://schemas.microsoft.com/office/powerpoint/2010/main" val="101311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Comment</a:t>
            </a:r>
          </a:p>
        </p:txBody>
      </p:sp>
      <p:sp>
        <p:nvSpPr>
          <p:cNvPr id="8" name="Rectangle 3"/>
          <p:cNvSpPr txBox="1">
            <a:spLocks noChangeArrowheads="1"/>
          </p:cNvSpPr>
          <p:nvPr/>
        </p:nvSpPr>
        <p:spPr bwMode="auto">
          <a:xfrm>
            <a:off x="914400" y="1447800"/>
            <a:ext cx="103632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700" kern="0" dirty="0"/>
              <a:t>The CHAMP trial demonstrated in a heterogenous population of myopic children in the US and Europe:</a:t>
            </a:r>
          </a:p>
          <a:p>
            <a:pPr lvl="1" eaLnBrk="1" hangingPunct="1"/>
            <a:r>
              <a:rPr lang="en-US" altLang="en-US" sz="1700" kern="0" dirty="0"/>
              <a:t>Atropine, both 0.01% and 0.02%, slowed axial elongation compared with placebo at all time points measured over 3 years. </a:t>
            </a:r>
          </a:p>
          <a:p>
            <a:pPr lvl="1" eaLnBrk="1" hangingPunct="1"/>
            <a:r>
              <a:rPr lang="en-US" altLang="en-US" sz="1700" kern="0" dirty="0"/>
              <a:t>Atropine, 0.01%, produced a significant</a:t>
            </a:r>
            <a:r>
              <a:rPr lang="en-US" altLang="en-US" sz="1700" kern="0" dirty="0">
                <a:solidFill>
                  <a:srgbClr val="FF0000"/>
                </a:solidFill>
              </a:rPr>
              <a:t> </a:t>
            </a:r>
            <a:r>
              <a:rPr lang="en-US" altLang="en-US" sz="1700" kern="0" dirty="0"/>
              <a:t>treatment effect that slowed myopia progression compared with placebo for all efficacy measures in participants aged 6 to 10 years.</a:t>
            </a:r>
          </a:p>
          <a:p>
            <a:pPr lvl="1" eaLnBrk="1" hangingPunct="1"/>
            <a:r>
              <a:rPr lang="en-US" altLang="en-US" sz="1700" kern="0" dirty="0"/>
              <a:t>The treatment effect observed with atropine, 0.01%, is clinically meaningful.</a:t>
            </a:r>
          </a:p>
          <a:p>
            <a:pPr lvl="1" eaLnBrk="1" hangingPunct="1"/>
            <a:r>
              <a:rPr lang="en-US" altLang="en-US" sz="1700" kern="0" dirty="0"/>
              <a:t>Both atropine concentrations exhibited a safety profile notable for minimal ocular adverse events.</a:t>
            </a:r>
          </a:p>
          <a:p>
            <a:pPr lvl="1" eaLnBrk="1" hangingPunct="1"/>
            <a:r>
              <a:rPr lang="en-US" altLang="en-US" sz="1700" kern="0" dirty="0"/>
              <a:t>There was no increase in </a:t>
            </a:r>
            <a:r>
              <a:rPr lang="en-US" altLang="en-US" sz="1700" kern="0" dirty="0" err="1"/>
              <a:t>nonocular</a:t>
            </a:r>
            <a:r>
              <a:rPr lang="en-US" altLang="en-US" sz="1700" kern="0" dirty="0"/>
              <a:t> antimuscarinic adverse events with atropine compared with placebo.</a:t>
            </a:r>
          </a:p>
          <a:p>
            <a:pPr eaLnBrk="1" hangingPunct="1"/>
            <a:r>
              <a:rPr lang="en-US" altLang="en-US" sz="1700" kern="0" dirty="0"/>
              <a:t>In slowing myopia progression and axial elongation, atropine, 0.01%, may lead to: </a:t>
            </a:r>
          </a:p>
          <a:p>
            <a:pPr lvl="1" eaLnBrk="1" hangingPunct="1"/>
            <a:r>
              <a:rPr lang="en-US" altLang="en-US" sz="1700" kern="0" dirty="0"/>
              <a:t>Less frequent or delayed changes in glasses.</a:t>
            </a:r>
          </a:p>
          <a:p>
            <a:pPr lvl="1" eaLnBrk="1" hangingPunct="1"/>
            <a:r>
              <a:rPr lang="en-US" altLang="en-US" sz="1700" kern="0" dirty="0"/>
              <a:t>Progression to less severe overall correction and a potential reduction of long-term sequelae.</a:t>
            </a:r>
          </a:p>
          <a:p>
            <a:pPr lvl="1" eaLnBrk="1" hangingPunct="1"/>
            <a:r>
              <a:rPr lang="en-US" altLang="en-US" sz="1700" kern="0" dirty="0"/>
              <a:t>Reduced vision loss later in life from conditions such as glaucoma, retinal detachment, and myopic maculopathy.</a:t>
            </a:r>
          </a:p>
          <a:p>
            <a:pPr eaLnBrk="1" hangingPunct="1"/>
            <a:endParaRPr lang="en-US" altLang="en-US" sz="1700" kern="0" dirty="0"/>
          </a:p>
        </p:txBody>
      </p:sp>
    </p:spTree>
    <p:extLst>
      <p:ext uri="{BB962C8B-B14F-4D97-AF65-F5344CB8AC3E}">
        <p14:creationId xmlns:p14="http://schemas.microsoft.com/office/powerpoint/2010/main" val="259958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Comment</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From a risk/benefit perspective:</a:t>
            </a:r>
          </a:p>
          <a:p>
            <a:pPr lvl="1" eaLnBrk="1" hangingPunct="1"/>
            <a:r>
              <a:rPr lang="en-US" altLang="en-US" kern="0" dirty="0"/>
              <a:t>The favorable tradeoff of efficacy and safety observed during the study suggests that atropine, 0.01%, may provide an attractive treatment option for children aged 3 to 17 years with myopia progression. </a:t>
            </a:r>
          </a:p>
          <a:p>
            <a:pPr eaLnBrk="1" hangingPunct="1"/>
            <a:r>
              <a:rPr lang="en-US" altLang="en-US" kern="0" dirty="0"/>
              <a:t>In the heterogeneous population studied:</a:t>
            </a:r>
          </a:p>
          <a:p>
            <a:pPr lvl="1" eaLnBrk="1" hangingPunct="1"/>
            <a:r>
              <a:rPr lang="en-US" altLang="en-US" kern="0" dirty="0"/>
              <a:t>The low dropout rate over 3 years suggests low-dose atropine was well tolerated. </a:t>
            </a:r>
          </a:p>
          <a:p>
            <a:pPr lvl="1" eaLnBrk="1" hangingPunct="1"/>
            <a:r>
              <a:rPr lang="en-US" altLang="en-US" kern="0" dirty="0"/>
              <a:t>Early treatment with atropine, 0.01%, could be an important safe and effective treatment option for young children with myopia.</a:t>
            </a:r>
          </a:p>
          <a:p>
            <a:pPr marL="0" indent="0" eaLnBrk="1" hangingPunct="1">
              <a:buNone/>
            </a:pPr>
            <a:endParaRPr lang="en-US" altLang="en-US" kern="0" dirty="0"/>
          </a:p>
        </p:txBody>
      </p:sp>
    </p:spTree>
    <p:extLst>
      <p:ext uri="{BB962C8B-B14F-4D97-AF65-F5344CB8AC3E}">
        <p14:creationId xmlns:p14="http://schemas.microsoft.com/office/powerpoint/2010/main" val="2428672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434578"/>
            <a:ext cx="6172200" cy="479822"/>
          </a:xfrm>
        </p:spPr>
        <p:txBody>
          <a:bodyPr/>
          <a:lstStyle/>
          <a:p>
            <a:pPr eaLnBrk="1" hangingPunct="1"/>
            <a:r>
              <a:rPr lang="en-US" altLang="en-US" dirty="0"/>
              <a:t>Contact Information</a:t>
            </a:r>
          </a:p>
        </p:txBody>
      </p:sp>
      <p:sp>
        <p:nvSpPr>
          <p:cNvPr id="8" name="Rectangle 3"/>
          <p:cNvSpPr txBox="1">
            <a:spLocks noChangeArrowheads="1"/>
          </p:cNvSpPr>
          <p:nvPr/>
        </p:nvSpPr>
        <p:spPr bwMode="auto">
          <a:xfrm>
            <a:off x="914400" y="914400"/>
            <a:ext cx="10363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600" kern="0" dirty="0"/>
              <a:t>If you have questions, please contact the corresponding author:</a:t>
            </a:r>
          </a:p>
          <a:p>
            <a:pPr lvl="1" eaLnBrk="1" hangingPunct="1"/>
            <a:r>
              <a:rPr lang="en-US" altLang="en-US" sz="1600" dirty="0"/>
              <a:t>Karla </a:t>
            </a:r>
            <a:r>
              <a:rPr lang="en-US" altLang="en-US" sz="1600" dirty="0" err="1"/>
              <a:t>Zadnik</a:t>
            </a:r>
            <a:r>
              <a:rPr lang="en-US" altLang="en-US" sz="1600" dirty="0"/>
              <a:t>, OD, PhD, The Ohio State University College of Optometry, 338 W10th Ave, Columbus, OH 43210 (zadnik.4@osu.edu).</a:t>
            </a:r>
            <a:endParaRPr lang="en-US" altLang="en-US" sz="1600" kern="0" dirty="0"/>
          </a:p>
          <a:p>
            <a:pPr lvl="1" algn="ctr" eaLnBrk="1" hangingPunct="1">
              <a:buFontTx/>
              <a:buNone/>
            </a:pPr>
            <a:r>
              <a:rPr lang="en-US" altLang="en-US" sz="2100" b="1" dirty="0">
                <a:solidFill>
                  <a:schemeClr val="tx2"/>
                </a:solidFill>
                <a:latin typeface="+mj-lt"/>
                <a:ea typeface="+mj-ea"/>
                <a:cs typeface="+mj-cs"/>
              </a:rPr>
              <a:t>Funding/Support</a:t>
            </a:r>
          </a:p>
          <a:p>
            <a:pPr eaLnBrk="1" hangingPunct="1"/>
            <a:r>
              <a:rPr lang="en-US" altLang="en-US" sz="1600" kern="0" dirty="0"/>
              <a:t>This trial is sponsored and funded by Vyluma Inc.</a:t>
            </a:r>
          </a:p>
          <a:p>
            <a:pPr algn="ctr" eaLnBrk="1" hangingPunct="1">
              <a:buFontTx/>
              <a:buNone/>
            </a:pPr>
            <a:r>
              <a:rPr lang="en-US" altLang="en-US" sz="2100" b="1" dirty="0">
                <a:solidFill>
                  <a:schemeClr val="tx2"/>
                </a:solidFill>
                <a:latin typeface="+mj-lt"/>
                <a:ea typeface="+mj-ea"/>
                <a:cs typeface="+mj-cs"/>
              </a:rPr>
              <a:t>Conflict of Interest Disclosures</a:t>
            </a:r>
          </a:p>
          <a:p>
            <a:pPr eaLnBrk="1" hangingPunct="1"/>
            <a:r>
              <a:rPr lang="en-US" sz="1550" kern="0" dirty="0">
                <a:effectLst/>
                <a:latin typeface="+mj-lt"/>
                <a:ea typeface="Times New Roman" panose="02020603050405020304" pitchFamily="18" charset="0"/>
              </a:rPr>
              <a:t>Dr </a:t>
            </a:r>
            <a:r>
              <a:rPr lang="en-US" sz="1550" kern="0" dirty="0" err="1">
                <a:effectLst/>
                <a:latin typeface="+mj-lt"/>
                <a:ea typeface="Times New Roman" panose="02020603050405020304" pitchFamily="18" charset="0"/>
              </a:rPr>
              <a:t>Zadnik</a:t>
            </a:r>
            <a:r>
              <a:rPr lang="en-US" sz="1550" kern="0" dirty="0">
                <a:effectLst/>
                <a:latin typeface="+mj-lt"/>
                <a:ea typeface="Times New Roman" panose="02020603050405020304" pitchFamily="18" charset="0"/>
              </a:rPr>
              <a:t> reported receiving consultant fees from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during the conduct of the study. Dr Schulman reported receiving logistical and financial support from SUNY College of Optometry during the conduct of the study. Dr </a:t>
            </a:r>
            <a:r>
              <a:rPr lang="en-US" sz="1550" kern="0" dirty="0" err="1">
                <a:effectLst/>
                <a:latin typeface="+mj-lt"/>
                <a:ea typeface="Times New Roman" panose="02020603050405020304" pitchFamily="18" charset="0"/>
              </a:rPr>
              <a:t>Flitcroft</a:t>
            </a:r>
            <a:r>
              <a:rPr lang="en-US" sz="1550" kern="0" dirty="0">
                <a:effectLst/>
                <a:latin typeface="+mj-lt"/>
                <a:ea typeface="Times New Roman" panose="02020603050405020304" pitchFamily="18" charset="0"/>
              </a:rPr>
              <a:t> reported receiving consulting fees from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personal fees from </a:t>
            </a:r>
            <a:r>
              <a:rPr lang="en-US" sz="1550" kern="0" dirty="0" err="1">
                <a:effectLst/>
                <a:latin typeface="+mj-lt"/>
                <a:ea typeface="Times New Roman" panose="02020603050405020304" pitchFamily="18" charset="0"/>
              </a:rPr>
              <a:t>CooperVision</a:t>
            </a:r>
            <a:r>
              <a:rPr lang="en-US" sz="1550" kern="0" dirty="0">
                <a:effectLst/>
                <a:latin typeface="+mj-lt"/>
                <a:ea typeface="Times New Roman" panose="02020603050405020304" pitchFamily="18" charset="0"/>
              </a:rPr>
              <a:t>, </a:t>
            </a:r>
            <a:r>
              <a:rPr lang="en-US" sz="1550" kern="0" dirty="0" err="1">
                <a:effectLst/>
                <a:latin typeface="+mj-lt"/>
                <a:ea typeface="Times New Roman" panose="02020603050405020304" pitchFamily="18" charset="0"/>
              </a:rPr>
              <a:t>EsilorLuxottica</a:t>
            </a:r>
            <a:r>
              <a:rPr lang="en-US" sz="1550" kern="0" dirty="0">
                <a:effectLst/>
                <a:latin typeface="+mj-lt"/>
                <a:ea typeface="Times New Roman" panose="02020603050405020304" pitchFamily="18" charset="0"/>
              </a:rPr>
              <a:t>, Johnson &amp; Johnson Vision, and Thea; contractual fees for analyses from </a:t>
            </a:r>
            <a:r>
              <a:rPr lang="en-US" sz="1550" kern="0" dirty="0" err="1">
                <a:effectLst/>
                <a:latin typeface="+mj-lt"/>
                <a:ea typeface="Times New Roman" panose="02020603050405020304" pitchFamily="18" charset="0"/>
              </a:rPr>
              <a:t>Ocumetra</a:t>
            </a:r>
            <a:r>
              <a:rPr lang="en-US" sz="1550" kern="0" dirty="0">
                <a:effectLst/>
                <a:latin typeface="+mj-lt"/>
                <a:ea typeface="Times New Roman" panose="02020603050405020304" pitchFamily="18" charset="0"/>
              </a:rPr>
              <a:t>; and having the following patents pending outside the submitted work: 63/414,779; 63/348,256; 63/402,374; 17/767530; and 20788700.1. Dr </a:t>
            </a:r>
            <a:r>
              <a:rPr lang="en-US" sz="1550" kern="0" dirty="0" err="1">
                <a:effectLst/>
                <a:latin typeface="+mj-lt"/>
                <a:ea typeface="Times New Roman" panose="02020603050405020304" pitchFamily="18" charset="0"/>
              </a:rPr>
              <a:t>Fogt</a:t>
            </a:r>
            <a:r>
              <a:rPr lang="en-US" sz="1550" kern="0" dirty="0">
                <a:effectLst/>
                <a:latin typeface="+mj-lt"/>
                <a:ea typeface="Times New Roman" panose="02020603050405020304" pitchFamily="18" charset="0"/>
              </a:rPr>
              <a:t> reported receiving grants from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(an affiliate of </a:t>
            </a:r>
            <a:r>
              <a:rPr lang="en-US" sz="1550" kern="0" dirty="0" err="1">
                <a:effectLst/>
                <a:latin typeface="+mj-lt"/>
                <a:ea typeface="Times New Roman" panose="02020603050405020304" pitchFamily="18" charset="0"/>
              </a:rPr>
              <a:t>Nevakar</a:t>
            </a:r>
            <a:r>
              <a:rPr lang="en-US" sz="1550" kern="0" dirty="0">
                <a:effectLst/>
                <a:latin typeface="+mj-lt"/>
                <a:ea typeface="Times New Roman" panose="02020603050405020304" pitchFamily="18" charset="0"/>
              </a:rPr>
              <a:t>), </a:t>
            </a:r>
            <a:r>
              <a:rPr lang="en-US" sz="1550" kern="0" dirty="0" err="1">
                <a:effectLst/>
                <a:latin typeface="+mj-lt"/>
                <a:ea typeface="Times New Roman" panose="02020603050405020304" pitchFamily="18" charset="0"/>
              </a:rPr>
              <a:t>Bausch+Lomb</a:t>
            </a:r>
            <a:r>
              <a:rPr lang="en-US" sz="1550" kern="0" dirty="0">
                <a:effectLst/>
                <a:latin typeface="+mj-lt"/>
                <a:ea typeface="Times New Roman" panose="02020603050405020304" pitchFamily="18" charset="0"/>
              </a:rPr>
              <a:t>, </a:t>
            </a:r>
            <a:r>
              <a:rPr lang="en-US" sz="1550" kern="0" dirty="0" err="1">
                <a:effectLst/>
                <a:latin typeface="+mj-lt"/>
                <a:ea typeface="Times New Roman" panose="02020603050405020304" pitchFamily="18" charset="0"/>
              </a:rPr>
              <a:t>Eyenovia</a:t>
            </a:r>
            <a:r>
              <a:rPr lang="en-US" sz="1550" kern="0" dirty="0">
                <a:effectLst/>
                <a:latin typeface="+mj-lt"/>
                <a:ea typeface="Times New Roman" panose="02020603050405020304" pitchFamily="18" charset="0"/>
              </a:rPr>
              <a:t>, </a:t>
            </a:r>
            <a:r>
              <a:rPr lang="en-US" sz="1550" kern="0" dirty="0" err="1">
                <a:effectLst/>
                <a:latin typeface="+mj-lt"/>
                <a:ea typeface="Times New Roman" panose="02020603050405020304" pitchFamily="18" charset="0"/>
              </a:rPr>
              <a:t>Innovega</a:t>
            </a:r>
            <a:r>
              <a:rPr lang="en-US" sz="1550" kern="0" dirty="0">
                <a:effectLst/>
                <a:latin typeface="+mj-lt"/>
                <a:ea typeface="Times New Roman" panose="02020603050405020304" pitchFamily="18" charset="0"/>
              </a:rPr>
              <a:t>, </a:t>
            </a:r>
            <a:r>
              <a:rPr lang="en-US" sz="1550" kern="0" dirty="0" err="1">
                <a:effectLst/>
                <a:latin typeface="+mj-lt"/>
                <a:ea typeface="Times New Roman" panose="02020603050405020304" pitchFamily="18" charset="0"/>
              </a:rPr>
              <a:t>CooperVision</a:t>
            </a:r>
            <a:r>
              <a:rPr lang="en-US" sz="1550" kern="0" dirty="0">
                <a:effectLst/>
                <a:latin typeface="+mj-lt"/>
                <a:ea typeface="Times New Roman" panose="02020603050405020304" pitchFamily="18" charset="0"/>
              </a:rPr>
              <a:t>, and </a:t>
            </a:r>
            <a:r>
              <a:rPr lang="en-US" sz="1550" kern="0" dirty="0" err="1">
                <a:effectLst/>
                <a:latin typeface="+mj-lt"/>
                <a:ea typeface="Times New Roman" panose="02020603050405020304" pitchFamily="18" charset="0"/>
              </a:rPr>
              <a:t>Interojo</a:t>
            </a:r>
            <a:r>
              <a:rPr lang="en-US" sz="1550" kern="0" dirty="0">
                <a:effectLst/>
                <a:latin typeface="+mj-lt"/>
                <a:ea typeface="Times New Roman" panose="02020603050405020304" pitchFamily="18" charset="0"/>
              </a:rPr>
              <a:t>; personal fees from Alcon; and financial support from </a:t>
            </a:r>
            <a:r>
              <a:rPr lang="en-US" sz="1550" kern="0" dirty="0" err="1">
                <a:effectLst/>
                <a:latin typeface="+mj-lt"/>
                <a:ea typeface="Times New Roman" panose="02020603050405020304" pitchFamily="18" charset="0"/>
              </a:rPr>
              <a:t>Tearoptix</a:t>
            </a:r>
            <a:r>
              <a:rPr lang="en-US" sz="1550" kern="0" dirty="0">
                <a:effectLst/>
                <a:latin typeface="+mj-lt"/>
                <a:ea typeface="Times New Roman" panose="02020603050405020304" pitchFamily="18" charset="0"/>
              </a:rPr>
              <a:t> outside the submitted work. Dr Blumenfeld reported receiving personal fees from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during the conduct of the study. Dr Fong reported receiving consultant fees and being an employee of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during the conduct of the study. Dr Lang reported receiving grants from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during the conduct of the study. Dr </a:t>
            </a:r>
            <a:r>
              <a:rPr lang="en-US" sz="1550" kern="0" dirty="0" err="1">
                <a:effectLst/>
                <a:latin typeface="+mj-lt"/>
                <a:ea typeface="Times New Roman" panose="02020603050405020304" pitchFamily="18" charset="0"/>
              </a:rPr>
              <a:t>Hemmati</a:t>
            </a:r>
            <a:r>
              <a:rPr lang="en-US" sz="1550" kern="0" dirty="0">
                <a:effectLst/>
                <a:latin typeface="+mj-lt"/>
                <a:ea typeface="Times New Roman" panose="02020603050405020304" pitchFamily="18" charset="0"/>
              </a:rPr>
              <a:t> reported receiving personal fees and being an employee of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outside the submitted work. Dr Chandler reported being an employee of </a:t>
            </a:r>
            <a:r>
              <a:rPr lang="en-US" sz="1550" kern="0" dirty="0" err="1">
                <a:effectLst/>
                <a:latin typeface="+mj-lt"/>
                <a:ea typeface="Times New Roman" panose="02020603050405020304" pitchFamily="18" charset="0"/>
              </a:rPr>
              <a:t>Vyluma</a:t>
            </a:r>
            <a:r>
              <a:rPr lang="en-US" sz="1550" kern="0" dirty="0">
                <a:effectLst/>
                <a:latin typeface="+mj-lt"/>
                <a:ea typeface="Times New Roman" panose="02020603050405020304" pitchFamily="18" charset="0"/>
              </a:rPr>
              <a:t> Inc outside the submitted work. No other disclosures were reported.</a:t>
            </a:r>
            <a:endParaRPr lang="en-US" altLang="en-US" sz="1550" kern="0" dirty="0">
              <a:latin typeface="+mj-lt"/>
            </a:endParaRPr>
          </a:p>
          <a:p>
            <a:pPr eaLnBrk="1" hangingPunct="1">
              <a:buFontTx/>
              <a:buNone/>
            </a:pPr>
            <a:endParaRPr lang="en-US" altLang="en-US" kern="0" dirty="0"/>
          </a:p>
          <a:p>
            <a:pPr eaLnBrk="1" hangingPunct="1">
              <a:buFontTx/>
              <a:buNone/>
            </a:pPr>
            <a:endParaRPr lang="en-US" altLang="en-US" sz="1050" kern="0" dirty="0"/>
          </a:p>
        </p:txBody>
      </p:sp>
    </p:spTree>
    <p:extLst>
      <p:ext uri="{BB962C8B-B14F-4D97-AF65-F5344CB8AC3E}">
        <p14:creationId xmlns:p14="http://schemas.microsoft.com/office/powerpoint/2010/main" val="4054220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Introduction</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a:t>Importance:</a:t>
            </a:r>
          </a:p>
          <a:p>
            <a:pPr lvl="1" eaLnBrk="1" hangingPunct="1"/>
            <a:r>
              <a:rPr lang="en-US" altLang="en-US" kern="0" dirty="0"/>
              <a:t>The global prevalence of myopia is predicted to approach 50% by 2050, increasing the risk of visual impairment later in life. </a:t>
            </a:r>
          </a:p>
          <a:p>
            <a:pPr lvl="1" eaLnBrk="1" hangingPunct="1"/>
            <a:r>
              <a:rPr lang="en-US" altLang="en-US" kern="0" dirty="0"/>
              <a:t>Despite growing evidence supporting the use of low-dose atropine for myopia progression, no pharmacologic therapy is approved for treating childhood myopia progression in the US.</a:t>
            </a:r>
          </a:p>
          <a:p>
            <a:pPr lvl="1" eaLnBrk="1" hangingPunct="1"/>
            <a:r>
              <a:rPr lang="en-US" altLang="en-US" kern="0" dirty="0"/>
              <a:t>There is limited information available on the long-term safety and efficacy of low-dose atropine in Western populations of children with myopia.</a:t>
            </a:r>
          </a:p>
          <a:p>
            <a:pPr marL="457200" lvl="1" indent="0" eaLnBrk="1" hangingPunct="1">
              <a:buNone/>
            </a:pPr>
            <a:endParaRPr lang="en-US" altLang="en-US" kern="0" dirty="0"/>
          </a:p>
          <a:p>
            <a:pPr eaLnBrk="1" hangingPunct="1"/>
            <a:r>
              <a:rPr lang="en-US" altLang="en-US" b="1" kern="0" dirty="0"/>
              <a:t>Objective:</a:t>
            </a:r>
          </a:p>
          <a:p>
            <a:pPr lvl="1" eaLnBrk="1" hangingPunct="1"/>
            <a:r>
              <a:rPr lang="en-US" kern="0" dirty="0"/>
              <a:t>To assess the safety and efficacy of NVK002 (</a:t>
            </a:r>
            <a:r>
              <a:rPr lang="en-US" kern="0" dirty="0" err="1"/>
              <a:t>Vyluma</a:t>
            </a:r>
            <a:r>
              <a:rPr lang="en-US" kern="0" dirty="0"/>
              <a:t>), a novel, preservative-free, 0.01% and 0.02% low-dose atropine formulation for myopia progression in children.</a:t>
            </a:r>
            <a:endParaRPr lang="en-US" altLang="en-US"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Methods</a:t>
            </a:r>
          </a:p>
        </p:txBody>
      </p:sp>
      <p:sp>
        <p:nvSpPr>
          <p:cNvPr id="8" name="Rectangle 3"/>
          <p:cNvSpPr txBox="1">
            <a:spLocks noChangeArrowheads="1"/>
          </p:cNvSpPr>
          <p:nvPr/>
        </p:nvSpPr>
        <p:spPr bwMode="auto">
          <a:xfrm>
            <a:off x="914400" y="1295400"/>
            <a:ext cx="10363200"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600" b="1" dirty="0"/>
              <a:t>Study Design, Setting, and Participants: </a:t>
            </a:r>
          </a:p>
          <a:p>
            <a:pPr lvl="1" eaLnBrk="1" hangingPunct="1"/>
            <a:r>
              <a:rPr lang="en-US" sz="1600" dirty="0"/>
              <a:t>Double-masked, placebo-controlled, parallel-group, randomized phase 3 clinical trial of placebo vs low-dose atropine, 0.01% and 0.02% (2:2:3 ratio).</a:t>
            </a:r>
          </a:p>
          <a:p>
            <a:pPr lvl="1" eaLnBrk="1" hangingPunct="1"/>
            <a:r>
              <a:rPr lang="en-US" sz="1600" dirty="0"/>
              <a:t>Participants from 26 clinical sites across the US and 5 countries in Europe aged 3 to 16 years with −0.50 diopter (D) to −6.00 D spherical equivalent refractive (SER) error.</a:t>
            </a:r>
          </a:p>
          <a:p>
            <a:pPr lvl="1" eaLnBrk="1" hangingPunct="1"/>
            <a:r>
              <a:rPr lang="en-US" altLang="en-US" sz="1600" dirty="0"/>
              <a:t>Randomized to once-daily placebo, 0.01% atropine, or 0.02% atropine eye drops for 36 months.</a:t>
            </a:r>
          </a:p>
          <a:p>
            <a:pPr eaLnBrk="1" hangingPunct="1"/>
            <a:r>
              <a:rPr lang="en-US" altLang="en-US" sz="1600" b="1" dirty="0"/>
              <a:t>Main Outcomes and Measures at Month 36 in a Modified Intention-to-Treat (</a:t>
            </a:r>
            <a:r>
              <a:rPr lang="en-US" altLang="en-US" sz="1600" b="1" dirty="0" err="1"/>
              <a:t>mITT</a:t>
            </a:r>
            <a:r>
              <a:rPr lang="en-US" altLang="en-US" sz="1600" b="1" dirty="0"/>
              <a:t>) Group of Participants Aged 6 to 10 Years at Baseline: </a:t>
            </a:r>
          </a:p>
          <a:p>
            <a:pPr lvl="1" eaLnBrk="1" hangingPunct="1"/>
            <a:r>
              <a:rPr lang="en-US" altLang="zh-TW" sz="1600" dirty="0"/>
              <a:t>Primary outcome: proportion of eyes responding to therapy (&lt;0.50 D myopia progression). </a:t>
            </a:r>
          </a:p>
          <a:p>
            <a:pPr lvl="1" eaLnBrk="1" hangingPunct="1"/>
            <a:r>
              <a:rPr lang="en-US" altLang="zh-TW" sz="1600" dirty="0"/>
              <a:t>Secondary outcomes: </a:t>
            </a:r>
          </a:p>
          <a:p>
            <a:pPr lvl="2" eaLnBrk="1" hangingPunct="1"/>
            <a:r>
              <a:rPr lang="en-US" altLang="zh-TW" sz="1600" dirty="0"/>
              <a:t>Mean change from baseline in </a:t>
            </a:r>
            <a:r>
              <a:rPr lang="en-US" sz="1600" dirty="0"/>
              <a:t>SER error </a:t>
            </a:r>
            <a:r>
              <a:rPr lang="en-US" altLang="zh-TW" sz="1600" dirty="0"/>
              <a:t>and axial length. </a:t>
            </a:r>
          </a:p>
          <a:p>
            <a:pPr lvl="2" eaLnBrk="1" hangingPunct="1"/>
            <a:r>
              <a:rPr lang="en-US" altLang="zh-TW" sz="1600" dirty="0"/>
              <a:t>Safety measurements.</a:t>
            </a:r>
            <a:endParaRPr lang="en-US" altLang="en-US" sz="1600" dirty="0"/>
          </a:p>
          <a:p>
            <a:pPr eaLnBrk="1" hangingPunct="1"/>
            <a:r>
              <a:rPr lang="en-US" altLang="en-US" sz="1600" b="1" dirty="0"/>
              <a:t>Limitations: </a:t>
            </a:r>
          </a:p>
          <a:p>
            <a:pPr lvl="1" eaLnBrk="1" hangingPunct="1"/>
            <a:r>
              <a:rPr lang="en-US" altLang="en-US" sz="1600" dirty="0"/>
              <a:t>Participants who discontinued trial medication and switched to confounding treatments.</a:t>
            </a:r>
          </a:p>
          <a:p>
            <a:pPr lvl="1" eaLnBrk="1" hangingPunct="1"/>
            <a:r>
              <a:rPr lang="en-US" altLang="en-US" sz="1600" dirty="0"/>
              <a:t>Lower representation of participants aged 3 to 5 years and 11 to 17 years.</a:t>
            </a:r>
          </a:p>
        </p:txBody>
      </p:sp>
    </p:spTree>
    <p:extLst>
      <p:ext uri="{BB962C8B-B14F-4D97-AF65-F5344CB8AC3E}">
        <p14:creationId xmlns:p14="http://schemas.microsoft.com/office/powerpoint/2010/main" val="3608496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8" name="Rectangle 3"/>
          <p:cNvSpPr txBox="1">
            <a:spLocks noChangeArrowheads="1"/>
          </p:cNvSpPr>
          <p:nvPr/>
        </p:nvSpPr>
        <p:spPr bwMode="auto">
          <a:xfrm>
            <a:off x="914400" y="1337072"/>
            <a:ext cx="10363200" cy="445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t>576 participants were randomly assigned to treatment groups. </a:t>
            </a:r>
          </a:p>
          <a:p>
            <a:pPr lvl="1" eaLnBrk="1" hangingPunct="1"/>
            <a:r>
              <a:rPr lang="en-US" dirty="0"/>
              <a:t>573 were included in the safety set. </a:t>
            </a:r>
          </a:p>
          <a:p>
            <a:pPr lvl="1" eaLnBrk="1" hangingPunct="1"/>
            <a:r>
              <a:rPr lang="en-US" dirty="0"/>
              <a:t>489 (84.9%) aged 6 to 10 years at randomization were included in the </a:t>
            </a:r>
            <a:r>
              <a:rPr lang="en-US" dirty="0" err="1"/>
              <a:t>mITT</a:t>
            </a:r>
            <a:r>
              <a:rPr lang="en-US" dirty="0"/>
              <a:t> set.</a:t>
            </a:r>
            <a:endParaRPr lang="en-US" altLang="en-US" dirty="0"/>
          </a:p>
          <a:p>
            <a:pPr eaLnBrk="1" hangingPunct="1"/>
            <a:r>
              <a:rPr lang="en-US" dirty="0"/>
              <a:t>At month 36, compared with placebo, low-dose atropine, 0.01%:</a:t>
            </a:r>
          </a:p>
          <a:p>
            <a:pPr lvl="1" eaLnBrk="1" hangingPunct="1"/>
            <a:r>
              <a:rPr lang="en-US" dirty="0"/>
              <a:t>significantly increased the responder proportion (odds ratio [OR], 4.54; </a:t>
            </a:r>
            <a:r>
              <a:rPr lang="en-US" i="1" dirty="0"/>
              <a:t>P</a:t>
            </a:r>
            <a:r>
              <a:rPr lang="en-US" dirty="0"/>
              <a:t> = .03)</a:t>
            </a:r>
          </a:p>
          <a:p>
            <a:pPr lvl="1" eaLnBrk="1" hangingPunct="1"/>
            <a:r>
              <a:rPr lang="en-US" dirty="0"/>
              <a:t>slowed mean SER progression (least squares mean [</a:t>
            </a:r>
            <a:r>
              <a:rPr lang="en-US" dirty="0" err="1"/>
              <a:t>LSM</a:t>
            </a:r>
            <a:r>
              <a:rPr lang="en-US" dirty="0"/>
              <a:t>] difference, 0.24 D; </a:t>
            </a:r>
            <a:r>
              <a:rPr lang="en-US" i="1" dirty="0"/>
              <a:t>P</a:t>
            </a:r>
            <a:r>
              <a:rPr lang="en-US" dirty="0"/>
              <a:t> &lt; .001)</a:t>
            </a:r>
          </a:p>
          <a:p>
            <a:pPr lvl="1" eaLnBrk="1" hangingPunct="1"/>
            <a:r>
              <a:rPr lang="en-US" dirty="0"/>
              <a:t>slowed axial elongation (</a:t>
            </a:r>
            <a:r>
              <a:rPr lang="en-US" dirty="0" err="1"/>
              <a:t>LSM</a:t>
            </a:r>
            <a:r>
              <a:rPr lang="en-US" dirty="0"/>
              <a:t> difference, −0.13 mm; </a:t>
            </a:r>
            <a:r>
              <a:rPr lang="en-US" i="1" dirty="0"/>
              <a:t>P</a:t>
            </a:r>
            <a:r>
              <a:rPr lang="en-US" dirty="0"/>
              <a:t> &lt; .001)</a:t>
            </a:r>
            <a:endParaRPr lang="en-US" altLang="en-US" dirty="0"/>
          </a:p>
          <a:p>
            <a:pPr eaLnBrk="1" hangingPunct="1"/>
            <a:r>
              <a:rPr lang="en-US" dirty="0"/>
              <a:t>At month 36, compared with placebo, low-dose atropine, 0.02%, also showed benefit in slowing mean axial length progression (</a:t>
            </a:r>
            <a:r>
              <a:rPr lang="en-US" dirty="0" err="1"/>
              <a:t>LSM</a:t>
            </a:r>
            <a:r>
              <a:rPr lang="en-US" dirty="0"/>
              <a:t> difference, −0.08 mm; </a:t>
            </a:r>
            <a:r>
              <a:rPr lang="en-US" i="1" dirty="0"/>
              <a:t>P</a:t>
            </a:r>
            <a:r>
              <a:rPr lang="en-US" dirty="0"/>
              <a:t> = .005) but did not significantly increase the responder proportion or slow mean SER progression.</a:t>
            </a:r>
            <a:endParaRPr lang="en-US" altLang="en-US" dirty="0"/>
          </a:p>
          <a:p>
            <a:pPr eaLnBrk="1" hangingPunct="1"/>
            <a:r>
              <a:rPr lang="en-US" dirty="0"/>
              <a:t>There were no serious ocular adverse events and few serious </a:t>
            </a:r>
            <a:r>
              <a:rPr lang="en-US" dirty="0" err="1"/>
              <a:t>nonocular</a:t>
            </a:r>
            <a:r>
              <a:rPr lang="en-US" dirty="0"/>
              <a:t> events; none were judged to be associated with atropine.</a:t>
            </a:r>
            <a:endParaRPr lang="en-US" altLang="en-US" dirty="0"/>
          </a:p>
        </p:txBody>
      </p:sp>
    </p:spTree>
    <p:extLst>
      <p:ext uri="{BB962C8B-B14F-4D97-AF65-F5344CB8AC3E}">
        <p14:creationId xmlns:p14="http://schemas.microsoft.com/office/powerpoint/2010/main" val="3970937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8" name="Rectangle 3"/>
          <p:cNvSpPr txBox="1">
            <a:spLocks noChangeArrowheads="1"/>
          </p:cNvSpPr>
          <p:nvPr/>
        </p:nvSpPr>
        <p:spPr bwMode="auto">
          <a:xfrm>
            <a:off x="914400" y="1371600"/>
            <a:ext cx="105918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dirty="0"/>
              <a:t>Prespecified subgroup analyses for baseline characteristics, analyzed for both responder rate and SER change from baseline, were consistent with overall outcomes, generally showing a positive treatment effect vs placebo across all subgroups.</a:t>
            </a:r>
          </a:p>
          <a:p>
            <a:pPr eaLnBrk="1" hangingPunct="1"/>
            <a:r>
              <a:rPr lang="en-US" altLang="en-US" dirty="0"/>
              <a:t>Prespecified analyses of the efficacy of atropine, 0.01% and 0.02%, vs placebo across all 3 end points in the ITT population showed similar results as in the </a:t>
            </a:r>
            <a:r>
              <a:rPr lang="en-US" altLang="en-US" dirty="0" err="1"/>
              <a:t>mITT</a:t>
            </a:r>
            <a:r>
              <a:rPr lang="en-US" altLang="en-US" dirty="0"/>
              <a:t> population.</a:t>
            </a:r>
          </a:p>
          <a:p>
            <a:pPr eaLnBrk="1" hangingPunct="1"/>
            <a:r>
              <a:rPr lang="en-US" altLang="en-US" dirty="0"/>
              <a:t>Post hoc analysis comparing atropine, 0.01% and 0.02%, showed comparable efficacy.</a:t>
            </a:r>
          </a:p>
          <a:p>
            <a:pPr eaLnBrk="1" hangingPunct="1"/>
            <a:r>
              <a:rPr lang="en-US" altLang="en-US" sz="1750" dirty="0"/>
              <a:t>Post hoc evaluation of confounding therapies indicated that exclusion of data associated with confounding myopia control therapies, such as orthokeratology, multifocal contact lenses, progressive addition spectacles, and compounded atropine, led to an increased treatment effect size. </a:t>
            </a:r>
          </a:p>
          <a:p>
            <a:pPr marL="0" indent="0" eaLnBrk="1" hangingPunct="1">
              <a:buNone/>
            </a:pPr>
            <a:endParaRPr lang="en-US" altLang="en-US" dirty="0"/>
          </a:p>
          <a:p>
            <a:pPr eaLnBrk="1" hangingPunct="1"/>
            <a:endParaRPr lang="en-US" altLang="en-US" dirty="0"/>
          </a:p>
          <a:p>
            <a:pPr eaLnBrk="1" hangingPunct="1"/>
            <a:endParaRPr lang="en-US" altLang="en-US" kern="0" dirty="0"/>
          </a:p>
        </p:txBody>
      </p:sp>
    </p:spTree>
    <p:extLst>
      <p:ext uri="{BB962C8B-B14F-4D97-AF65-F5344CB8AC3E}">
        <p14:creationId xmlns:p14="http://schemas.microsoft.com/office/powerpoint/2010/main" val="3345856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295400"/>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Figure 1. Participant Disposition</a:t>
            </a:r>
            <a:endParaRPr lang="en-SG" altLang="en-US" dirty="0"/>
          </a:p>
          <a:p>
            <a:pPr algn="ctr" eaLnBrk="1" hangingPunct="1">
              <a:buFontTx/>
              <a:buNone/>
            </a:pPr>
            <a:endParaRPr lang="en-US" altLang="en-US" dirty="0"/>
          </a:p>
        </p:txBody>
      </p:sp>
      <p:pic>
        <p:nvPicPr>
          <p:cNvPr id="8" name="Picture 7">
            <a:extLst>
              <a:ext uri="{FF2B5EF4-FFF2-40B4-BE49-F238E27FC236}">
                <a16:creationId xmlns:a16="http://schemas.microsoft.com/office/drawing/2014/main" id="{EEC87387-31BB-3F3D-577A-DD2A69444D3D}"/>
              </a:ext>
            </a:extLst>
          </p:cNvPr>
          <p:cNvPicPr>
            <a:picLocks noChangeAspect="1"/>
          </p:cNvPicPr>
          <p:nvPr/>
        </p:nvPicPr>
        <p:blipFill rotWithShape="1">
          <a:blip r:embed="rId2"/>
          <a:srcRect r="22449" b="3438"/>
          <a:stretch/>
        </p:blipFill>
        <p:spPr>
          <a:xfrm>
            <a:off x="2968750" y="1752600"/>
            <a:ext cx="6254495" cy="4114800"/>
          </a:xfrm>
          <a:prstGeom prst="rect">
            <a:avLst/>
          </a:prstGeom>
        </p:spPr>
      </p:pic>
    </p:spTree>
    <p:extLst>
      <p:ext uri="{BB962C8B-B14F-4D97-AF65-F5344CB8AC3E}">
        <p14:creationId xmlns:p14="http://schemas.microsoft.com/office/powerpoint/2010/main" val="225728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898" y="326007"/>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8" y="805829"/>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Figure 2. Change in Ophthalmic Parameters Over Time</a:t>
            </a:r>
          </a:p>
        </p:txBody>
      </p:sp>
      <p:sp>
        <p:nvSpPr>
          <p:cNvPr id="2" name="Rectangle 1">
            <a:extLst>
              <a:ext uri="{FF2B5EF4-FFF2-40B4-BE49-F238E27FC236}">
                <a16:creationId xmlns:a16="http://schemas.microsoft.com/office/drawing/2014/main" id="{771BB402-2378-8798-3445-0B05E3B83D0A}"/>
              </a:ext>
            </a:extLst>
          </p:cNvPr>
          <p:cNvSpPr>
            <a:spLocks noChangeArrowheads="1"/>
          </p:cNvSpPr>
          <p:nvPr/>
        </p:nvSpPr>
        <p:spPr bwMode="auto">
          <a:xfrm>
            <a:off x="6019289" y="3962400"/>
            <a:ext cx="5182110" cy="1845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r>
              <a:rPr lang="en-US" altLang="en-US" dirty="0"/>
              <a:t>At 36 months, atropine, 0.01%, produced statistically significant and clinically meaningful differences compared with placebo for all efficacy measures (responder analysis, SER change from baseline, axial length change from baseline).</a:t>
            </a:r>
          </a:p>
          <a:p>
            <a:pPr algn="ctr" eaLnBrk="1" hangingPunct="1">
              <a:buFontTx/>
              <a:buNone/>
            </a:pPr>
            <a:endParaRPr lang="en-US" altLang="en-US" dirty="0"/>
          </a:p>
          <a:p>
            <a:pPr algn="ctr" eaLnBrk="1" hangingPunct="1">
              <a:buFontTx/>
              <a:buNone/>
            </a:pPr>
            <a:endParaRPr lang="en-SG" altLang="en-US" dirty="0"/>
          </a:p>
          <a:p>
            <a:pPr algn="ctr" eaLnBrk="1" hangingPunct="1">
              <a:buFontTx/>
              <a:buNone/>
            </a:pPr>
            <a:endParaRPr lang="en-US" altLang="en-US" dirty="0"/>
          </a:p>
        </p:txBody>
      </p:sp>
      <p:pic>
        <p:nvPicPr>
          <p:cNvPr id="7" name="Picture 6">
            <a:extLst>
              <a:ext uri="{FF2B5EF4-FFF2-40B4-BE49-F238E27FC236}">
                <a16:creationId xmlns:a16="http://schemas.microsoft.com/office/drawing/2014/main" id="{869CE9E4-0BC9-6AAD-9BBB-4792B082F98C}"/>
              </a:ext>
            </a:extLst>
          </p:cNvPr>
          <p:cNvPicPr>
            <a:picLocks noChangeAspect="1"/>
          </p:cNvPicPr>
          <p:nvPr/>
        </p:nvPicPr>
        <p:blipFill rotWithShape="1">
          <a:blip r:embed="rId2"/>
          <a:srcRect b="30532"/>
          <a:stretch/>
        </p:blipFill>
        <p:spPr>
          <a:xfrm>
            <a:off x="304800" y="1295400"/>
            <a:ext cx="6109887" cy="2419507"/>
          </a:xfrm>
          <a:prstGeom prst="rect">
            <a:avLst/>
          </a:prstGeom>
        </p:spPr>
      </p:pic>
      <p:pic>
        <p:nvPicPr>
          <p:cNvPr id="9" name="Picture 8">
            <a:extLst>
              <a:ext uri="{FF2B5EF4-FFF2-40B4-BE49-F238E27FC236}">
                <a16:creationId xmlns:a16="http://schemas.microsoft.com/office/drawing/2014/main" id="{223C41D7-8793-10C0-8834-A94A8ECBFA86}"/>
              </a:ext>
            </a:extLst>
          </p:cNvPr>
          <p:cNvPicPr>
            <a:picLocks noChangeAspect="1"/>
          </p:cNvPicPr>
          <p:nvPr/>
        </p:nvPicPr>
        <p:blipFill>
          <a:blip r:embed="rId3"/>
          <a:stretch>
            <a:fillRect/>
          </a:stretch>
        </p:blipFill>
        <p:spPr>
          <a:xfrm>
            <a:off x="6019289" y="1439042"/>
            <a:ext cx="5182110" cy="2132222"/>
          </a:xfrm>
          <a:prstGeom prst="rect">
            <a:avLst/>
          </a:prstGeom>
        </p:spPr>
      </p:pic>
      <p:pic>
        <p:nvPicPr>
          <p:cNvPr id="11" name="Picture 10">
            <a:extLst>
              <a:ext uri="{FF2B5EF4-FFF2-40B4-BE49-F238E27FC236}">
                <a16:creationId xmlns:a16="http://schemas.microsoft.com/office/drawing/2014/main" id="{9B41B637-AA4C-BBE4-F9A1-099F2A329D79}"/>
              </a:ext>
            </a:extLst>
          </p:cNvPr>
          <p:cNvPicPr>
            <a:picLocks noChangeAspect="1"/>
          </p:cNvPicPr>
          <p:nvPr/>
        </p:nvPicPr>
        <p:blipFill>
          <a:blip r:embed="rId4"/>
          <a:stretch>
            <a:fillRect/>
          </a:stretch>
        </p:blipFill>
        <p:spPr>
          <a:xfrm>
            <a:off x="533398" y="3733800"/>
            <a:ext cx="4953000" cy="2074110"/>
          </a:xfrm>
          <a:prstGeom prst="rect">
            <a:avLst/>
          </a:prstGeom>
        </p:spPr>
      </p:pic>
    </p:spTree>
    <p:extLst>
      <p:ext uri="{BB962C8B-B14F-4D97-AF65-F5344CB8AC3E}">
        <p14:creationId xmlns:p14="http://schemas.microsoft.com/office/powerpoint/2010/main" val="2510954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2" y="1524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3001" y="683419"/>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eFigure 3. Subgroup and Subgroup-by-Treatment Interaction Analyses (</a:t>
            </a:r>
            <a:r>
              <a:rPr lang="en-US" altLang="en-US" dirty="0" err="1"/>
              <a:t>mITT</a:t>
            </a:r>
            <a:r>
              <a:rPr lang="en-US" altLang="en-US" dirty="0"/>
              <a:t> Set)</a:t>
            </a:r>
            <a:endParaRPr lang="en-SG" altLang="en-US" dirty="0"/>
          </a:p>
          <a:p>
            <a:pPr algn="ctr" eaLnBrk="1" hangingPunct="1">
              <a:buFontTx/>
              <a:buNone/>
            </a:pPr>
            <a:endParaRPr lang="en-US" altLang="en-US" dirty="0"/>
          </a:p>
        </p:txBody>
      </p:sp>
      <p:pic>
        <p:nvPicPr>
          <p:cNvPr id="7" name="Picture 6">
            <a:extLst>
              <a:ext uri="{FF2B5EF4-FFF2-40B4-BE49-F238E27FC236}">
                <a16:creationId xmlns:a16="http://schemas.microsoft.com/office/drawing/2014/main" id="{FFD83F2A-4AB5-94D8-0D0A-072B46C595D0}"/>
              </a:ext>
            </a:extLst>
          </p:cNvPr>
          <p:cNvPicPr>
            <a:picLocks noChangeAspect="1"/>
          </p:cNvPicPr>
          <p:nvPr/>
        </p:nvPicPr>
        <p:blipFill>
          <a:blip r:embed="rId2"/>
          <a:stretch>
            <a:fillRect/>
          </a:stretch>
        </p:blipFill>
        <p:spPr>
          <a:xfrm>
            <a:off x="1676400" y="1228762"/>
            <a:ext cx="6096709" cy="4400475"/>
          </a:xfrm>
          <a:prstGeom prst="rect">
            <a:avLst/>
          </a:prstGeom>
        </p:spPr>
      </p:pic>
      <p:sp>
        <p:nvSpPr>
          <p:cNvPr id="8" name="Rectangle 7">
            <a:extLst>
              <a:ext uri="{FF2B5EF4-FFF2-40B4-BE49-F238E27FC236}">
                <a16:creationId xmlns:a16="http://schemas.microsoft.com/office/drawing/2014/main" id="{80B2B8CE-EB74-D9C6-736B-041893A99800}"/>
              </a:ext>
            </a:extLst>
          </p:cNvPr>
          <p:cNvSpPr>
            <a:spLocks noChangeArrowheads="1"/>
          </p:cNvSpPr>
          <p:nvPr/>
        </p:nvSpPr>
        <p:spPr bwMode="auto">
          <a:xfrm>
            <a:off x="8077200" y="1574508"/>
            <a:ext cx="2590800" cy="3988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r>
              <a:rPr lang="en-US" altLang="en-US" sz="1800" dirty="0"/>
              <a:t>Subgroup analyses for baseline characteristics, analyzed for both responder rate and SER change from baseline, were consistent with overall outcomes, generally showing a positive treatment effect vs placebo across all subgroups.</a:t>
            </a:r>
            <a:endParaRPr lang="en-US" altLang="en-US" sz="1700" dirty="0"/>
          </a:p>
          <a:p>
            <a:pPr marL="274320" indent="0">
              <a:buNone/>
            </a:pPr>
            <a:endParaRPr lang="en-US" altLang="en-US" sz="1600" dirty="0"/>
          </a:p>
        </p:txBody>
      </p:sp>
    </p:spTree>
    <p:extLst>
      <p:ext uri="{BB962C8B-B14F-4D97-AF65-F5344CB8AC3E}">
        <p14:creationId xmlns:p14="http://schemas.microsoft.com/office/powerpoint/2010/main" val="1949088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899" y="129778"/>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990600" y="623785"/>
            <a:ext cx="10058399" cy="97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sz="1600" dirty="0"/>
              <a:t>eTable 4. Post Hoc Analyses on Primary and Secondary Endpoints (</a:t>
            </a:r>
            <a:r>
              <a:rPr lang="en-US" altLang="en-US" sz="1600" dirty="0" err="1"/>
              <a:t>mITT</a:t>
            </a:r>
            <a:r>
              <a:rPr lang="en-US" altLang="en-US" sz="1600" dirty="0"/>
              <a:t> Month 36) Excluding Post-Last Dose Data From 23 Participants Who Discontinued Trial Treatment, Stayed in Trial, and Switched to Orthokeratology or Multifocal Contact Lens (MFCL) or Compounded Atropine</a:t>
            </a:r>
          </a:p>
        </p:txBody>
      </p:sp>
      <p:pic>
        <p:nvPicPr>
          <p:cNvPr id="7" name="Picture 6">
            <a:extLst>
              <a:ext uri="{FF2B5EF4-FFF2-40B4-BE49-F238E27FC236}">
                <a16:creationId xmlns:a16="http://schemas.microsoft.com/office/drawing/2014/main" id="{EC76B4D3-F56C-C72B-6D94-19AD4F0C9CCF}"/>
              </a:ext>
            </a:extLst>
          </p:cNvPr>
          <p:cNvPicPr>
            <a:picLocks noChangeAspect="1"/>
          </p:cNvPicPr>
          <p:nvPr/>
        </p:nvPicPr>
        <p:blipFill>
          <a:blip r:embed="rId2"/>
          <a:stretch>
            <a:fillRect/>
          </a:stretch>
        </p:blipFill>
        <p:spPr>
          <a:xfrm>
            <a:off x="990600" y="1600200"/>
            <a:ext cx="8268128" cy="4065290"/>
          </a:xfrm>
          <a:prstGeom prst="rect">
            <a:avLst/>
          </a:prstGeom>
        </p:spPr>
      </p:pic>
      <p:sp>
        <p:nvSpPr>
          <p:cNvPr id="8" name="Rectangle 7">
            <a:extLst>
              <a:ext uri="{FF2B5EF4-FFF2-40B4-BE49-F238E27FC236}">
                <a16:creationId xmlns:a16="http://schemas.microsoft.com/office/drawing/2014/main" id="{BB2F37FA-8FA1-B67A-4065-372221776367}"/>
              </a:ext>
            </a:extLst>
          </p:cNvPr>
          <p:cNvSpPr>
            <a:spLocks noChangeArrowheads="1"/>
          </p:cNvSpPr>
          <p:nvPr/>
        </p:nvSpPr>
        <p:spPr bwMode="auto">
          <a:xfrm>
            <a:off x="9258728" y="2004815"/>
            <a:ext cx="2188674" cy="33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r>
              <a:rPr lang="en-US" altLang="en-US" sz="1600" dirty="0"/>
              <a:t>Post hoc analyses on primary and secondary endpoints that excluded post-last dose data of participants who switched to confounding therapies produced an increased treatment effect size.</a:t>
            </a:r>
          </a:p>
        </p:txBody>
      </p:sp>
    </p:spTree>
    <p:extLst>
      <p:ext uri="{BB962C8B-B14F-4D97-AF65-F5344CB8AC3E}">
        <p14:creationId xmlns:p14="http://schemas.microsoft.com/office/powerpoint/2010/main" val="208087161"/>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4709</TotalTime>
  <Words>1418</Words>
  <Application>Microsoft Office PowerPoint</Application>
  <PresentationFormat>Widescreen</PresentationFormat>
  <Paragraphs>81</Paragraphs>
  <Slides>13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Default Design</vt:lpstr>
      <vt:lpstr>PowerPoint Presentation</vt:lpstr>
      <vt:lpstr>Introduction</vt:lpstr>
      <vt:lpstr>Methods</vt:lpstr>
      <vt:lpstr>Results</vt:lpstr>
      <vt:lpstr>Results</vt:lpstr>
      <vt:lpstr>Results</vt:lpstr>
      <vt:lpstr>Results</vt:lpstr>
      <vt:lpstr>Results</vt:lpstr>
      <vt:lpstr>Results</vt:lpstr>
      <vt:lpstr>Results</vt:lpstr>
      <vt:lpstr>Comment</vt:lpstr>
      <vt:lpstr>Comment</vt:lpstr>
      <vt:lpstr>Contact Information</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Rebecca Langley</cp:lastModifiedBy>
  <cp:revision>112</cp:revision>
  <dcterms:created xsi:type="dcterms:W3CDTF">2011-01-18T21:26:38Z</dcterms:created>
  <dcterms:modified xsi:type="dcterms:W3CDTF">2023-05-15T18:53:36Z</dcterms:modified>
</cp:coreProperties>
</file>