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2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eh4\Documents\manuscripts\BMSB%20Colletotrichum\Graphsof%202020-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eh4\Documents\manuscripts\BMSB%20Colletotrichum\Graphsof%202020-20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eh4\Documents\manuscripts\BMSB%20Colletotrichum\Graphsof%202020-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Winchester</a:t>
            </a:r>
            <a:r>
              <a:rPr lang="en-US" baseline="0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'%infection'!$C$47</c:f>
              <c:strCache>
                <c:ptCount val="1"/>
                <c:pt idx="0">
                  <c:v>N. maddoxi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'%infection'!$B$48:$B$49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'%infection'!$C$48:$C$49</c:f>
              <c:numCache>
                <c:formatCode>0.0%</c:formatCode>
                <c:ptCount val="2"/>
                <c:pt idx="0">
                  <c:v>4.3478260869565216E-2</c:v>
                </c:pt>
                <c:pt idx="1">
                  <c:v>0.10975609756097561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ED-4A68-A130-9F1433FF5D00}"/>
            </c:ext>
          </c:extLst>
        </c:ser>
        <c:ser>
          <c:idx val="1"/>
          <c:order val="1"/>
          <c:tx>
            <c:strRef>
              <c:f>'%infection'!$D$47</c:f>
              <c:strCache>
                <c:ptCount val="1"/>
                <c:pt idx="0">
                  <c:v>C. fioriniae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'%infection'!$B$48:$B$49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'%infection'!$D$48:$D$49</c:f>
              <c:numCache>
                <c:formatCode>0.0%</c:formatCode>
                <c:ptCount val="2"/>
                <c:pt idx="0">
                  <c:v>0</c:v>
                </c:pt>
                <c:pt idx="1">
                  <c:v>0.45121951219512196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ED-4A68-A130-9F1433FF5D00}"/>
            </c:ext>
          </c:extLst>
        </c:ser>
        <c:ser>
          <c:idx val="2"/>
          <c:order val="2"/>
          <c:tx>
            <c:strRef>
              <c:f>'%infection'!$E$47</c:f>
              <c:strCache>
                <c:ptCount val="1"/>
                <c:pt idx="0">
                  <c:v>Both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'%infection'!$B$48:$B$49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'%infection'!$E$48:$E$49</c:f>
              <c:numCache>
                <c:formatCode>0.0%</c:formatCode>
                <c:ptCount val="2"/>
                <c:pt idx="0">
                  <c:v>0</c:v>
                </c:pt>
                <c:pt idx="1">
                  <c:v>1.2195121951219513E-2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ED-4A68-A130-9F1433FF5D00}"/>
            </c:ext>
          </c:extLst>
        </c:ser>
        <c:ser>
          <c:idx val="3"/>
          <c:order val="3"/>
          <c:tx>
            <c:strRef>
              <c:f>'%infection'!$F$47</c:f>
              <c:strCache>
                <c:ptCount val="1"/>
                <c:pt idx="0">
                  <c:v>Uninfected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'%infection'!$B$48:$B$49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'%infection'!$F$48:$F$49</c:f>
              <c:numCache>
                <c:formatCode>0.0%</c:formatCode>
                <c:ptCount val="2"/>
                <c:pt idx="0">
                  <c:v>0.95652173913043481</c:v>
                </c:pt>
                <c:pt idx="1">
                  <c:v>0.42682926829268292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ED-4A68-A130-9F1433FF5D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69583871"/>
        <c:axId val="1469584287"/>
      </c:barChart>
      <c:catAx>
        <c:axId val="14695838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9584287"/>
        <c:crosses val="autoZero"/>
        <c:auto val="1"/>
        <c:lblAlgn val="ctr"/>
        <c:lblOffset val="100"/>
        <c:noMultiLvlLbl val="0"/>
      </c:catAx>
      <c:valAx>
        <c:axId val="14695842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95838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Flint Hill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'%infection'!$C$51</c:f>
              <c:strCache>
                <c:ptCount val="1"/>
                <c:pt idx="0">
                  <c:v>N. maddoxi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'%infection'!$B$52:$B$53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'%infection'!$C$52:$C$53</c:f>
              <c:numCache>
                <c:formatCode>0.0%</c:formatCode>
                <c:ptCount val="2"/>
                <c:pt idx="0">
                  <c:v>0.16756756756756758</c:v>
                </c:pt>
                <c:pt idx="1">
                  <c:v>0.22549019607843138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E0-4753-9211-AA3452781FD9}"/>
            </c:ext>
          </c:extLst>
        </c:ser>
        <c:ser>
          <c:idx val="1"/>
          <c:order val="1"/>
          <c:tx>
            <c:strRef>
              <c:f>'%infection'!$D$51</c:f>
              <c:strCache>
                <c:ptCount val="1"/>
                <c:pt idx="0">
                  <c:v>C. fioriniae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'%infection'!$B$52:$B$53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'%infection'!$D$52:$D$53</c:f>
              <c:numCache>
                <c:formatCode>0.0%</c:formatCode>
                <c:ptCount val="2"/>
                <c:pt idx="0">
                  <c:v>0</c:v>
                </c:pt>
                <c:pt idx="1">
                  <c:v>0.42810457516339867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E0-4753-9211-AA3452781FD9}"/>
            </c:ext>
          </c:extLst>
        </c:ser>
        <c:ser>
          <c:idx val="2"/>
          <c:order val="2"/>
          <c:tx>
            <c:strRef>
              <c:f>'%infection'!$E$51</c:f>
              <c:strCache>
                <c:ptCount val="1"/>
                <c:pt idx="0">
                  <c:v>Both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'%infection'!$B$52:$B$53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'%infection'!$E$52:$E$53</c:f>
              <c:numCache>
                <c:formatCode>0.0%</c:formatCode>
                <c:ptCount val="2"/>
                <c:pt idx="0">
                  <c:v>0</c:v>
                </c:pt>
                <c:pt idx="1">
                  <c:v>0.17647058823529413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E0-4753-9211-AA3452781FD9}"/>
            </c:ext>
          </c:extLst>
        </c:ser>
        <c:ser>
          <c:idx val="3"/>
          <c:order val="3"/>
          <c:tx>
            <c:strRef>
              <c:f>'%infection'!$F$51</c:f>
              <c:strCache>
                <c:ptCount val="1"/>
                <c:pt idx="0">
                  <c:v>Uninfected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'%infection'!$B$52:$B$53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'%infection'!$F$52:$F$53</c:f>
              <c:numCache>
                <c:formatCode>0.0%</c:formatCode>
                <c:ptCount val="2"/>
                <c:pt idx="0">
                  <c:v>0.83243243243243248</c:v>
                </c:pt>
                <c:pt idx="1">
                  <c:v>0.16993464052287582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FE0-4753-9211-AA3452781F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69586783"/>
        <c:axId val="1469579711"/>
      </c:barChart>
      <c:catAx>
        <c:axId val="1469586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9579711"/>
        <c:crosses val="autoZero"/>
        <c:auto val="1"/>
        <c:lblAlgn val="ctr"/>
        <c:lblOffset val="100"/>
        <c:noMultiLvlLbl val="0"/>
      </c:catAx>
      <c:valAx>
        <c:axId val="1469579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95867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Flint Hill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'%infection'!$C$55</c:f>
              <c:strCache>
                <c:ptCount val="1"/>
                <c:pt idx="0">
                  <c:v>N. maddoxi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'%infection'!$B$56:$B$57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'%infection'!$C$56:$C$57</c:f>
              <c:numCache>
                <c:formatCode>0.0%</c:formatCode>
                <c:ptCount val="2"/>
                <c:pt idx="0">
                  <c:v>0.19310344827586207</c:v>
                </c:pt>
                <c:pt idx="1">
                  <c:v>0.42342342342342343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FF-4233-935B-4F3FF64F9789}"/>
            </c:ext>
          </c:extLst>
        </c:ser>
        <c:ser>
          <c:idx val="1"/>
          <c:order val="1"/>
          <c:tx>
            <c:strRef>
              <c:f>'%infection'!$D$55</c:f>
              <c:strCache>
                <c:ptCount val="1"/>
                <c:pt idx="0">
                  <c:v>C. fioriniae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'%infection'!$B$56:$B$57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'%infection'!$D$56:$D$57</c:f>
              <c:numCache>
                <c:formatCode>0.0%</c:formatCode>
                <c:ptCount val="2"/>
                <c:pt idx="0">
                  <c:v>0</c:v>
                </c:pt>
                <c:pt idx="1">
                  <c:v>0.27927927927927926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FF-4233-935B-4F3FF64F9789}"/>
            </c:ext>
          </c:extLst>
        </c:ser>
        <c:ser>
          <c:idx val="2"/>
          <c:order val="2"/>
          <c:tx>
            <c:strRef>
              <c:f>'%infection'!$E$55</c:f>
              <c:strCache>
                <c:ptCount val="1"/>
                <c:pt idx="0">
                  <c:v>Both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'%infection'!$B$56:$B$57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'%infection'!$E$56:$E$57</c:f>
              <c:numCache>
                <c:formatCode>0.0%</c:formatCode>
                <c:ptCount val="2"/>
                <c:pt idx="0">
                  <c:v>0</c:v>
                </c:pt>
                <c:pt idx="1">
                  <c:v>5.4054054054054057E-2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FF-4233-935B-4F3FF64F9789}"/>
            </c:ext>
          </c:extLst>
        </c:ser>
        <c:ser>
          <c:idx val="3"/>
          <c:order val="3"/>
          <c:tx>
            <c:strRef>
              <c:f>'%infection'!$F$55</c:f>
              <c:strCache>
                <c:ptCount val="1"/>
                <c:pt idx="0">
                  <c:v>Uninfected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'%infection'!$B$56:$B$57</c:f>
              <c:strCache>
                <c:ptCount val="2"/>
                <c:pt idx="0">
                  <c:v>Living</c:v>
                </c:pt>
                <c:pt idx="1">
                  <c:v>Dead</c:v>
                </c:pt>
              </c:strCache>
            </c:strRef>
          </c:cat>
          <c:val>
            <c:numRef>
              <c:f>'%infection'!$F$56:$F$57</c:f>
              <c:numCache>
                <c:formatCode>0.0%</c:formatCode>
                <c:ptCount val="2"/>
                <c:pt idx="0">
                  <c:v>0.80689655172413788</c:v>
                </c:pt>
                <c:pt idx="1">
                  <c:v>0.24324324324324326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FF-4233-935B-4F3FF64F97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62330575"/>
        <c:axId val="1462336815"/>
      </c:barChart>
      <c:catAx>
        <c:axId val="14623305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2336815"/>
        <c:crosses val="autoZero"/>
        <c:auto val="1"/>
        <c:lblAlgn val="ctr"/>
        <c:lblOffset val="100"/>
        <c:noMultiLvlLbl val="0"/>
      </c:catAx>
      <c:valAx>
        <c:axId val="14623368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23305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6E3C3-0CA4-2314-42BC-63B2BEFBEE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66710B-894F-3F1A-C836-7B089978F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48F4D-EAAA-5B60-E1CD-8F1621167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88196-8926-2B9E-0ED7-089EF86E0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9C98F-1C3B-4E6A-2AA3-40DC6B47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317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50BD-EF9A-5094-6885-02A69C738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4A78E2-5FA6-25AE-CED1-0D855362B9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7C58B-100E-F308-1365-6DF9FBEBF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FD88D-66A6-AA3A-62A6-994E3456B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BB8C7-4CBD-4200-76B1-230A554ED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414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4B778E-7AE2-A736-EAB5-5D7ED5A24F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26C817-F88E-10B5-4575-26909187A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95F99-A777-21F9-643D-AD4076F8F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4EF75-F776-5E9A-B7A4-1A8DC053C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071A0-C66C-C3A3-ABDF-6021D82EC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55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4DBEA-C4A2-4A1E-BF53-5CD9102BA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6D489-B4E8-ACE5-B220-3F30EE62C0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AA67E-5E1C-6F00-C19B-798AE91E2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F7BB5-C6A3-97A9-20E7-BA5370A1C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364D2-AA3E-BFF9-E566-735669AF9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2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6B741-98BF-288D-E9AB-9739697BE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A4A16-4F6B-6245-DAE0-EA88C959C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90A20-D2B7-4B4D-8E9D-9D2E8E046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8166C-612A-CE41-7993-6E10DB4FD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AFAE5-C26F-BB99-80B2-10F7F035A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4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9CC23-1334-CDD8-C661-559E85D06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CA8DD-9C6D-566E-179D-703D82B34E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76BCD-A759-FDD7-B92C-C4340F0B7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2C8F2A-A127-C7BF-FE93-4473D5C6E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97A805-9045-9629-8E84-D76729D6E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B830B-8532-D97D-0385-4CB44943E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1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2F39B-849A-D2BE-5F32-18106D1F7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1ADAB1-8DBA-32CB-864E-0D00B2584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E101E3-A299-4B88-39CF-7E20AF4E8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C3F692-6813-65D6-A8EB-86FE6C0DDF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A4EDC0-52B8-A7B0-92FE-9FB0226E85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1728E0-DC88-428C-E88F-F62F37646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633FFF-EECE-A014-62BA-8A478D6DC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3D43A4-D11A-0136-7077-099716AF1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9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B2F8C-E4A3-B5F3-D41B-6B889721A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776EC4-5FD7-F88B-9C0D-1C36981E3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2E9338-4ACF-C881-2539-709456E1D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190F73-207D-954B-444F-867A1255B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57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30B06B-4358-2DAF-1ABF-6BC38E828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571160-C461-0A39-0E4A-CCB6118BE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4DC2E-8EE7-1340-1D0A-311AE5CCD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65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4EB72-E649-AE48-E08C-12943F4FA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D1ED4-1A56-A319-6C59-E1DF89EFE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7BFBED-6134-B522-AD3F-CCA39BC24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5C0078-D648-A4DE-8988-759084620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5EC14F-7C32-EAC8-4CF4-175858E63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826960-9C16-7FCF-2162-0C9B936D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398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B918A-C16F-C338-BD6B-D68A5CA5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6582B4-B4C8-2B64-686E-1EB97DF488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109640-EEA5-74F9-D7F6-F37DE86F9F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74AAA-6CC0-30F4-DABD-310E0355A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6659E0-C253-E78C-6EE1-DAC48F5A2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316D92-F15B-DC05-E30D-10CAEF8C6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9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3FECD5-5A0B-B014-3D90-80F09543B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C1DAA1-CFB3-CF8D-C443-B8D2F51D0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ED667-3C26-2542-9CFD-73426FD0DE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D8F2D-0F80-4E25-B1F3-35EE80FC51DC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BD246-B729-C53D-7C56-40142499FB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469D0-198B-B658-4405-EC0E9091A4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E7DAD-6DDF-4885-A4EB-A3E603F6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2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3978686-A88F-229A-C88D-BB06262CE0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2041836"/>
              </p:ext>
            </p:extLst>
          </p:nvPr>
        </p:nvGraphicFramePr>
        <p:xfrm>
          <a:off x="1739806" y="1223962"/>
          <a:ext cx="2857500" cy="2205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9B13BF0-4FE9-5931-D8C9-365B270617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079052"/>
              </p:ext>
            </p:extLst>
          </p:nvPr>
        </p:nvGraphicFramePr>
        <p:xfrm>
          <a:off x="4768765" y="1220703"/>
          <a:ext cx="2943226" cy="2195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A0D18D6-7365-401C-DAB1-E81358B2B7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1486074"/>
              </p:ext>
            </p:extLst>
          </p:nvPr>
        </p:nvGraphicFramePr>
        <p:xfrm>
          <a:off x="1739804" y="3368342"/>
          <a:ext cx="2857501" cy="2205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0" name="Picture 19" descr="Chart, bar chart&#10;&#10;Description automatically generated">
            <a:extLst>
              <a:ext uri="{FF2B5EF4-FFF2-40B4-BE49-F238E27FC236}">
                <a16:creationId xmlns:a16="http://schemas.microsoft.com/office/drawing/2014/main" id="{D5EB1586-5A58-9E4C-404C-766A224B0A2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4" t="55196" r="8457" b="2020"/>
          <a:stretch/>
        </p:blipFill>
        <p:spPr>
          <a:xfrm>
            <a:off x="4939145" y="3630706"/>
            <a:ext cx="1156855" cy="1041033"/>
          </a:xfrm>
          <a:prstGeom prst="rect">
            <a:avLst/>
          </a:prstGeom>
          <a:ln>
            <a:solidFill>
              <a:schemeClr val="accent1"/>
            </a:solidFill>
          </a:ln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7E7FEF-C5BF-B543-A1EC-6030B3380AC2}"/>
              </a:ext>
            </a:extLst>
          </p:cNvPr>
          <p:cNvSpPr txBox="1"/>
          <p:nvPr/>
        </p:nvSpPr>
        <p:spPr>
          <a:xfrm>
            <a:off x="1488515" y="359881"/>
            <a:ext cx="8993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Supplementary Figure 1. </a:t>
            </a:r>
          </a:p>
          <a:p>
            <a:r>
              <a:rPr lang="en-US" sz="1600" dirty="0"/>
              <a:t>Levels of </a:t>
            </a:r>
            <a:r>
              <a:rPr lang="en-US" sz="1600" i="1" dirty="0"/>
              <a:t>N. </a:t>
            </a:r>
            <a:r>
              <a:rPr lang="en-US" sz="1600" i="1" dirty="0" err="1"/>
              <a:t>maddoxi</a:t>
            </a:r>
            <a:r>
              <a:rPr lang="en-US" sz="1600" i="1" dirty="0"/>
              <a:t> </a:t>
            </a:r>
            <a:r>
              <a:rPr lang="en-US" sz="1600" dirty="0"/>
              <a:t>and </a:t>
            </a:r>
            <a:r>
              <a:rPr lang="en-US" sz="1600" i="1" dirty="0"/>
              <a:t>C. </a:t>
            </a:r>
            <a:r>
              <a:rPr lang="en-US" sz="1600" i="1" dirty="0" err="1"/>
              <a:t>fioriniae</a:t>
            </a:r>
            <a:r>
              <a:rPr lang="en-US" sz="1600" i="1" dirty="0"/>
              <a:t> </a:t>
            </a:r>
            <a:r>
              <a:rPr lang="en-US" sz="1600" dirty="0"/>
              <a:t>infection in </a:t>
            </a:r>
            <a:r>
              <a:rPr lang="en-US" sz="1600" i="1" dirty="0"/>
              <a:t>H. </a:t>
            </a:r>
            <a:r>
              <a:rPr lang="en-US" sz="1600" i="1" dirty="0" err="1"/>
              <a:t>halys</a:t>
            </a:r>
            <a:r>
              <a:rPr lang="en-US" sz="1600" i="1" dirty="0"/>
              <a:t> </a:t>
            </a:r>
            <a:r>
              <a:rPr lang="en-US" sz="1600" dirty="0"/>
              <a:t>adults that were living or dead when collected in April, after overwintering </a:t>
            </a:r>
          </a:p>
        </p:txBody>
      </p:sp>
    </p:spTree>
    <p:extLst>
      <p:ext uri="{BB962C8B-B14F-4D97-AF65-F5344CB8AC3E}">
        <p14:creationId xmlns:p14="http://schemas.microsoft.com/office/powerpoint/2010/main" val="798502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9300</TotalTime>
  <Words>39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Elizabeth Hajek</dc:creator>
  <cp:lastModifiedBy>Ann Elizabeth Hajek</cp:lastModifiedBy>
  <cp:revision>5</cp:revision>
  <dcterms:created xsi:type="dcterms:W3CDTF">2022-09-08T18:45:14Z</dcterms:created>
  <dcterms:modified xsi:type="dcterms:W3CDTF">2023-02-03T16:53:06Z</dcterms:modified>
</cp:coreProperties>
</file>