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65" r:id="rId2"/>
    <p:sldId id="256" r:id="rId3"/>
    <p:sldId id="257" r:id="rId4"/>
    <p:sldId id="258" r:id="rId5"/>
    <p:sldId id="259" r:id="rId6"/>
    <p:sldId id="262" r:id="rId7"/>
    <p:sldId id="263" r:id="rId8"/>
    <p:sldId id="260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27" autoAdjust="0"/>
    <p:restoredTop sz="94966"/>
  </p:normalViewPr>
  <p:slideViewPr>
    <p:cSldViewPr snapToGrid="0" snapToObjects="1">
      <p:cViewPr varScale="1">
        <p:scale>
          <a:sx n="79" d="100"/>
          <a:sy n="79" d="100"/>
        </p:scale>
        <p:origin x="37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k Kohr" userId="779de1d5-95fd-49af-ae00-e5eff849a5aa" providerId="ADAL" clId="{1A9762ED-A192-4CB8-A1E5-D21F5D31C93E}"/>
    <pc:docChg chg="modSld">
      <pc:chgData name="Mark Kohr" userId="779de1d5-95fd-49af-ae00-e5eff849a5aa" providerId="ADAL" clId="{1A9762ED-A192-4CB8-A1E5-D21F5D31C93E}" dt="2023-03-13T15:53:11.017" v="2" actId="13926"/>
      <pc:docMkLst>
        <pc:docMk/>
      </pc:docMkLst>
      <pc:sldChg chg="modSp mod">
        <pc:chgData name="Mark Kohr" userId="779de1d5-95fd-49af-ae00-e5eff849a5aa" providerId="ADAL" clId="{1A9762ED-A192-4CB8-A1E5-D21F5D31C93E}" dt="2023-03-13T15:53:11.017" v="2" actId="13926"/>
        <pc:sldMkLst>
          <pc:docMk/>
          <pc:sldMk cId="4088605489" sldId="265"/>
        </pc:sldMkLst>
        <pc:spChg chg="mod">
          <ac:chgData name="Mark Kohr" userId="779de1d5-95fd-49af-ae00-e5eff849a5aa" providerId="ADAL" clId="{1A9762ED-A192-4CB8-A1E5-D21F5D31C93E}" dt="2023-03-13T15:53:11.017" v="2" actId="13926"/>
          <ac:spMkLst>
            <pc:docMk/>
            <pc:sldMk cId="4088605489" sldId="265"/>
            <ac:spMk id="2" creationId="{48FE31A0-EBE0-A144-B5FB-FD70BF9AA70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E7B2EA-BA40-5547-A386-13ACC1C1DC1C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2EF362-73AC-4744-828B-63D2C44AF4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134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EF362-73AC-4744-828B-63D2C44AF4E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9507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EF362-73AC-4744-828B-63D2C44AF4E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5290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EF362-73AC-4744-828B-63D2C44AF4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646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EF362-73AC-4744-828B-63D2C44AF4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9827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EF362-73AC-4744-828B-63D2C44AF4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5805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EF362-73AC-4744-828B-63D2C44AF4E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1645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EF362-73AC-4744-828B-63D2C44AF4E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096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2EF362-73AC-4744-828B-63D2C44AF4E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61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E53A55-0FD9-3A42-A1C1-7365C716B6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06D138B-A8CA-8941-A3F5-598915CA61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16A2DA-C78D-0245-946F-BC39613691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6DC46-4981-3A4E-952E-C5D380B90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60CC67-F580-124E-A1AD-6150CAB8F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32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DDD3F9-8FE1-384B-A076-766670E6E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70057C1-993A-5049-AA6C-A303E8ACE9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4FB54-A57F-3E4F-B5D2-7EC481BDA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7B24D-1A3C-A74A-BB9A-AF5EC6DD59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679D3E-0470-474A-AEC5-EDF4F32ED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7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157F797-E3AD-9149-8575-E6C3DB3A70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E738CE-C67C-FB45-90AC-B5A3327F1C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EE2999-1129-D445-A8D3-9484A6F027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0731ED-0D92-7947-8DEC-3B9B5E8788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DFF286-3DF7-EF46-AC85-06C158F4F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84DE23-A5CA-E346-A80F-C822535AF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8E0726-C43A-9A40-B677-52C0529005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39E706-4A5F-244B-8B74-A598E37A09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D6F63-05E4-764D-959F-751613D1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AB30EA-F026-5347-B69F-D73428FC8D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42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B4BE3-FDFC-AE41-ACF3-6325F6EA6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9DBFC-0135-B744-AD82-0341E8900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E7FD7A-0201-974D-8A94-034414B95C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1D3B2-00CB-5249-82BF-F9ACBEB201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067A46-A16B-8746-A826-3BCD3B0786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62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E3A480-6E5D-1B4F-9A48-D4AE0458D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FA9FC-5D1C-AF4B-811C-73160383DB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7EEDB1-AD60-034A-B988-E09C1809C5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48B251-1A14-9846-ADE1-E3892B18D3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83FDDB-2941-114C-A4AD-2F27D38CF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60AC34-0E24-A447-BDBA-14E3FEFD1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933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F3A54-C300-1649-A86C-BDAEB9E36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81BA78-ED77-7941-BD11-6944F4D5FB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B3BD63-CC58-FE49-9CE6-9262C896AD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F03A45-9249-A344-8EC3-B5DCFBF058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37A926-2F09-764D-A004-7EBC3D87D8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44D510-CD4E-3F44-8660-ADFB61091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4A8C8D-353B-A84B-AD66-5ED968593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8B99EA-6871-B44C-AE59-7077FF864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42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117CF2-B68E-5A43-826C-903F87365C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7C56BD-D138-C348-BAD0-EE3453351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405B54-6EAF-1048-832B-5AE69E7AD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2E132F-F61E-674D-8DA4-7E151754C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E4EC59-71FA-1443-9D82-D2F37DC04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605F74-65C8-B840-987C-71F67F8912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D05DC-0445-DB45-894C-2638B146D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27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63441-9B78-084B-B8A7-616433187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AD84B-409A-EB46-B4C1-9F61DE8152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B9E7AA-DC21-6144-B72D-26378281D9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73FD12-A06B-B045-B110-F4BFCBEFA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A752C7-7473-4C46-A90F-8240E80E4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689BBD-29DD-3D4D-8816-89B58FCA1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4810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A829E-0D3B-2942-B798-FD8CD7F2B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3EE187-CD8E-9043-A32B-B5A016E1F7D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8DBBD1-BA24-774D-84ED-D73DBB3E47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7964D9-168D-AF4D-A1B6-E9CFCE61C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7E6C02-BF13-B344-AC74-2E324DC4DC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8DCB69-3B60-3341-A1B0-B15018126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359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C17E1C6-01A0-2543-89D5-EE155C018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93E1E7-58D1-4B4D-AAE3-EF94B84CE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A9E06-4691-EE49-9D3D-5C1763470A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779B0-CF31-9F41-B45F-B54CC973CD27}" type="datetimeFigureOut">
              <a:rPr lang="en-US" smtClean="0"/>
              <a:t>3/13/2023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DEC833-7347-5743-B784-02B41CAF3C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548647-3F73-E24E-A20C-B603905CB1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784648-799C-6740-90A2-75106700C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45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t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E31A0-EBE0-A144-B5FB-FD70BF9AA7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Supplementary Figure 4.</a:t>
            </a:r>
            <a:br>
              <a:rPr lang="en-US" b="1" dirty="0"/>
            </a:br>
            <a:r>
              <a:rPr lang="en-US" b="1" dirty="0"/>
              <a:t>Uncropped Western blot images.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75ED12-FFEB-8C4C-AE8D-11550576F7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Western blots assessed protein expression levels of the following targets in the heart among CdCl</a:t>
            </a:r>
            <a:r>
              <a:rPr lang="en-US" baseline="-25000" dirty="0"/>
              <a:t>2</a:t>
            </a:r>
            <a:r>
              <a:rPr lang="en-US" dirty="0"/>
              <a:t>-exposed and non-exposed mice.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l-GR" dirty="0"/>
              <a:t>α</a:t>
            </a:r>
            <a:r>
              <a:rPr lang="en-US" dirty="0"/>
              <a:t>-actin in </a:t>
            </a:r>
            <a:r>
              <a:rPr lang="en-US" b="1" dirty="0"/>
              <a:t>(A)</a:t>
            </a:r>
            <a:r>
              <a:rPr lang="en-US" dirty="0"/>
              <a:t> males and </a:t>
            </a:r>
            <a:r>
              <a:rPr lang="en-US" b="1" dirty="0"/>
              <a:t>(B)</a:t>
            </a:r>
            <a:r>
              <a:rPr lang="en-US" dirty="0"/>
              <a:t> females</a:t>
            </a:r>
          </a:p>
          <a:p>
            <a:pPr marL="0" indent="0">
              <a:buNone/>
            </a:pPr>
            <a:r>
              <a:rPr lang="en-US" dirty="0" err="1"/>
              <a:t>MyBP</a:t>
            </a:r>
            <a:r>
              <a:rPr lang="en-US" dirty="0"/>
              <a:t>-C in </a:t>
            </a:r>
            <a:r>
              <a:rPr lang="en-US" b="1" dirty="0"/>
              <a:t>(C)</a:t>
            </a:r>
            <a:r>
              <a:rPr lang="en-US" dirty="0"/>
              <a:t> males and </a:t>
            </a:r>
            <a:r>
              <a:rPr lang="en-US" b="1" dirty="0"/>
              <a:t>(D)</a:t>
            </a:r>
            <a:r>
              <a:rPr lang="en-US" dirty="0"/>
              <a:t> females</a:t>
            </a:r>
          </a:p>
          <a:p>
            <a:pPr marL="0" indent="0">
              <a:buNone/>
            </a:pPr>
            <a:r>
              <a:rPr lang="en-US" dirty="0"/>
              <a:t>SERCA2a in </a:t>
            </a:r>
            <a:r>
              <a:rPr lang="en-US" b="1" dirty="0"/>
              <a:t>(E)</a:t>
            </a:r>
            <a:r>
              <a:rPr lang="en-US" dirty="0"/>
              <a:t> males and </a:t>
            </a:r>
            <a:r>
              <a:rPr lang="en-US" b="1" dirty="0"/>
              <a:t>(F)</a:t>
            </a:r>
            <a:r>
              <a:rPr lang="en-US" dirty="0"/>
              <a:t> females</a:t>
            </a:r>
          </a:p>
          <a:p>
            <a:pPr marL="0" indent="0">
              <a:buNone/>
            </a:pPr>
            <a:r>
              <a:rPr lang="en-US" dirty="0"/>
              <a:t>p- and t-PLB in </a:t>
            </a:r>
            <a:r>
              <a:rPr lang="en-US" b="1" dirty="0"/>
              <a:t>(G)</a:t>
            </a:r>
            <a:r>
              <a:rPr lang="en-US" dirty="0"/>
              <a:t> males and </a:t>
            </a:r>
            <a:r>
              <a:rPr lang="en-US" b="1" dirty="0"/>
              <a:t>(H)</a:t>
            </a:r>
            <a:r>
              <a:rPr lang="en-US" dirty="0"/>
              <a:t> females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All molecular weights are reported in kilodaltons.</a:t>
            </a:r>
          </a:p>
        </p:txBody>
      </p:sp>
    </p:spTree>
    <p:extLst>
      <p:ext uri="{BB962C8B-B14F-4D97-AF65-F5344CB8AC3E}">
        <p14:creationId xmlns:p14="http://schemas.microsoft.com/office/powerpoint/2010/main" val="40886054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62B270-15FE-3542-96AB-19E1B67CD9B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38" t="32222" r="11963" b="13519"/>
          <a:stretch/>
        </p:blipFill>
        <p:spPr>
          <a:xfrm>
            <a:off x="2530275" y="1775178"/>
            <a:ext cx="6400800" cy="330764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993E19-2D6E-E24A-9982-D334E29851EC}"/>
              </a:ext>
            </a:extLst>
          </p:cNvPr>
          <p:cNvSpPr txBox="1"/>
          <p:nvPr/>
        </p:nvSpPr>
        <p:spPr>
          <a:xfrm>
            <a:off x="8931075" y="2651404"/>
            <a:ext cx="13612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dirty="0"/>
              <a:t>α</a:t>
            </a:r>
            <a:r>
              <a:rPr lang="en-US" sz="3200" dirty="0"/>
              <a:t>-actin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1787BD-EAC6-D343-B234-572A583D2E31}"/>
              </a:ext>
            </a:extLst>
          </p:cNvPr>
          <p:cNvSpPr txBox="1"/>
          <p:nvPr/>
        </p:nvSpPr>
        <p:spPr>
          <a:xfrm>
            <a:off x="1899654" y="2258654"/>
            <a:ext cx="63062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50-</a:t>
            </a:r>
          </a:p>
          <a:p>
            <a:pPr algn="r"/>
            <a:endParaRPr lang="en-US" dirty="0"/>
          </a:p>
          <a:p>
            <a:pPr algn="r"/>
            <a:endParaRPr lang="en-US" dirty="0"/>
          </a:p>
          <a:p>
            <a:pPr algn="r"/>
            <a:r>
              <a:rPr lang="en-US" dirty="0"/>
              <a:t>40-</a:t>
            </a:r>
          </a:p>
          <a:p>
            <a:pPr algn="r"/>
            <a:endParaRPr lang="en-US" dirty="0"/>
          </a:p>
          <a:p>
            <a:pPr algn="r"/>
            <a:endParaRPr lang="en-US" dirty="0"/>
          </a:p>
          <a:p>
            <a:pPr algn="r"/>
            <a:r>
              <a:rPr lang="en-US" dirty="0"/>
              <a:t>30-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BC1D56-B921-6748-83F3-6AC64DFC969F}"/>
              </a:ext>
            </a:extLst>
          </p:cNvPr>
          <p:cNvSpPr txBox="1"/>
          <p:nvPr/>
        </p:nvSpPr>
        <p:spPr>
          <a:xfrm>
            <a:off x="0" y="0"/>
            <a:ext cx="6808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710C039-0993-8B06-6AE6-D8E9F1CCF54C}"/>
              </a:ext>
            </a:extLst>
          </p:cNvPr>
          <p:cNvSpPr txBox="1"/>
          <p:nvPr/>
        </p:nvSpPr>
        <p:spPr>
          <a:xfrm>
            <a:off x="3710495" y="520815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Control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692D238-1C32-47F9-6606-A774247112A4}"/>
              </a:ext>
            </a:extLst>
          </p:cNvPr>
          <p:cNvSpPr txBox="1"/>
          <p:nvPr/>
        </p:nvSpPr>
        <p:spPr>
          <a:xfrm>
            <a:off x="6611158" y="52070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6BEF8CF-1A62-E889-E488-074FE41ADDD6}"/>
              </a:ext>
            </a:extLst>
          </p:cNvPr>
          <p:cNvCxnSpPr/>
          <p:nvPr/>
        </p:nvCxnSpPr>
        <p:spPr>
          <a:xfrm>
            <a:off x="3238500" y="52070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39F5C9E-BAB9-EFE3-E6AC-C5E254C766CC}"/>
              </a:ext>
            </a:extLst>
          </p:cNvPr>
          <p:cNvCxnSpPr/>
          <p:nvPr/>
        </p:nvCxnSpPr>
        <p:spPr>
          <a:xfrm>
            <a:off x="5740400" y="52070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12C5C379-B804-6B1C-1559-9A20A6F7BCCA}"/>
              </a:ext>
            </a:extLst>
          </p:cNvPr>
          <p:cNvSpPr txBox="1"/>
          <p:nvPr/>
        </p:nvSpPr>
        <p:spPr>
          <a:xfrm>
            <a:off x="11183391" y="-575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2660486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57D8339-3512-9C42-B56D-E604B3283417}"/>
              </a:ext>
            </a:extLst>
          </p:cNvPr>
          <p:cNvSpPr txBox="1"/>
          <p:nvPr/>
        </p:nvSpPr>
        <p:spPr>
          <a:xfrm>
            <a:off x="0" y="0"/>
            <a:ext cx="6511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B.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609C58D-492F-6BD3-64F7-EB3C0E77C8F0}"/>
              </a:ext>
            </a:extLst>
          </p:cNvPr>
          <p:cNvGrpSpPr/>
          <p:nvPr/>
        </p:nvGrpSpPr>
        <p:grpSpPr>
          <a:xfrm>
            <a:off x="1899261" y="2026168"/>
            <a:ext cx="8393477" cy="2805664"/>
            <a:chOff x="1007521" y="2026168"/>
            <a:chExt cx="8393477" cy="280566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5B87F11-5761-EA4F-A232-56FC00CA4B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789" t="24630" r="19536" b="32593"/>
            <a:stretch/>
          </p:blipFill>
          <p:spPr>
            <a:xfrm>
              <a:off x="1638142" y="2026168"/>
              <a:ext cx="6400800" cy="280566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2BE3280-E191-C144-AF28-C78C824912B7}"/>
                </a:ext>
              </a:extLst>
            </p:cNvPr>
            <p:cNvSpPr txBox="1"/>
            <p:nvPr/>
          </p:nvSpPr>
          <p:spPr>
            <a:xfrm>
              <a:off x="1007521" y="2483006"/>
              <a:ext cx="630621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50-</a:t>
              </a:r>
            </a:p>
            <a:p>
              <a:pPr algn="r"/>
              <a:endParaRPr lang="en-US" dirty="0"/>
            </a:p>
            <a:p>
              <a:pPr algn="r"/>
              <a:endParaRPr lang="en-US" dirty="0"/>
            </a:p>
            <a:p>
              <a:pPr algn="r"/>
              <a:r>
                <a:rPr lang="en-US" dirty="0"/>
                <a:t>40-</a:t>
              </a:r>
            </a:p>
            <a:p>
              <a:pPr algn="r"/>
              <a:endParaRPr lang="en-US" dirty="0"/>
            </a:p>
            <a:p>
              <a:pPr algn="r"/>
              <a:endParaRPr lang="en-US" dirty="0"/>
            </a:p>
            <a:p>
              <a:pPr algn="r"/>
              <a:r>
                <a:rPr lang="en-US" dirty="0"/>
                <a:t>30-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404560D6-9544-3B98-8E8C-C1FBBAADE873}"/>
                </a:ext>
              </a:extLst>
            </p:cNvPr>
            <p:cNvSpPr txBox="1"/>
            <p:nvPr/>
          </p:nvSpPr>
          <p:spPr>
            <a:xfrm>
              <a:off x="8039728" y="2767831"/>
              <a:ext cx="136127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3200" dirty="0"/>
                <a:t>α</a:t>
              </a:r>
              <a:r>
                <a:rPr lang="en-US" sz="3200" dirty="0"/>
                <a:t>-actin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1F69995-E477-07DF-CC63-0FF4F30C77C5}"/>
              </a:ext>
            </a:extLst>
          </p:cNvPr>
          <p:cNvSpPr txBox="1"/>
          <p:nvPr/>
        </p:nvSpPr>
        <p:spPr>
          <a:xfrm>
            <a:off x="3773995" y="520815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Control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DF3399C-8626-5B88-8153-CC601E450DB8}"/>
              </a:ext>
            </a:extLst>
          </p:cNvPr>
          <p:cNvSpPr txBox="1"/>
          <p:nvPr/>
        </p:nvSpPr>
        <p:spPr>
          <a:xfrm>
            <a:off x="6674658" y="52070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Cd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03FF35C5-571C-76D7-694F-D15F0DA33C33}"/>
              </a:ext>
            </a:extLst>
          </p:cNvPr>
          <p:cNvCxnSpPr/>
          <p:nvPr/>
        </p:nvCxnSpPr>
        <p:spPr>
          <a:xfrm>
            <a:off x="3302000" y="52070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1B0C9DD-F078-019C-6688-8C105241697D}"/>
              </a:ext>
            </a:extLst>
          </p:cNvPr>
          <p:cNvCxnSpPr/>
          <p:nvPr/>
        </p:nvCxnSpPr>
        <p:spPr>
          <a:xfrm>
            <a:off x="5791200" y="52070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8914A5A-0AE0-4C46-7160-B71615141AB5}"/>
              </a:ext>
            </a:extLst>
          </p:cNvPr>
          <p:cNvSpPr txBox="1"/>
          <p:nvPr/>
        </p:nvSpPr>
        <p:spPr>
          <a:xfrm>
            <a:off x="10864970" y="0"/>
            <a:ext cx="1327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female</a:t>
            </a:r>
          </a:p>
        </p:txBody>
      </p:sp>
    </p:spTree>
    <p:extLst>
      <p:ext uri="{BB962C8B-B14F-4D97-AF65-F5344CB8AC3E}">
        <p14:creationId xmlns:p14="http://schemas.microsoft.com/office/powerpoint/2010/main" val="18642101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A56046EB-72B5-574C-9AA4-33B4F4C3EB78}"/>
              </a:ext>
            </a:extLst>
          </p:cNvPr>
          <p:cNvSpPr txBox="1"/>
          <p:nvPr/>
        </p:nvSpPr>
        <p:spPr>
          <a:xfrm>
            <a:off x="0" y="0"/>
            <a:ext cx="6511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C.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D8C6AC78-73AD-234E-83C5-EE56DEB882C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336" t="6852" r="16684" b="18519"/>
          <a:stretch/>
        </p:blipFill>
        <p:spPr>
          <a:xfrm>
            <a:off x="2378512" y="631253"/>
            <a:ext cx="6400800" cy="55954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9A3428D-F12B-C39E-E963-AC518FDEEDF4}"/>
              </a:ext>
            </a:extLst>
          </p:cNvPr>
          <p:cNvSpPr txBox="1"/>
          <p:nvPr/>
        </p:nvSpPr>
        <p:spPr>
          <a:xfrm>
            <a:off x="1772192" y="1344517"/>
            <a:ext cx="60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160-</a:t>
            </a:r>
          </a:p>
          <a:p>
            <a:pPr algn="r"/>
            <a:endParaRPr lang="en-US" dirty="0"/>
          </a:p>
          <a:p>
            <a:pPr algn="r"/>
            <a:r>
              <a:rPr lang="en-US" dirty="0"/>
              <a:t>110-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B937A8-EF94-42AE-CAA5-DC16D8DD7D8F}"/>
              </a:ext>
            </a:extLst>
          </p:cNvPr>
          <p:cNvSpPr txBox="1"/>
          <p:nvPr/>
        </p:nvSpPr>
        <p:spPr>
          <a:xfrm>
            <a:off x="8919012" y="1584040"/>
            <a:ext cx="1500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/>
              <a:t>MyBP</a:t>
            </a:r>
            <a:r>
              <a:rPr lang="en-US" sz="3200" dirty="0"/>
              <a:t>-C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118861-85DA-E4BE-7ECD-12DDA66F1D84}"/>
              </a:ext>
            </a:extLst>
          </p:cNvPr>
          <p:cNvSpPr txBox="1"/>
          <p:nvPr/>
        </p:nvSpPr>
        <p:spPr>
          <a:xfrm>
            <a:off x="3710495" y="520815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Control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188ADCF-1742-D715-8413-D2F997A098ED}"/>
              </a:ext>
            </a:extLst>
          </p:cNvPr>
          <p:cNvSpPr txBox="1"/>
          <p:nvPr/>
        </p:nvSpPr>
        <p:spPr>
          <a:xfrm>
            <a:off x="6611158" y="52070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Cd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3D86C4-9A95-3C4F-5665-2878920CD0F4}"/>
              </a:ext>
            </a:extLst>
          </p:cNvPr>
          <p:cNvCxnSpPr/>
          <p:nvPr/>
        </p:nvCxnSpPr>
        <p:spPr>
          <a:xfrm>
            <a:off x="3238500" y="52070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90B8CF-3143-FF3E-34F8-2D763C31F268}"/>
              </a:ext>
            </a:extLst>
          </p:cNvPr>
          <p:cNvCxnSpPr/>
          <p:nvPr/>
        </p:nvCxnSpPr>
        <p:spPr>
          <a:xfrm>
            <a:off x="5740400" y="52070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ADC89F0F-C1E1-8CAB-B17D-3174B4576814}"/>
              </a:ext>
            </a:extLst>
          </p:cNvPr>
          <p:cNvSpPr txBox="1"/>
          <p:nvPr/>
        </p:nvSpPr>
        <p:spPr>
          <a:xfrm>
            <a:off x="11183391" y="-575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18432597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D753D50-B9A6-B946-B325-0FEB925B3AC6}"/>
              </a:ext>
            </a:extLst>
          </p:cNvPr>
          <p:cNvSpPr txBox="1"/>
          <p:nvPr/>
        </p:nvSpPr>
        <p:spPr>
          <a:xfrm>
            <a:off x="0" y="0"/>
            <a:ext cx="67884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D.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7A420D0-1D68-57AB-B906-2AA88331ABC3}"/>
              </a:ext>
            </a:extLst>
          </p:cNvPr>
          <p:cNvGrpSpPr/>
          <p:nvPr/>
        </p:nvGrpSpPr>
        <p:grpSpPr>
          <a:xfrm>
            <a:off x="1772256" y="882259"/>
            <a:ext cx="8647488" cy="5096933"/>
            <a:chOff x="2289344" y="880533"/>
            <a:chExt cx="8647488" cy="5096933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CA4C4F5-6BE5-BC98-05B1-E63302CE49A7}"/>
                </a:ext>
              </a:extLst>
            </p:cNvPr>
            <p:cNvGrpSpPr/>
            <p:nvPr/>
          </p:nvGrpSpPr>
          <p:grpSpPr>
            <a:xfrm>
              <a:off x="2289344" y="880533"/>
              <a:ext cx="7007056" cy="5096933"/>
              <a:chOff x="2289344" y="880533"/>
              <a:chExt cx="7007056" cy="5096933"/>
            </a:xfrm>
          </p:grpSpPr>
          <p:pic>
            <p:nvPicPr>
              <p:cNvPr id="5" name="Picture 4" descr="A picture containing text, line&#10;&#10;Description automatically generated">
                <a:extLst>
                  <a:ext uri="{FF2B5EF4-FFF2-40B4-BE49-F238E27FC236}">
                    <a16:creationId xmlns:a16="http://schemas.microsoft.com/office/drawing/2014/main" id="{5902319C-5188-B04C-8EA1-7486746A36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895600" y="880533"/>
                <a:ext cx="6400800" cy="5096933"/>
              </a:xfrm>
              <a:prstGeom prst="rect">
                <a:avLst/>
              </a:prstGeom>
            </p:spPr>
          </p:pic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40E0F9F-74AA-803D-98BD-B227A6558E6D}"/>
                  </a:ext>
                </a:extLst>
              </p:cNvPr>
              <p:cNvSpPr txBox="1"/>
              <p:nvPr/>
            </p:nvSpPr>
            <p:spPr>
              <a:xfrm>
                <a:off x="2289344" y="1498600"/>
                <a:ext cx="606256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dirty="0"/>
                  <a:t>260-</a:t>
                </a:r>
              </a:p>
              <a:p>
                <a:pPr algn="r"/>
                <a:endParaRPr lang="en-US" dirty="0"/>
              </a:p>
              <a:p>
                <a:pPr algn="r"/>
                <a:r>
                  <a:rPr lang="en-US" dirty="0"/>
                  <a:t>160-</a:t>
                </a:r>
              </a:p>
              <a:p>
                <a:pPr algn="r"/>
                <a:endParaRPr lang="en-US" dirty="0"/>
              </a:p>
              <a:p>
                <a:pPr algn="r"/>
                <a:endParaRPr lang="en-US" dirty="0"/>
              </a:p>
              <a:p>
                <a:pPr algn="r"/>
                <a:r>
                  <a:rPr lang="en-US" dirty="0"/>
                  <a:t>110-</a:t>
                </a:r>
              </a:p>
            </p:txBody>
          </p:sp>
        </p:grpSp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090432D-E6F3-6B7B-7951-1CEBE2CDEFA4}"/>
                </a:ext>
              </a:extLst>
            </p:cNvPr>
            <p:cNvSpPr txBox="1"/>
            <p:nvPr/>
          </p:nvSpPr>
          <p:spPr>
            <a:xfrm>
              <a:off x="9436100" y="2579251"/>
              <a:ext cx="150073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 err="1"/>
                <a:t>MyBP</a:t>
              </a:r>
              <a:r>
                <a:rPr lang="en-US" sz="3200" dirty="0"/>
                <a:t>-C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324FD164-94E6-CC6D-171F-EE18962BBB6B}"/>
              </a:ext>
            </a:extLst>
          </p:cNvPr>
          <p:cNvSpPr txBox="1"/>
          <p:nvPr/>
        </p:nvSpPr>
        <p:spPr>
          <a:xfrm>
            <a:off x="3964495" y="410210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Control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7519EB-CE85-5F90-C835-90EF77387EFA}"/>
              </a:ext>
            </a:extLst>
          </p:cNvPr>
          <p:cNvSpPr txBox="1"/>
          <p:nvPr/>
        </p:nvSpPr>
        <p:spPr>
          <a:xfrm>
            <a:off x="5937768" y="41021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Cd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78C2F48-7F1B-F667-8486-EC25B0A0A4B0}"/>
              </a:ext>
            </a:extLst>
          </p:cNvPr>
          <p:cNvCxnSpPr>
            <a:cxnSpLocks/>
          </p:cNvCxnSpPr>
          <p:nvPr/>
        </p:nvCxnSpPr>
        <p:spPr>
          <a:xfrm>
            <a:off x="3924300" y="4143652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024FD3E3-7F48-3150-64BE-30059A1C19B8}"/>
              </a:ext>
            </a:extLst>
          </p:cNvPr>
          <p:cNvCxnSpPr>
            <a:cxnSpLocks/>
          </p:cNvCxnSpPr>
          <p:nvPr/>
        </p:nvCxnSpPr>
        <p:spPr>
          <a:xfrm>
            <a:off x="5499100" y="4140200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549FB1CB-0E66-289D-451C-C98731750ADF}"/>
              </a:ext>
            </a:extLst>
          </p:cNvPr>
          <p:cNvSpPr txBox="1"/>
          <p:nvPr/>
        </p:nvSpPr>
        <p:spPr>
          <a:xfrm>
            <a:off x="10864970" y="0"/>
            <a:ext cx="1327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female</a:t>
            </a:r>
          </a:p>
        </p:txBody>
      </p:sp>
    </p:spTree>
    <p:extLst>
      <p:ext uri="{BB962C8B-B14F-4D97-AF65-F5344CB8AC3E}">
        <p14:creationId xmlns:p14="http://schemas.microsoft.com/office/powerpoint/2010/main" val="3020713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7C6DDDC5-330C-EF83-3588-3B1F92B81133}"/>
              </a:ext>
            </a:extLst>
          </p:cNvPr>
          <p:cNvGrpSpPr/>
          <p:nvPr/>
        </p:nvGrpSpPr>
        <p:grpSpPr>
          <a:xfrm>
            <a:off x="1640151" y="1619382"/>
            <a:ext cx="8911698" cy="3619235"/>
            <a:chOff x="1640151" y="1619382"/>
            <a:chExt cx="8911698" cy="3619235"/>
          </a:xfrm>
        </p:grpSpPr>
        <p:pic>
          <p:nvPicPr>
            <p:cNvPr id="3" name="Picture 2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52B66E3-57CE-4846-998D-C42028703A3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127" t="40925" r="14543" b="1297"/>
            <a:stretch/>
          </p:blipFill>
          <p:spPr>
            <a:xfrm>
              <a:off x="2375285" y="1619382"/>
              <a:ext cx="6400800" cy="3619235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1D0DF893-6645-C047-A482-9D41FAAD7649}"/>
                </a:ext>
              </a:extLst>
            </p:cNvPr>
            <p:cNvSpPr txBox="1"/>
            <p:nvPr/>
          </p:nvSpPr>
          <p:spPr>
            <a:xfrm>
              <a:off x="1640151" y="2351037"/>
              <a:ext cx="735134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260-</a:t>
              </a:r>
            </a:p>
            <a:p>
              <a:pPr algn="r"/>
              <a:endParaRPr lang="en-US" dirty="0"/>
            </a:p>
            <a:p>
              <a:pPr algn="r"/>
              <a:r>
                <a:rPr lang="en-US" dirty="0"/>
                <a:t>160-</a:t>
              </a:r>
            </a:p>
            <a:p>
              <a:pPr algn="r"/>
              <a:endParaRPr lang="en-US" dirty="0"/>
            </a:p>
            <a:p>
              <a:pPr algn="r"/>
              <a:r>
                <a:rPr lang="en-US" dirty="0"/>
                <a:t>110-</a:t>
              </a:r>
            </a:p>
            <a:p>
              <a:pPr algn="r"/>
              <a:endParaRPr lang="en-US" dirty="0"/>
            </a:p>
            <a:p>
              <a:pPr algn="r"/>
              <a:endParaRPr lang="en-US" dirty="0"/>
            </a:p>
            <a:p>
              <a:pPr algn="r"/>
              <a:r>
                <a:rPr lang="en-US" dirty="0"/>
                <a:t>80-</a:t>
              </a:r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19B609F3-17A5-284E-F36E-0DA4CF157C16}"/>
                </a:ext>
              </a:extLst>
            </p:cNvPr>
            <p:cNvSpPr txBox="1"/>
            <p:nvPr/>
          </p:nvSpPr>
          <p:spPr>
            <a:xfrm>
              <a:off x="8896011" y="3612016"/>
              <a:ext cx="16558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SERCA2a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B731FAF7-BE12-0F46-BD2F-0551C5FD5A64}"/>
              </a:ext>
            </a:extLst>
          </p:cNvPr>
          <p:cNvSpPr txBox="1"/>
          <p:nvPr/>
        </p:nvSpPr>
        <p:spPr>
          <a:xfrm>
            <a:off x="0" y="0"/>
            <a:ext cx="6110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E.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E12CB3-950C-F51C-10CD-2A412A3DF1DB}"/>
              </a:ext>
            </a:extLst>
          </p:cNvPr>
          <p:cNvSpPr txBox="1"/>
          <p:nvPr/>
        </p:nvSpPr>
        <p:spPr>
          <a:xfrm>
            <a:off x="3860797" y="570345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63A29F9-DC05-E750-F8FC-5AA1EA79E000}"/>
              </a:ext>
            </a:extLst>
          </p:cNvPr>
          <p:cNvSpPr txBox="1"/>
          <p:nvPr/>
        </p:nvSpPr>
        <p:spPr>
          <a:xfrm>
            <a:off x="5958395" y="570230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Control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B7E55CF-8DC9-55BE-BED1-85F59C9A7F12}"/>
              </a:ext>
            </a:extLst>
          </p:cNvPr>
          <p:cNvCxnSpPr/>
          <p:nvPr/>
        </p:nvCxnSpPr>
        <p:spPr>
          <a:xfrm>
            <a:off x="2984500" y="57023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3D75133-7B98-F7A7-DD9B-8A044D82921B}"/>
              </a:ext>
            </a:extLst>
          </p:cNvPr>
          <p:cNvCxnSpPr/>
          <p:nvPr/>
        </p:nvCxnSpPr>
        <p:spPr>
          <a:xfrm>
            <a:off x="5486400" y="57023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B27E8FD-F1CD-3B0B-BD23-92625342A67B}"/>
              </a:ext>
            </a:extLst>
          </p:cNvPr>
          <p:cNvSpPr txBox="1"/>
          <p:nvPr/>
        </p:nvSpPr>
        <p:spPr>
          <a:xfrm>
            <a:off x="11183391" y="-575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23673483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3C50544-FEFD-5040-A5D1-DABED3730BB2}"/>
              </a:ext>
            </a:extLst>
          </p:cNvPr>
          <p:cNvSpPr txBox="1"/>
          <p:nvPr/>
        </p:nvSpPr>
        <p:spPr>
          <a:xfrm>
            <a:off x="0" y="0"/>
            <a:ext cx="5506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F.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4CCDB8A-6A9C-1661-23BA-F5D038EEE900}"/>
              </a:ext>
            </a:extLst>
          </p:cNvPr>
          <p:cNvGrpSpPr/>
          <p:nvPr/>
        </p:nvGrpSpPr>
        <p:grpSpPr>
          <a:xfrm>
            <a:off x="1776675" y="1828800"/>
            <a:ext cx="8638649" cy="3200400"/>
            <a:chOff x="927885" y="1828800"/>
            <a:chExt cx="8638649" cy="32004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8BFA022-5284-4840-863B-B5592966551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87" t="46667" r="35559" b="15185"/>
            <a:stretch/>
          </p:blipFill>
          <p:spPr>
            <a:xfrm>
              <a:off x="1440770" y="1828800"/>
              <a:ext cx="6400800" cy="3200400"/>
            </a:xfrm>
            <a:prstGeom prst="rect">
              <a:avLst/>
            </a:prstGeom>
          </p:spPr>
        </p:pic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CB9E1D5-D715-8580-82E6-57AF2CD1569F}"/>
                </a:ext>
              </a:extLst>
            </p:cNvPr>
            <p:cNvSpPr txBox="1"/>
            <p:nvPr/>
          </p:nvSpPr>
          <p:spPr>
            <a:xfrm>
              <a:off x="927885" y="2770138"/>
              <a:ext cx="630621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dirty="0"/>
                <a:t>260-</a:t>
              </a:r>
            </a:p>
            <a:p>
              <a:pPr algn="r"/>
              <a:endParaRPr lang="en-US" dirty="0"/>
            </a:p>
            <a:p>
              <a:pPr algn="r"/>
              <a:r>
                <a:rPr lang="en-US" dirty="0"/>
                <a:t>160-</a:t>
              </a:r>
            </a:p>
            <a:p>
              <a:pPr algn="r"/>
              <a:endParaRPr lang="en-US" dirty="0"/>
            </a:p>
            <a:p>
              <a:pPr algn="r"/>
              <a:r>
                <a:rPr lang="en-US" dirty="0"/>
                <a:t>110-</a:t>
              </a:r>
            </a:p>
            <a:p>
              <a:pPr algn="r"/>
              <a:endParaRPr lang="en-US" dirty="0"/>
            </a:p>
            <a:p>
              <a:pPr algn="r"/>
              <a:r>
                <a:rPr lang="en-US" dirty="0"/>
                <a:t>80-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F6AD0098-376F-2723-8937-C93233DDE068}"/>
                </a:ext>
              </a:extLst>
            </p:cNvPr>
            <p:cNvSpPr txBox="1"/>
            <p:nvPr/>
          </p:nvSpPr>
          <p:spPr>
            <a:xfrm>
              <a:off x="7910696" y="4033120"/>
              <a:ext cx="165583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dirty="0"/>
                <a:t>SERCA2a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E73888B0-5FE8-DAF9-E214-15150C599642}"/>
              </a:ext>
            </a:extLst>
          </p:cNvPr>
          <p:cNvSpPr txBox="1"/>
          <p:nvPr/>
        </p:nvSpPr>
        <p:spPr>
          <a:xfrm>
            <a:off x="3697795" y="547485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Control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6F31539-194A-7895-7EFC-1E0DD5DEFA70}"/>
              </a:ext>
            </a:extLst>
          </p:cNvPr>
          <p:cNvSpPr txBox="1"/>
          <p:nvPr/>
        </p:nvSpPr>
        <p:spPr>
          <a:xfrm>
            <a:off x="6598458" y="54737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Cd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8CCDF9-10C1-431B-57FF-8FECEA5976D4}"/>
              </a:ext>
            </a:extLst>
          </p:cNvPr>
          <p:cNvCxnSpPr/>
          <p:nvPr/>
        </p:nvCxnSpPr>
        <p:spPr>
          <a:xfrm>
            <a:off x="3225800" y="54737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4960646-A483-73A4-5B4E-8AE352CE1890}"/>
              </a:ext>
            </a:extLst>
          </p:cNvPr>
          <p:cNvCxnSpPr/>
          <p:nvPr/>
        </p:nvCxnSpPr>
        <p:spPr>
          <a:xfrm>
            <a:off x="5727700" y="5473700"/>
            <a:ext cx="23622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5A17D34-3A88-4549-4316-C42404B9ADA4}"/>
              </a:ext>
            </a:extLst>
          </p:cNvPr>
          <p:cNvSpPr txBox="1"/>
          <p:nvPr/>
        </p:nvSpPr>
        <p:spPr>
          <a:xfrm>
            <a:off x="10864970" y="0"/>
            <a:ext cx="1327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female</a:t>
            </a:r>
          </a:p>
        </p:txBody>
      </p:sp>
    </p:spTree>
    <p:extLst>
      <p:ext uri="{BB962C8B-B14F-4D97-AF65-F5344CB8AC3E}">
        <p14:creationId xmlns:p14="http://schemas.microsoft.com/office/powerpoint/2010/main" val="2637476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31C6FF67-6760-AF49-BAA3-ECBC9A8D4A60}"/>
              </a:ext>
            </a:extLst>
          </p:cNvPr>
          <p:cNvSpPr txBox="1"/>
          <p:nvPr/>
        </p:nvSpPr>
        <p:spPr>
          <a:xfrm>
            <a:off x="0" y="0"/>
            <a:ext cx="6944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G.</a:t>
            </a:r>
          </a:p>
        </p:txBody>
      </p:sp>
      <p:pic>
        <p:nvPicPr>
          <p:cNvPr id="3" name="Picture 2" descr="A picture containing screenshot&#10;&#10;Description automatically generated">
            <a:extLst>
              <a:ext uri="{FF2B5EF4-FFF2-40B4-BE49-F238E27FC236}">
                <a16:creationId xmlns:a16="http://schemas.microsoft.com/office/drawing/2014/main" id="{0440879F-4AFB-9B44-BCCF-54F67877747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49" r="23320" b="33704"/>
          <a:stretch/>
        </p:blipFill>
        <p:spPr>
          <a:xfrm>
            <a:off x="705853" y="1500861"/>
            <a:ext cx="4114800" cy="38562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BC2D664-B258-1120-4DD4-B32EE92AE15A}"/>
              </a:ext>
            </a:extLst>
          </p:cNvPr>
          <p:cNvSpPr txBox="1"/>
          <p:nvPr/>
        </p:nvSpPr>
        <p:spPr>
          <a:xfrm>
            <a:off x="4680953" y="4257204"/>
            <a:ext cx="1133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p-PLB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F0619F8-0A81-E5D2-D64C-F0844CE2C4B1}"/>
              </a:ext>
            </a:extLst>
          </p:cNvPr>
          <p:cNvSpPr txBox="1"/>
          <p:nvPr/>
        </p:nvSpPr>
        <p:spPr>
          <a:xfrm>
            <a:off x="231029" y="4072538"/>
            <a:ext cx="546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10-</a:t>
            </a:r>
          </a:p>
        </p:txBody>
      </p:sp>
      <p:pic>
        <p:nvPicPr>
          <p:cNvPr id="26" name="Picture 25" descr="A close-up of a ruler&#10;&#10;Description automatically generated with low confidence">
            <a:extLst>
              <a:ext uri="{FF2B5EF4-FFF2-40B4-BE49-F238E27FC236}">
                <a16:creationId xmlns:a16="http://schemas.microsoft.com/office/drawing/2014/main" id="{96EA07B1-B504-EA88-300D-67E5248AA4F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868" r="18088" b="17407"/>
          <a:stretch/>
        </p:blipFill>
        <p:spPr>
          <a:xfrm>
            <a:off x="6834925" y="1497210"/>
            <a:ext cx="4114800" cy="3863580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0D9CE9B8-23DE-098F-39D0-A805EE510E8F}"/>
              </a:ext>
            </a:extLst>
          </p:cNvPr>
          <p:cNvSpPr txBox="1"/>
          <p:nvPr/>
        </p:nvSpPr>
        <p:spPr>
          <a:xfrm>
            <a:off x="10905874" y="4172019"/>
            <a:ext cx="1055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t-PLB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14EE4E9-D365-6606-4450-041220A3EE6A}"/>
              </a:ext>
            </a:extLst>
          </p:cNvPr>
          <p:cNvSpPr txBox="1"/>
          <p:nvPr/>
        </p:nvSpPr>
        <p:spPr>
          <a:xfrm>
            <a:off x="6490487" y="4072538"/>
            <a:ext cx="489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/>
              <a:t>10-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DCBB161-077D-DD62-002B-DA31C1EA7BB2}"/>
              </a:ext>
            </a:extLst>
          </p:cNvPr>
          <p:cNvSpPr txBox="1"/>
          <p:nvPr/>
        </p:nvSpPr>
        <p:spPr>
          <a:xfrm>
            <a:off x="1246695" y="553720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Control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1FDF867-B5C4-EB48-1528-DD57ECB19DB4}"/>
              </a:ext>
            </a:extLst>
          </p:cNvPr>
          <p:cNvSpPr txBox="1"/>
          <p:nvPr/>
        </p:nvSpPr>
        <p:spPr>
          <a:xfrm>
            <a:off x="3219968" y="55372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Cd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ACBC97B-A4E2-8BBB-7ABA-E2766A8C764C}"/>
              </a:ext>
            </a:extLst>
          </p:cNvPr>
          <p:cNvCxnSpPr>
            <a:cxnSpLocks/>
          </p:cNvCxnSpPr>
          <p:nvPr/>
        </p:nvCxnSpPr>
        <p:spPr>
          <a:xfrm>
            <a:off x="1206500" y="5578752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78E2F157-9E62-B0F0-4445-63168BE55FAC}"/>
              </a:ext>
            </a:extLst>
          </p:cNvPr>
          <p:cNvCxnSpPr>
            <a:cxnSpLocks/>
          </p:cNvCxnSpPr>
          <p:nvPr/>
        </p:nvCxnSpPr>
        <p:spPr>
          <a:xfrm>
            <a:off x="2781300" y="5575300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1A14119B-0E3C-102F-783B-DDB812BC4B0A}"/>
              </a:ext>
            </a:extLst>
          </p:cNvPr>
          <p:cNvSpPr txBox="1"/>
          <p:nvPr/>
        </p:nvSpPr>
        <p:spPr>
          <a:xfrm>
            <a:off x="7406195" y="552450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Control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7EA6090-60CB-D429-72AC-56D897DB891E}"/>
              </a:ext>
            </a:extLst>
          </p:cNvPr>
          <p:cNvSpPr txBox="1"/>
          <p:nvPr/>
        </p:nvSpPr>
        <p:spPr>
          <a:xfrm>
            <a:off x="9379468" y="55245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Cd</a:t>
            </a: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3D2E49E4-9AD0-F7CC-9CBE-82A7028D03DE}"/>
              </a:ext>
            </a:extLst>
          </p:cNvPr>
          <p:cNvCxnSpPr>
            <a:cxnSpLocks/>
          </p:cNvCxnSpPr>
          <p:nvPr/>
        </p:nvCxnSpPr>
        <p:spPr>
          <a:xfrm>
            <a:off x="7366000" y="5566052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E790143-7761-2D86-F50D-A5CBA32AA520}"/>
              </a:ext>
            </a:extLst>
          </p:cNvPr>
          <p:cNvCxnSpPr>
            <a:cxnSpLocks/>
          </p:cNvCxnSpPr>
          <p:nvPr/>
        </p:nvCxnSpPr>
        <p:spPr>
          <a:xfrm>
            <a:off x="8940800" y="5562600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7B2FB081-F97D-C870-FF8E-56ED614C48F1}"/>
              </a:ext>
            </a:extLst>
          </p:cNvPr>
          <p:cNvSpPr txBox="1"/>
          <p:nvPr/>
        </p:nvSpPr>
        <p:spPr>
          <a:xfrm>
            <a:off x="11183391" y="-575"/>
            <a:ext cx="10086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male</a:t>
            </a:r>
          </a:p>
        </p:txBody>
      </p:sp>
    </p:spTree>
    <p:extLst>
      <p:ext uri="{BB962C8B-B14F-4D97-AF65-F5344CB8AC3E}">
        <p14:creationId xmlns:p14="http://schemas.microsoft.com/office/powerpoint/2010/main" val="7519189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69264A8-3E91-514B-87B1-CC99A629AC81}"/>
              </a:ext>
            </a:extLst>
          </p:cNvPr>
          <p:cNvSpPr txBox="1"/>
          <p:nvPr/>
        </p:nvSpPr>
        <p:spPr>
          <a:xfrm>
            <a:off x="0" y="0"/>
            <a:ext cx="6912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/>
              <a:t>H.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DBA5F0-79A0-9548-89C2-A5DA2F7FEB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8728" r="15700" b="20555"/>
          <a:stretch/>
        </p:blipFill>
        <p:spPr>
          <a:xfrm>
            <a:off x="761669" y="1499616"/>
            <a:ext cx="4114800" cy="396978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2DAA55-8260-E991-A887-BD51C1A3E57C}"/>
              </a:ext>
            </a:extLst>
          </p:cNvPr>
          <p:cNvSpPr txBox="1"/>
          <p:nvPr/>
        </p:nvSpPr>
        <p:spPr>
          <a:xfrm>
            <a:off x="228600" y="4068890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10-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DC32F7-4E36-4FEB-43F6-0A43F28D79A4}"/>
              </a:ext>
            </a:extLst>
          </p:cNvPr>
          <p:cNvSpPr txBox="1"/>
          <p:nvPr/>
        </p:nvSpPr>
        <p:spPr>
          <a:xfrm>
            <a:off x="4728969" y="4016108"/>
            <a:ext cx="11336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p-PLB</a:t>
            </a:r>
          </a:p>
        </p:txBody>
      </p:sp>
      <p:pic>
        <p:nvPicPr>
          <p:cNvPr id="7" name="Picture 6" descr="A picture containing text, screenshot&#10;&#10;Description automatically generated">
            <a:extLst>
              <a:ext uri="{FF2B5EF4-FFF2-40B4-BE49-F238E27FC236}">
                <a16:creationId xmlns:a16="http://schemas.microsoft.com/office/drawing/2014/main" id="{E76C1FF2-0BB0-C842-85BB-EEC35987A67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034" r="17727" b="2963"/>
          <a:stretch/>
        </p:blipFill>
        <p:spPr>
          <a:xfrm>
            <a:off x="6855462" y="1298883"/>
            <a:ext cx="4114800" cy="417051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0AD62A1-DCE9-1783-0E87-9B41C6473531}"/>
              </a:ext>
            </a:extLst>
          </p:cNvPr>
          <p:cNvSpPr txBox="1"/>
          <p:nvPr/>
        </p:nvSpPr>
        <p:spPr>
          <a:xfrm>
            <a:off x="10901992" y="4016108"/>
            <a:ext cx="1055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t-PLB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A61898-A041-4359-DD33-69699B0A4DCB}"/>
              </a:ext>
            </a:extLst>
          </p:cNvPr>
          <p:cNvSpPr txBox="1"/>
          <p:nvPr/>
        </p:nvSpPr>
        <p:spPr>
          <a:xfrm>
            <a:off x="1246695" y="566420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Control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A422E86-0267-A7EC-5FF1-EA49CEC583E9}"/>
              </a:ext>
            </a:extLst>
          </p:cNvPr>
          <p:cNvSpPr txBox="1"/>
          <p:nvPr/>
        </p:nvSpPr>
        <p:spPr>
          <a:xfrm>
            <a:off x="3219968" y="56642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Cd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90B98FF-868B-210A-8044-B0C791DCC665}"/>
              </a:ext>
            </a:extLst>
          </p:cNvPr>
          <p:cNvCxnSpPr>
            <a:cxnSpLocks/>
          </p:cNvCxnSpPr>
          <p:nvPr/>
        </p:nvCxnSpPr>
        <p:spPr>
          <a:xfrm>
            <a:off x="1206500" y="5705752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4C0ABAA-EAD7-B1A3-FB9B-282A545E11E6}"/>
              </a:ext>
            </a:extLst>
          </p:cNvPr>
          <p:cNvCxnSpPr>
            <a:cxnSpLocks/>
          </p:cNvCxnSpPr>
          <p:nvPr/>
        </p:nvCxnSpPr>
        <p:spPr>
          <a:xfrm>
            <a:off x="2781300" y="5702300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5797315-E144-A3BB-CE60-57C9F7417677}"/>
              </a:ext>
            </a:extLst>
          </p:cNvPr>
          <p:cNvSpPr txBox="1"/>
          <p:nvPr/>
        </p:nvSpPr>
        <p:spPr>
          <a:xfrm>
            <a:off x="7406195" y="5651500"/>
            <a:ext cx="14182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dirty="0"/>
              <a:t>Control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4546639-A1DF-E50D-7035-91AACAA5E0F4}"/>
              </a:ext>
            </a:extLst>
          </p:cNvPr>
          <p:cNvSpPr txBox="1"/>
          <p:nvPr/>
        </p:nvSpPr>
        <p:spPr>
          <a:xfrm>
            <a:off x="9379468" y="5651500"/>
            <a:ext cx="620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6FA216B-68B1-669B-F5A0-D11D53359CD1}"/>
              </a:ext>
            </a:extLst>
          </p:cNvPr>
          <p:cNvCxnSpPr>
            <a:cxnSpLocks/>
          </p:cNvCxnSpPr>
          <p:nvPr/>
        </p:nvCxnSpPr>
        <p:spPr>
          <a:xfrm>
            <a:off x="7366000" y="5693052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54DDDFC-39C2-D70F-3871-68D514AA35A6}"/>
              </a:ext>
            </a:extLst>
          </p:cNvPr>
          <p:cNvCxnSpPr>
            <a:cxnSpLocks/>
          </p:cNvCxnSpPr>
          <p:nvPr/>
        </p:nvCxnSpPr>
        <p:spPr>
          <a:xfrm>
            <a:off x="8940800" y="5689600"/>
            <a:ext cx="1498600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7796438-3581-C89D-00F9-0DDC47F7FB61}"/>
              </a:ext>
            </a:extLst>
          </p:cNvPr>
          <p:cNvSpPr txBox="1"/>
          <p:nvPr/>
        </p:nvSpPr>
        <p:spPr>
          <a:xfrm>
            <a:off x="10864970" y="0"/>
            <a:ext cx="13270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female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8403EB-8550-D052-297E-067C34B17AA5}"/>
              </a:ext>
            </a:extLst>
          </p:cNvPr>
          <p:cNvSpPr txBox="1"/>
          <p:nvPr/>
        </p:nvSpPr>
        <p:spPr>
          <a:xfrm>
            <a:off x="6466230" y="4199427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10-</a:t>
            </a:r>
          </a:p>
        </p:txBody>
      </p:sp>
    </p:spTree>
    <p:extLst>
      <p:ext uri="{BB962C8B-B14F-4D97-AF65-F5344CB8AC3E}">
        <p14:creationId xmlns:p14="http://schemas.microsoft.com/office/powerpoint/2010/main" val="36562948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171</Words>
  <Application>Microsoft Office PowerPoint</Application>
  <PresentationFormat>Widescreen</PresentationFormat>
  <Paragraphs>105</Paragraphs>
  <Slides>9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Supplementary Figure 4. Uncropped Western blot images.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Raihan Kabir</dc:creator>
  <cp:lastModifiedBy>Mark Kohr</cp:lastModifiedBy>
  <cp:revision>13</cp:revision>
  <dcterms:created xsi:type="dcterms:W3CDTF">2023-03-02T03:35:29Z</dcterms:created>
  <dcterms:modified xsi:type="dcterms:W3CDTF">2023-03-13T15:53:16Z</dcterms:modified>
</cp:coreProperties>
</file>