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66" r:id="rId2"/>
    <p:sldId id="301" r:id="rId3"/>
    <p:sldId id="303" r:id="rId4"/>
    <p:sldId id="256" r:id="rId5"/>
    <p:sldId id="302" r:id="rId6"/>
    <p:sldId id="297" r:id="rId7"/>
    <p:sldId id="261" r:id="rId8"/>
    <p:sldId id="304" r:id="rId9"/>
    <p:sldId id="267" r:id="rId10"/>
    <p:sldId id="309" r:id="rId11"/>
  </p:sldIdLst>
  <p:sldSz cx="12192000" cy="1625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ilvia D'Ambrosi" initials="SD" lastIdx="7" clrIdx="0">
    <p:extLst>
      <p:ext uri="{19B8F6BF-5375-455C-9EA6-DF929625EA0E}">
        <p15:presenceInfo xmlns:p15="http://schemas.microsoft.com/office/powerpoint/2012/main" userId="d5f50096a7c61932" providerId="Windows Live"/>
      </p:ext>
    </p:extLst>
  </p:cmAuthor>
  <p:cmAuthor id="2" name="Antunes Ferreira, M. (Mafalda)" initials="AFM(" lastIdx="8" clrIdx="1">
    <p:extLst>
      <p:ext uri="{19B8F6BF-5375-455C-9EA6-DF929625EA0E}">
        <p15:presenceInfo xmlns:p15="http://schemas.microsoft.com/office/powerpoint/2012/main" userId="S::m.antunesferreira@amsterdamumc.nl::3353fd6f-7cde-46e8-817f-2e644ec620a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5C9CD5"/>
    <a:srgbClr val="FFCCCC"/>
    <a:srgbClr val="F4794E"/>
    <a:srgbClr val="757575"/>
    <a:srgbClr val="0000FF"/>
    <a:srgbClr val="CCECFF"/>
    <a:srgbClr val="99CCFF"/>
    <a:srgbClr val="C37B7B"/>
    <a:srgbClr val="57B4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79" autoAdjust="0"/>
    <p:restoredTop sz="95859"/>
  </p:normalViewPr>
  <p:slideViewPr>
    <p:cSldViewPr snapToGrid="0">
      <p:cViewPr varScale="1">
        <p:scale>
          <a:sx n="47" d="100"/>
          <a:sy n="47" d="100"/>
        </p:scale>
        <p:origin x="3520" y="2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F064F-C7ED-4376-A7BD-9AD816090E4A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18CF02-07E1-487F-9BFC-C67F0E8FBDF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96868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18CF02-07E1-487F-9BFC-C67F0E8FBDFB}" type="slidenum">
              <a:rPr lang="en-NL" smtClean="0"/>
              <a:t>2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96556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18CF02-07E1-487F-9BFC-C67F0E8FBDFB}" type="slidenum">
              <a:rPr lang="en-NL" smtClean="0"/>
              <a:t>4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3215572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p6:notes"/>
          <p:cNvSpPr txBox="1">
            <a:spLocks noGrp="1"/>
          </p:cNvSpPr>
          <p:nvPr>
            <p:ph type="body" idx="1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spcFirstLastPara="1" wrap="square" lIns="96650" tIns="48325" rIns="96650" bIns="483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0" name="Google Shape;75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2443163" y="1200150"/>
            <a:ext cx="2428875" cy="3240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18CF02-07E1-487F-9BFC-C67F0E8FBDFB}" type="slidenum">
              <a:rPr lang="en-NL" smtClean="0"/>
              <a:t>9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68990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70443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623831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72529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9533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884196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8110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412047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71278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38077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79957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93344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51FFA-FF3A-4E82-AA14-F25CA192AB3F}" type="datetimeFigureOut">
              <a:rPr lang="en-NL" smtClean="0"/>
              <a:t>14/05/2023</a:t>
            </a:fld>
            <a:endParaRPr lang="en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59D92-71BE-47B9-8792-146CF300FC64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5892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png"/><Relationship Id="rId10" Type="http://schemas.openxmlformats.org/officeDocument/2006/relationships/image" Target="../media/image9.emf"/><Relationship Id="rId4" Type="http://schemas.openxmlformats.org/officeDocument/2006/relationships/image" Target="../media/image3.jpg"/><Relationship Id="rId9" Type="http://schemas.openxmlformats.org/officeDocument/2006/relationships/image" Target="../media/image8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4">
            <a:extLst>
              <a:ext uri="{FF2B5EF4-FFF2-40B4-BE49-F238E27FC236}">
                <a16:creationId xmlns:a16="http://schemas.microsoft.com/office/drawing/2014/main" id="{F30026E5-6815-4764-A99A-84AC89ABC3DA}"/>
              </a:ext>
            </a:extLst>
          </p:cNvPr>
          <p:cNvSpPr txBox="1"/>
          <p:nvPr/>
        </p:nvSpPr>
        <p:spPr>
          <a:xfrm>
            <a:off x="826466" y="1209062"/>
            <a:ext cx="66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/>
                <a:cs typeface="Arial"/>
              </a:rPr>
              <a:t>(a)</a:t>
            </a:r>
          </a:p>
        </p:txBody>
      </p: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85192B7F-8DA2-42D9-BB53-B60FDB005669}"/>
              </a:ext>
            </a:extLst>
          </p:cNvPr>
          <p:cNvGrpSpPr/>
          <p:nvPr/>
        </p:nvGrpSpPr>
        <p:grpSpPr>
          <a:xfrm>
            <a:off x="1502456" y="1285410"/>
            <a:ext cx="9303820" cy="2071743"/>
            <a:chOff x="2226377" y="1397476"/>
            <a:chExt cx="8428824" cy="1793791"/>
          </a:xfrm>
        </p:grpSpPr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9F053167-FA44-4DC6-BED2-7D0A09E2294E}"/>
                </a:ext>
              </a:extLst>
            </p:cNvPr>
            <p:cNvGrpSpPr/>
            <p:nvPr/>
          </p:nvGrpSpPr>
          <p:grpSpPr>
            <a:xfrm>
              <a:off x="2226377" y="1397476"/>
              <a:ext cx="6906686" cy="1699739"/>
              <a:chOff x="2115655" y="1575482"/>
              <a:chExt cx="6906686" cy="1699739"/>
            </a:xfrm>
          </p:grpSpPr>
          <p:grpSp>
            <p:nvGrpSpPr>
              <p:cNvPr id="215" name="Group 214">
                <a:extLst>
                  <a:ext uri="{FF2B5EF4-FFF2-40B4-BE49-F238E27FC236}">
                    <a16:creationId xmlns:a16="http://schemas.microsoft.com/office/drawing/2014/main" id="{4037E908-4E97-4D61-A8B7-8107C556E9A8}"/>
                  </a:ext>
                </a:extLst>
              </p:cNvPr>
              <p:cNvGrpSpPr/>
              <p:nvPr/>
            </p:nvGrpSpPr>
            <p:grpSpPr>
              <a:xfrm>
                <a:off x="2115655" y="1575482"/>
                <a:ext cx="5773251" cy="1699739"/>
                <a:chOff x="1370279" y="1951505"/>
                <a:chExt cx="7067258" cy="1798536"/>
              </a:xfrm>
            </p:grpSpPr>
            <p:pic>
              <p:nvPicPr>
                <p:cNvPr id="217" name="Picture 105">
                  <a:extLst>
                    <a:ext uri="{FF2B5EF4-FFF2-40B4-BE49-F238E27FC236}">
                      <a16:creationId xmlns:a16="http://schemas.microsoft.com/office/drawing/2014/main" id="{B1715257-DD36-46DB-BE8A-A3360506922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370279" y="2621447"/>
                  <a:ext cx="247924" cy="10163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218" name="Group 243">
                  <a:extLst>
                    <a:ext uri="{FF2B5EF4-FFF2-40B4-BE49-F238E27FC236}">
                      <a16:creationId xmlns:a16="http://schemas.microsoft.com/office/drawing/2014/main" id="{B5EA872A-79CF-4EDB-80D9-61DCA8EEEBE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690274" y="2635659"/>
                  <a:ext cx="567225" cy="913431"/>
                  <a:chOff x="3403" y="2549"/>
                  <a:chExt cx="490" cy="814"/>
                </a:xfrm>
              </p:grpSpPr>
              <p:sp>
                <p:nvSpPr>
                  <p:cNvPr id="228" name="Oval 244">
                    <a:extLst>
                      <a:ext uri="{FF2B5EF4-FFF2-40B4-BE49-F238E27FC236}">
                        <a16:creationId xmlns:a16="http://schemas.microsoft.com/office/drawing/2014/main" id="{9E4827DD-2BD8-4AC2-B9C4-A1CE680EEF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5" y="2579"/>
                    <a:ext cx="290" cy="64"/>
                  </a:xfrm>
                  <a:prstGeom prst="ellipse">
                    <a:avLst/>
                  </a:prstGeom>
                  <a:solidFill>
                    <a:srgbClr val="B7D3E6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29" name="Freeform 245">
                    <a:extLst>
                      <a:ext uri="{FF2B5EF4-FFF2-40B4-BE49-F238E27FC236}">
                        <a16:creationId xmlns:a16="http://schemas.microsoft.com/office/drawing/2014/main" id="{8117CD84-53F1-42A6-970E-AE4D9C3D537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95" y="2611"/>
                    <a:ext cx="290" cy="56"/>
                  </a:xfrm>
                  <a:custGeom>
                    <a:avLst/>
                    <a:gdLst>
                      <a:gd name="T0" fmla="*/ 0 w 116"/>
                      <a:gd name="T1" fmla="*/ 64 h 21"/>
                      <a:gd name="T2" fmla="*/ 363 w 116"/>
                      <a:gd name="T3" fmla="*/ 149 h 21"/>
                      <a:gd name="T4" fmla="*/ 725 w 116"/>
                      <a:gd name="T5" fmla="*/ 64 h 21"/>
                      <a:gd name="T6" fmla="*/ 725 w 116"/>
                      <a:gd name="T7" fmla="*/ 0 h 21"/>
                      <a:gd name="T8" fmla="*/ 363 w 116"/>
                      <a:gd name="T9" fmla="*/ 85 h 21"/>
                      <a:gd name="T10" fmla="*/ 0 w 116"/>
                      <a:gd name="T11" fmla="*/ 0 h 21"/>
                      <a:gd name="T12" fmla="*/ 0 w 116"/>
                      <a:gd name="T13" fmla="*/ 64 h 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16" h="21">
                        <a:moveTo>
                          <a:pt x="0" y="9"/>
                        </a:moveTo>
                        <a:cubicBezTo>
                          <a:pt x="0" y="15"/>
                          <a:pt x="26" y="21"/>
                          <a:pt x="58" y="21"/>
                        </a:cubicBezTo>
                        <a:cubicBezTo>
                          <a:pt x="90" y="21"/>
                          <a:pt x="116" y="15"/>
                          <a:pt x="116" y="9"/>
                        </a:cubicBezTo>
                        <a:cubicBezTo>
                          <a:pt x="116" y="0"/>
                          <a:pt x="116" y="0"/>
                          <a:pt x="116" y="0"/>
                        </a:cubicBezTo>
                        <a:cubicBezTo>
                          <a:pt x="116" y="7"/>
                          <a:pt x="90" y="12"/>
                          <a:pt x="58" y="12"/>
                        </a:cubicBezTo>
                        <a:cubicBezTo>
                          <a:pt x="26" y="12"/>
                          <a:pt x="0" y="7"/>
                          <a:pt x="0" y="0"/>
                        </a:cubicBezTo>
                        <a:lnTo>
                          <a:pt x="0" y="9"/>
                        </a:lnTo>
                        <a:close/>
                      </a:path>
                    </a:pathLst>
                  </a:custGeom>
                  <a:solidFill>
                    <a:srgbClr val="6BA8C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0" name="Oval 246">
                    <a:extLst>
                      <a:ext uri="{FF2B5EF4-FFF2-40B4-BE49-F238E27FC236}">
                        <a16:creationId xmlns:a16="http://schemas.microsoft.com/office/drawing/2014/main" id="{7BE3F7AD-46DE-4334-81D4-871F46CAF63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0" y="2595"/>
                    <a:ext cx="223" cy="34"/>
                  </a:xfrm>
                  <a:prstGeom prst="ellipse">
                    <a:avLst/>
                  </a:prstGeom>
                  <a:solidFill>
                    <a:srgbClr val="4F9AC7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1" name="Freeform 247">
                    <a:extLst>
                      <a:ext uri="{FF2B5EF4-FFF2-40B4-BE49-F238E27FC236}">
                        <a16:creationId xmlns:a16="http://schemas.microsoft.com/office/drawing/2014/main" id="{7A3EB7A1-066A-4F7B-BB81-05664FF60B0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0" y="2608"/>
                    <a:ext cx="203" cy="21"/>
                  </a:xfrm>
                  <a:custGeom>
                    <a:avLst/>
                    <a:gdLst>
                      <a:gd name="T0" fmla="*/ 0 w 81"/>
                      <a:gd name="T1" fmla="*/ 29 h 8"/>
                      <a:gd name="T2" fmla="*/ 251 w 81"/>
                      <a:gd name="T3" fmla="*/ 55 h 8"/>
                      <a:gd name="T4" fmla="*/ 509 w 81"/>
                      <a:gd name="T5" fmla="*/ 29 h 8"/>
                      <a:gd name="T6" fmla="*/ 251 w 81"/>
                      <a:gd name="T7" fmla="*/ 0 h 8"/>
                      <a:gd name="T8" fmla="*/ 0 w 81"/>
                      <a:gd name="T9" fmla="*/ 29 h 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1" h="8">
                        <a:moveTo>
                          <a:pt x="0" y="4"/>
                        </a:moveTo>
                        <a:cubicBezTo>
                          <a:pt x="7" y="6"/>
                          <a:pt x="22" y="8"/>
                          <a:pt x="40" y="8"/>
                        </a:cubicBezTo>
                        <a:cubicBezTo>
                          <a:pt x="58" y="8"/>
                          <a:pt x="74" y="6"/>
                          <a:pt x="81" y="4"/>
                        </a:cubicBezTo>
                        <a:cubicBezTo>
                          <a:pt x="74" y="2"/>
                          <a:pt x="58" y="0"/>
                          <a:pt x="40" y="0"/>
                        </a:cubicBezTo>
                        <a:cubicBezTo>
                          <a:pt x="22" y="0"/>
                          <a:pt x="7" y="2"/>
                          <a:pt x="0" y="4"/>
                        </a:cubicBezTo>
                        <a:close/>
                      </a:path>
                    </a:pathLst>
                  </a:custGeom>
                  <a:solidFill>
                    <a:srgbClr val="1873A7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2" name="Freeform 248">
                    <a:extLst>
                      <a:ext uri="{FF2B5EF4-FFF2-40B4-BE49-F238E27FC236}">
                        <a16:creationId xmlns:a16="http://schemas.microsoft.com/office/drawing/2014/main" id="{28B99528-7B8F-4E17-850C-C342F64C0E0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23" y="2653"/>
                    <a:ext cx="237" cy="710"/>
                  </a:xfrm>
                  <a:custGeom>
                    <a:avLst/>
                    <a:gdLst>
                      <a:gd name="T0" fmla="*/ 292 w 95"/>
                      <a:gd name="T1" fmla="*/ 35 h 266"/>
                      <a:gd name="T2" fmla="*/ 0 w 95"/>
                      <a:gd name="T3" fmla="*/ 0 h 266"/>
                      <a:gd name="T4" fmla="*/ 12 w 95"/>
                      <a:gd name="T5" fmla="*/ 913 h 266"/>
                      <a:gd name="T6" fmla="*/ 167 w 95"/>
                      <a:gd name="T7" fmla="*/ 1831 h 266"/>
                      <a:gd name="T8" fmla="*/ 292 w 95"/>
                      <a:gd name="T9" fmla="*/ 1895 h 266"/>
                      <a:gd name="T10" fmla="*/ 417 w 95"/>
                      <a:gd name="T11" fmla="*/ 1831 h 266"/>
                      <a:gd name="T12" fmla="*/ 579 w 95"/>
                      <a:gd name="T13" fmla="*/ 913 h 266"/>
                      <a:gd name="T14" fmla="*/ 591 w 95"/>
                      <a:gd name="T15" fmla="*/ 0 h 266"/>
                      <a:gd name="T16" fmla="*/ 292 w 95"/>
                      <a:gd name="T17" fmla="*/ 35 h 26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5" h="266">
                        <a:moveTo>
                          <a:pt x="47" y="5"/>
                        </a:moveTo>
                        <a:cubicBezTo>
                          <a:pt x="28" y="5"/>
                          <a:pt x="10" y="3"/>
                          <a:pt x="0" y="0"/>
                        </a:cubicBezTo>
                        <a:cubicBezTo>
                          <a:pt x="2" y="128"/>
                          <a:pt x="2" y="128"/>
                          <a:pt x="2" y="128"/>
                        </a:cubicBezTo>
                        <a:cubicBezTo>
                          <a:pt x="2" y="128"/>
                          <a:pt x="26" y="255"/>
                          <a:pt x="27" y="257"/>
                        </a:cubicBezTo>
                        <a:cubicBezTo>
                          <a:pt x="31" y="262"/>
                          <a:pt x="39" y="266"/>
                          <a:pt x="47" y="266"/>
                        </a:cubicBezTo>
                        <a:cubicBezTo>
                          <a:pt x="56" y="266"/>
                          <a:pt x="64" y="262"/>
                          <a:pt x="67" y="257"/>
                        </a:cubicBezTo>
                        <a:cubicBezTo>
                          <a:pt x="69" y="255"/>
                          <a:pt x="93" y="128"/>
                          <a:pt x="93" y="128"/>
                        </a:cubicBezTo>
                        <a:cubicBezTo>
                          <a:pt x="95" y="0"/>
                          <a:pt x="95" y="0"/>
                          <a:pt x="95" y="0"/>
                        </a:cubicBezTo>
                        <a:cubicBezTo>
                          <a:pt x="85" y="3"/>
                          <a:pt x="67" y="5"/>
                          <a:pt x="47" y="5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3" name="Freeform 249">
                    <a:extLst>
                      <a:ext uri="{FF2B5EF4-FFF2-40B4-BE49-F238E27FC236}">
                        <a16:creationId xmlns:a16="http://schemas.microsoft.com/office/drawing/2014/main" id="{6AF886B9-4DE9-478B-952E-ED1504ABE76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3" y="2627"/>
                    <a:ext cx="200" cy="93"/>
                  </a:xfrm>
                  <a:custGeom>
                    <a:avLst/>
                    <a:gdLst>
                      <a:gd name="T0" fmla="*/ 245 w 80"/>
                      <a:gd name="T1" fmla="*/ 29 h 35"/>
                      <a:gd name="T2" fmla="*/ 0 w 80"/>
                      <a:gd name="T3" fmla="*/ 8 h 35"/>
                      <a:gd name="T4" fmla="*/ 0 w 80"/>
                      <a:gd name="T5" fmla="*/ 213 h 35"/>
                      <a:gd name="T6" fmla="*/ 250 w 80"/>
                      <a:gd name="T7" fmla="*/ 247 h 35"/>
                      <a:gd name="T8" fmla="*/ 500 w 80"/>
                      <a:gd name="T9" fmla="*/ 213 h 35"/>
                      <a:gd name="T10" fmla="*/ 500 w 80"/>
                      <a:gd name="T11" fmla="*/ 0 h 35"/>
                      <a:gd name="T12" fmla="*/ 245 w 80"/>
                      <a:gd name="T13" fmla="*/ 29 h 3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80" h="35">
                        <a:moveTo>
                          <a:pt x="39" y="4"/>
                        </a:moveTo>
                        <a:cubicBezTo>
                          <a:pt x="24" y="4"/>
                          <a:pt x="11" y="3"/>
                          <a:pt x="0" y="1"/>
                        </a:cubicBezTo>
                        <a:cubicBezTo>
                          <a:pt x="0" y="30"/>
                          <a:pt x="0" y="30"/>
                          <a:pt x="0" y="30"/>
                        </a:cubicBezTo>
                        <a:cubicBezTo>
                          <a:pt x="0" y="33"/>
                          <a:pt x="18" y="35"/>
                          <a:pt x="40" y="35"/>
                        </a:cubicBezTo>
                        <a:cubicBezTo>
                          <a:pt x="62" y="35"/>
                          <a:pt x="80" y="33"/>
                          <a:pt x="80" y="30"/>
                        </a:cubicBezTo>
                        <a:cubicBezTo>
                          <a:pt x="80" y="0"/>
                          <a:pt x="80" y="0"/>
                          <a:pt x="80" y="0"/>
                        </a:cubicBezTo>
                        <a:cubicBezTo>
                          <a:pt x="69" y="2"/>
                          <a:pt x="55" y="4"/>
                          <a:pt x="39" y="4"/>
                        </a:cubicBezTo>
                        <a:close/>
                      </a:path>
                    </a:pathLst>
                  </a:custGeom>
                  <a:solidFill>
                    <a:srgbClr val="E8E8E8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4" name="Freeform 250">
                    <a:extLst>
                      <a:ext uri="{FF2B5EF4-FFF2-40B4-BE49-F238E27FC236}">
                        <a16:creationId xmlns:a16="http://schemas.microsoft.com/office/drawing/2014/main" id="{50EAEF99-6A9D-478B-BF60-CF228B3E0A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3" y="2669"/>
                    <a:ext cx="162" cy="51"/>
                  </a:xfrm>
                  <a:custGeom>
                    <a:avLst/>
                    <a:gdLst>
                      <a:gd name="T0" fmla="*/ 0 w 65"/>
                      <a:gd name="T1" fmla="*/ 0 h 19"/>
                      <a:gd name="T2" fmla="*/ 0 w 65"/>
                      <a:gd name="T3" fmla="*/ 102 h 19"/>
                      <a:gd name="T4" fmla="*/ 249 w 65"/>
                      <a:gd name="T5" fmla="*/ 137 h 19"/>
                      <a:gd name="T6" fmla="*/ 404 w 65"/>
                      <a:gd name="T7" fmla="*/ 129 h 1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65" h="19">
                        <a:moveTo>
                          <a:pt x="0" y="0"/>
                        </a:moveTo>
                        <a:cubicBezTo>
                          <a:pt x="0" y="14"/>
                          <a:pt x="0" y="14"/>
                          <a:pt x="0" y="14"/>
                        </a:cubicBezTo>
                        <a:cubicBezTo>
                          <a:pt x="0" y="17"/>
                          <a:pt x="18" y="19"/>
                          <a:pt x="40" y="19"/>
                        </a:cubicBezTo>
                        <a:cubicBezTo>
                          <a:pt x="49" y="19"/>
                          <a:pt x="58" y="19"/>
                          <a:pt x="65" y="18"/>
                        </a:cubicBezTo>
                      </a:path>
                    </a:pathLst>
                  </a:custGeom>
                  <a:noFill/>
                  <a:ln w="3175" cap="rnd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5" name="Oval 252">
                    <a:extLst>
                      <a:ext uri="{FF2B5EF4-FFF2-40B4-BE49-F238E27FC236}">
                        <a16:creationId xmlns:a16="http://schemas.microsoft.com/office/drawing/2014/main" id="{61E68C42-AC22-41D8-B341-050F2F64E7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73" y="3210"/>
                    <a:ext cx="137" cy="35"/>
                  </a:xfrm>
                  <a:prstGeom prst="ellipse">
                    <a:avLst/>
                  </a:prstGeom>
                  <a:solidFill>
                    <a:srgbClr val="DBF6EA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6" name="Freeform 253">
                    <a:extLst>
                      <a:ext uri="{FF2B5EF4-FFF2-40B4-BE49-F238E27FC236}">
                        <a16:creationId xmlns:a16="http://schemas.microsoft.com/office/drawing/2014/main" id="{A00B09D8-2B56-4D1C-A5A6-8E64DE1F3BA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53" y="3245"/>
                    <a:ext cx="169" cy="112"/>
                  </a:xfrm>
                  <a:custGeom>
                    <a:avLst/>
                    <a:gdLst>
                      <a:gd name="T0" fmla="*/ 571 w 93"/>
                      <a:gd name="T1" fmla="*/ 0 h 179"/>
                      <a:gd name="T2" fmla="*/ 288 w 93"/>
                      <a:gd name="T3" fmla="*/ 51 h 179"/>
                      <a:gd name="T4" fmla="*/ 13 w 93"/>
                      <a:gd name="T5" fmla="*/ 0 h 179"/>
                      <a:gd name="T6" fmla="*/ 0 w 93"/>
                      <a:gd name="T7" fmla="*/ 0 h 179"/>
                      <a:gd name="T8" fmla="*/ 8 w 93"/>
                      <a:gd name="T9" fmla="*/ 291 h 179"/>
                      <a:gd name="T10" fmla="*/ 163 w 93"/>
                      <a:gd name="T11" fmla="*/ 1212 h 179"/>
                      <a:gd name="T12" fmla="*/ 288 w 93"/>
                      <a:gd name="T13" fmla="*/ 1276 h 179"/>
                      <a:gd name="T14" fmla="*/ 413 w 93"/>
                      <a:gd name="T15" fmla="*/ 1212 h 179"/>
                      <a:gd name="T16" fmla="*/ 576 w 93"/>
                      <a:gd name="T17" fmla="*/ 291 h 179"/>
                      <a:gd name="T18" fmla="*/ 584 w 93"/>
                      <a:gd name="T19" fmla="*/ 0 h 179"/>
                      <a:gd name="T20" fmla="*/ 571 w 93"/>
                      <a:gd name="T21" fmla="*/ 0 h 179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93" h="179">
                        <a:moveTo>
                          <a:pt x="91" y="0"/>
                        </a:moveTo>
                        <a:cubicBezTo>
                          <a:pt x="91" y="4"/>
                          <a:pt x="71" y="7"/>
                          <a:pt x="46" y="7"/>
                        </a:cubicBezTo>
                        <a:cubicBezTo>
                          <a:pt x="22" y="7"/>
                          <a:pt x="2" y="4"/>
                          <a:pt x="2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1" y="41"/>
                          <a:pt x="1" y="41"/>
                          <a:pt x="1" y="41"/>
                        </a:cubicBezTo>
                        <a:cubicBezTo>
                          <a:pt x="1" y="41"/>
                          <a:pt x="25" y="168"/>
                          <a:pt x="26" y="170"/>
                        </a:cubicBezTo>
                        <a:cubicBezTo>
                          <a:pt x="30" y="175"/>
                          <a:pt x="38" y="179"/>
                          <a:pt x="46" y="179"/>
                        </a:cubicBezTo>
                        <a:cubicBezTo>
                          <a:pt x="55" y="179"/>
                          <a:pt x="63" y="175"/>
                          <a:pt x="66" y="170"/>
                        </a:cubicBezTo>
                        <a:cubicBezTo>
                          <a:pt x="68" y="168"/>
                          <a:pt x="92" y="41"/>
                          <a:pt x="92" y="41"/>
                        </a:cubicBezTo>
                        <a:cubicBezTo>
                          <a:pt x="93" y="0"/>
                          <a:pt x="93" y="0"/>
                          <a:pt x="93" y="0"/>
                        </a:cubicBezTo>
                        <a:lnTo>
                          <a:pt x="91" y="0"/>
                        </a:lnTo>
                        <a:close/>
                      </a:path>
                    </a:pathLst>
                  </a:custGeom>
                  <a:solidFill>
                    <a:srgbClr val="DBF6EA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7" name="Freeform 254">
                    <a:extLst>
                      <a:ext uri="{FF2B5EF4-FFF2-40B4-BE49-F238E27FC236}">
                        <a16:creationId xmlns:a16="http://schemas.microsoft.com/office/drawing/2014/main" id="{AC74E497-0A30-4BEB-8F16-278A82DB314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3" y="2664"/>
                    <a:ext cx="117" cy="675"/>
                  </a:xfrm>
                  <a:custGeom>
                    <a:avLst/>
                    <a:gdLst>
                      <a:gd name="T0" fmla="*/ 291 w 47"/>
                      <a:gd name="T1" fmla="*/ 1801 h 253"/>
                      <a:gd name="T2" fmla="*/ 199 w 47"/>
                      <a:gd name="T3" fmla="*/ 1737 h 253"/>
                      <a:gd name="T4" fmla="*/ 55 w 47"/>
                      <a:gd name="T5" fmla="*/ 867 h 253"/>
                      <a:gd name="T6" fmla="*/ 0 w 47"/>
                      <a:gd name="T7" fmla="*/ 0 h 253"/>
                      <a:gd name="T8" fmla="*/ 0 w 47"/>
                      <a:gd name="T9" fmla="*/ 0 h 253"/>
                      <a:gd name="T10" fmla="*/ 12 w 47"/>
                      <a:gd name="T11" fmla="*/ 832 h 253"/>
                      <a:gd name="T12" fmla="*/ 17 w 47"/>
                      <a:gd name="T13" fmla="*/ 888 h 253"/>
                      <a:gd name="T14" fmla="*/ 154 w 47"/>
                      <a:gd name="T15" fmla="*/ 1737 h 253"/>
                      <a:gd name="T16" fmla="*/ 249 w 47"/>
                      <a:gd name="T17" fmla="*/ 1801 h 25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7" h="253">
                        <a:moveTo>
                          <a:pt x="47" y="253"/>
                        </a:moveTo>
                        <a:cubicBezTo>
                          <a:pt x="40" y="252"/>
                          <a:pt x="35" y="249"/>
                          <a:pt x="32" y="244"/>
                        </a:cubicBezTo>
                        <a:cubicBezTo>
                          <a:pt x="30" y="242"/>
                          <a:pt x="9" y="122"/>
                          <a:pt x="9" y="12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117"/>
                          <a:pt x="2" y="117"/>
                          <a:pt x="2" y="117"/>
                        </a:cubicBezTo>
                        <a:cubicBezTo>
                          <a:pt x="2" y="117"/>
                          <a:pt x="3" y="123"/>
                          <a:pt x="3" y="125"/>
                        </a:cubicBezTo>
                        <a:cubicBezTo>
                          <a:pt x="7" y="147"/>
                          <a:pt x="24" y="243"/>
                          <a:pt x="25" y="244"/>
                        </a:cubicBezTo>
                        <a:cubicBezTo>
                          <a:pt x="27" y="248"/>
                          <a:pt x="31" y="253"/>
                          <a:pt x="40" y="253"/>
                        </a:cubicBezTo>
                      </a:path>
                    </a:pathLst>
                  </a:custGeom>
                  <a:solidFill>
                    <a:srgbClr val="DAE8F2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8" name="Freeform 255">
                    <a:extLst>
                      <a:ext uri="{FF2B5EF4-FFF2-40B4-BE49-F238E27FC236}">
                        <a16:creationId xmlns:a16="http://schemas.microsoft.com/office/drawing/2014/main" id="{70DC4692-97F3-413B-9470-887ED21CD2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8" y="2717"/>
                    <a:ext cx="75" cy="598"/>
                  </a:xfrm>
                  <a:custGeom>
                    <a:avLst/>
                    <a:gdLst>
                      <a:gd name="T0" fmla="*/ 188 w 30"/>
                      <a:gd name="T1" fmla="*/ 1596 h 224"/>
                      <a:gd name="T2" fmla="*/ 45 w 30"/>
                      <a:gd name="T3" fmla="*/ 726 h 224"/>
                      <a:gd name="T4" fmla="*/ 0 w 30"/>
                      <a:gd name="T5" fmla="*/ 0 h 224"/>
                      <a:gd name="T6" fmla="*/ 63 w 30"/>
                      <a:gd name="T7" fmla="*/ 713 h 224"/>
                      <a:gd name="T8" fmla="*/ 188 w 30"/>
                      <a:gd name="T9" fmla="*/ 1596 h 2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30" h="224">
                        <a:moveTo>
                          <a:pt x="30" y="224"/>
                        </a:moveTo>
                        <a:cubicBezTo>
                          <a:pt x="28" y="222"/>
                          <a:pt x="7" y="102"/>
                          <a:pt x="7" y="10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24"/>
                          <a:pt x="8" y="88"/>
                          <a:pt x="10" y="100"/>
                        </a:cubicBezTo>
                        <a:cubicBezTo>
                          <a:pt x="11" y="112"/>
                          <a:pt x="30" y="224"/>
                          <a:pt x="30" y="224"/>
                        </a:cubicBezTo>
                        <a:close/>
                      </a:path>
                    </a:pathLst>
                  </a:custGeom>
                  <a:solidFill>
                    <a:srgbClr val="EBEBEB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39" name="Freeform 256">
                    <a:extLst>
                      <a:ext uri="{FF2B5EF4-FFF2-40B4-BE49-F238E27FC236}">
                        <a16:creationId xmlns:a16="http://schemas.microsoft.com/office/drawing/2014/main" id="{67CA43D3-DC0F-4EEE-AAB3-D75F7E83F0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3" y="2760"/>
                    <a:ext cx="50" cy="491"/>
                  </a:xfrm>
                  <a:custGeom>
                    <a:avLst/>
                    <a:gdLst>
                      <a:gd name="T0" fmla="*/ 8 w 20"/>
                      <a:gd name="T1" fmla="*/ 0 h 184"/>
                      <a:gd name="T2" fmla="*/ 0 w 20"/>
                      <a:gd name="T3" fmla="*/ 576 h 184"/>
                      <a:gd name="T4" fmla="*/ 8 w 20"/>
                      <a:gd name="T5" fmla="*/ 640 h 184"/>
                      <a:gd name="T6" fmla="*/ 33 w 20"/>
                      <a:gd name="T7" fmla="*/ 785 h 184"/>
                      <a:gd name="T8" fmla="*/ 125 w 20"/>
                      <a:gd name="T9" fmla="*/ 1310 h 184"/>
                      <a:gd name="T10" fmla="*/ 125 w 20"/>
                      <a:gd name="T11" fmla="*/ 1310 h 184"/>
                      <a:gd name="T12" fmla="*/ 58 w 20"/>
                      <a:gd name="T13" fmla="*/ 777 h 184"/>
                      <a:gd name="T14" fmla="*/ 33 w 20"/>
                      <a:gd name="T15" fmla="*/ 632 h 184"/>
                      <a:gd name="T16" fmla="*/ 25 w 20"/>
                      <a:gd name="T17" fmla="*/ 576 h 184"/>
                      <a:gd name="T18" fmla="*/ 8 w 20"/>
                      <a:gd name="T19" fmla="*/ 0 h 184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20" h="184">
                        <a:moveTo>
                          <a:pt x="1" y="0"/>
                        </a:moveTo>
                        <a:cubicBezTo>
                          <a:pt x="0" y="81"/>
                          <a:pt x="0" y="81"/>
                          <a:pt x="0" y="81"/>
                        </a:cubicBezTo>
                        <a:cubicBezTo>
                          <a:pt x="0" y="81"/>
                          <a:pt x="1" y="90"/>
                          <a:pt x="1" y="90"/>
                        </a:cubicBezTo>
                        <a:cubicBezTo>
                          <a:pt x="5" y="110"/>
                          <a:pt x="5" y="110"/>
                          <a:pt x="5" y="110"/>
                        </a:cubicBezTo>
                        <a:cubicBezTo>
                          <a:pt x="20" y="184"/>
                          <a:pt x="20" y="184"/>
                          <a:pt x="20" y="184"/>
                        </a:cubicBezTo>
                        <a:cubicBezTo>
                          <a:pt x="20" y="184"/>
                          <a:pt x="20" y="184"/>
                          <a:pt x="20" y="184"/>
                        </a:cubicBezTo>
                        <a:cubicBezTo>
                          <a:pt x="9" y="109"/>
                          <a:pt x="9" y="109"/>
                          <a:pt x="9" y="109"/>
                        </a:cubicBezTo>
                        <a:cubicBezTo>
                          <a:pt x="5" y="89"/>
                          <a:pt x="5" y="89"/>
                          <a:pt x="5" y="89"/>
                        </a:cubicBezTo>
                        <a:cubicBezTo>
                          <a:pt x="5" y="89"/>
                          <a:pt x="4" y="81"/>
                          <a:pt x="4" y="81"/>
                        </a:cubicBezTo>
                        <a:cubicBezTo>
                          <a:pt x="1" y="0"/>
                          <a:pt x="1" y="0"/>
                          <a:pt x="1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0" name="Freeform 257">
                    <a:extLst>
                      <a:ext uri="{FF2B5EF4-FFF2-40B4-BE49-F238E27FC236}">
                        <a16:creationId xmlns:a16="http://schemas.microsoft.com/office/drawing/2014/main" id="{EB37E061-EA0B-439F-8455-F445843A361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3" y="2664"/>
                    <a:ext cx="117" cy="675"/>
                  </a:xfrm>
                  <a:custGeom>
                    <a:avLst/>
                    <a:gdLst>
                      <a:gd name="T0" fmla="*/ 291 w 47"/>
                      <a:gd name="T1" fmla="*/ 1801 h 253"/>
                      <a:gd name="T2" fmla="*/ 199 w 47"/>
                      <a:gd name="T3" fmla="*/ 1737 h 253"/>
                      <a:gd name="T4" fmla="*/ 55 w 47"/>
                      <a:gd name="T5" fmla="*/ 867 h 253"/>
                      <a:gd name="T6" fmla="*/ 0 w 47"/>
                      <a:gd name="T7" fmla="*/ 0 h 253"/>
                      <a:gd name="T8" fmla="*/ 0 w 47"/>
                      <a:gd name="T9" fmla="*/ 0 h 253"/>
                      <a:gd name="T10" fmla="*/ 12 w 47"/>
                      <a:gd name="T11" fmla="*/ 832 h 253"/>
                      <a:gd name="T12" fmla="*/ 17 w 47"/>
                      <a:gd name="T13" fmla="*/ 888 h 253"/>
                      <a:gd name="T14" fmla="*/ 154 w 47"/>
                      <a:gd name="T15" fmla="*/ 1737 h 253"/>
                      <a:gd name="T16" fmla="*/ 249 w 47"/>
                      <a:gd name="T17" fmla="*/ 1801 h 253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7" h="253">
                        <a:moveTo>
                          <a:pt x="47" y="253"/>
                        </a:moveTo>
                        <a:cubicBezTo>
                          <a:pt x="40" y="252"/>
                          <a:pt x="35" y="249"/>
                          <a:pt x="32" y="244"/>
                        </a:cubicBezTo>
                        <a:cubicBezTo>
                          <a:pt x="30" y="242"/>
                          <a:pt x="9" y="122"/>
                          <a:pt x="9" y="122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117"/>
                          <a:pt x="2" y="117"/>
                          <a:pt x="2" y="117"/>
                        </a:cubicBezTo>
                        <a:cubicBezTo>
                          <a:pt x="2" y="117"/>
                          <a:pt x="3" y="123"/>
                          <a:pt x="3" y="125"/>
                        </a:cubicBezTo>
                        <a:cubicBezTo>
                          <a:pt x="7" y="147"/>
                          <a:pt x="24" y="243"/>
                          <a:pt x="25" y="244"/>
                        </a:cubicBezTo>
                        <a:cubicBezTo>
                          <a:pt x="27" y="248"/>
                          <a:pt x="31" y="253"/>
                          <a:pt x="40" y="253"/>
                        </a:cubicBezTo>
                      </a:path>
                    </a:pathLst>
                  </a:custGeom>
                  <a:solidFill>
                    <a:srgbClr val="C2C2C2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1" name="Freeform 261">
                    <a:extLst>
                      <a:ext uri="{FF2B5EF4-FFF2-40B4-BE49-F238E27FC236}">
                        <a16:creationId xmlns:a16="http://schemas.microsoft.com/office/drawing/2014/main" id="{42325D49-7110-4F0A-BB20-49CF6E8BB6DA}"/>
                      </a:ext>
                    </a:extLst>
                  </p:cNvPr>
                  <p:cNvSpPr>
                    <a:spLocks noEditPoints="1"/>
                  </p:cNvSpPr>
                  <p:nvPr/>
                </p:nvSpPr>
                <p:spPr bwMode="auto">
                  <a:xfrm>
                    <a:off x="3645" y="2680"/>
                    <a:ext cx="103" cy="669"/>
                  </a:xfrm>
                  <a:custGeom>
                    <a:avLst/>
                    <a:gdLst>
                      <a:gd name="T0" fmla="*/ 259 w 41"/>
                      <a:gd name="T1" fmla="*/ 0 h 251"/>
                      <a:gd name="T2" fmla="*/ 234 w 41"/>
                      <a:gd name="T3" fmla="*/ 789 h 251"/>
                      <a:gd name="T4" fmla="*/ 226 w 41"/>
                      <a:gd name="T5" fmla="*/ 845 h 251"/>
                      <a:gd name="T6" fmla="*/ 83 w 41"/>
                      <a:gd name="T7" fmla="*/ 1719 h 251"/>
                      <a:gd name="T8" fmla="*/ 0 w 41"/>
                      <a:gd name="T9" fmla="*/ 1783 h 251"/>
                      <a:gd name="T10" fmla="*/ 0 w 41"/>
                      <a:gd name="T11" fmla="*/ 1783 h 251"/>
                      <a:gd name="T12" fmla="*/ 108 w 41"/>
                      <a:gd name="T13" fmla="*/ 1727 h 251"/>
                      <a:gd name="T14" fmla="*/ 251 w 41"/>
                      <a:gd name="T15" fmla="*/ 853 h 251"/>
                      <a:gd name="T16" fmla="*/ 259 w 41"/>
                      <a:gd name="T17" fmla="*/ 789 h 251"/>
                      <a:gd name="T18" fmla="*/ 259 w 41"/>
                      <a:gd name="T19" fmla="*/ 0 h 251"/>
                      <a:gd name="T20" fmla="*/ 108 w 41"/>
                      <a:gd name="T21" fmla="*/ 1727 h 251"/>
                      <a:gd name="T22" fmla="*/ 108 w 41"/>
                      <a:gd name="T23" fmla="*/ 1727 h 251"/>
                      <a:gd name="T24" fmla="*/ 108 w 41"/>
                      <a:gd name="T25" fmla="*/ 1727 h 251"/>
                      <a:gd name="T26" fmla="*/ 108 w 41"/>
                      <a:gd name="T27" fmla="*/ 1727 h 251"/>
                      <a:gd name="T28" fmla="*/ 108 w 41"/>
                      <a:gd name="T29" fmla="*/ 1732 h 251"/>
                      <a:gd name="T30" fmla="*/ 108 w 41"/>
                      <a:gd name="T31" fmla="*/ 1727 h 251"/>
                      <a:gd name="T32" fmla="*/ 108 w 41"/>
                      <a:gd name="T33" fmla="*/ 1732 h 251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41" h="251">
                        <a:moveTo>
                          <a:pt x="41" y="0"/>
                        </a:moveTo>
                        <a:cubicBezTo>
                          <a:pt x="41" y="4"/>
                          <a:pt x="37" y="110"/>
                          <a:pt x="37" y="111"/>
                        </a:cubicBezTo>
                        <a:cubicBezTo>
                          <a:pt x="37" y="111"/>
                          <a:pt x="36" y="119"/>
                          <a:pt x="36" y="119"/>
                        </a:cubicBezTo>
                        <a:cubicBezTo>
                          <a:pt x="26" y="178"/>
                          <a:pt x="14" y="238"/>
                          <a:pt x="13" y="242"/>
                        </a:cubicBezTo>
                        <a:cubicBezTo>
                          <a:pt x="12" y="245"/>
                          <a:pt x="8" y="251"/>
                          <a:pt x="0" y="251"/>
                        </a:cubicBezTo>
                        <a:cubicBezTo>
                          <a:pt x="0" y="251"/>
                          <a:pt x="0" y="251"/>
                          <a:pt x="0" y="251"/>
                        </a:cubicBezTo>
                        <a:cubicBezTo>
                          <a:pt x="10" y="251"/>
                          <a:pt x="15" y="248"/>
                          <a:pt x="17" y="243"/>
                        </a:cubicBezTo>
                        <a:cubicBezTo>
                          <a:pt x="17" y="242"/>
                          <a:pt x="20" y="231"/>
                          <a:pt x="40" y="120"/>
                        </a:cubicBezTo>
                        <a:cubicBezTo>
                          <a:pt x="41" y="111"/>
                          <a:pt x="41" y="111"/>
                          <a:pt x="41" y="111"/>
                        </a:cubicBezTo>
                        <a:cubicBezTo>
                          <a:pt x="41" y="107"/>
                          <a:pt x="41" y="4"/>
                          <a:pt x="41" y="0"/>
                        </a:cubicBezTo>
                        <a:close/>
                        <a:moveTo>
                          <a:pt x="17" y="243"/>
                        </a:moveTo>
                        <a:cubicBezTo>
                          <a:pt x="17" y="243"/>
                          <a:pt x="17" y="243"/>
                          <a:pt x="17" y="243"/>
                        </a:cubicBezTo>
                        <a:cubicBezTo>
                          <a:pt x="17" y="243"/>
                          <a:pt x="17" y="243"/>
                          <a:pt x="17" y="243"/>
                        </a:cubicBezTo>
                        <a:cubicBezTo>
                          <a:pt x="17" y="243"/>
                          <a:pt x="17" y="243"/>
                          <a:pt x="17" y="243"/>
                        </a:cubicBezTo>
                        <a:close/>
                        <a:moveTo>
                          <a:pt x="17" y="244"/>
                        </a:moveTo>
                        <a:cubicBezTo>
                          <a:pt x="17" y="244"/>
                          <a:pt x="17" y="243"/>
                          <a:pt x="17" y="243"/>
                        </a:cubicBezTo>
                        <a:cubicBezTo>
                          <a:pt x="17" y="243"/>
                          <a:pt x="17" y="244"/>
                          <a:pt x="17" y="244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2" name="Freeform 262">
                    <a:extLst>
                      <a:ext uri="{FF2B5EF4-FFF2-40B4-BE49-F238E27FC236}">
                        <a16:creationId xmlns:a16="http://schemas.microsoft.com/office/drawing/2014/main" id="{32470BD1-FED1-4399-9787-FE7E96E04CA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85" y="2667"/>
                    <a:ext cx="163" cy="682"/>
                  </a:xfrm>
                  <a:custGeom>
                    <a:avLst/>
                    <a:gdLst>
                      <a:gd name="T0" fmla="*/ 396 w 65"/>
                      <a:gd name="T1" fmla="*/ 8 h 256"/>
                      <a:gd name="T2" fmla="*/ 138 w 65"/>
                      <a:gd name="T3" fmla="*/ 29 h 256"/>
                      <a:gd name="T4" fmla="*/ 0 w 65"/>
                      <a:gd name="T5" fmla="*/ 21 h 256"/>
                      <a:gd name="T6" fmla="*/ 201 w 65"/>
                      <a:gd name="T7" fmla="*/ 56 h 256"/>
                      <a:gd name="T8" fmla="*/ 334 w 65"/>
                      <a:gd name="T9" fmla="*/ 200 h 256"/>
                      <a:gd name="T10" fmla="*/ 334 w 65"/>
                      <a:gd name="T11" fmla="*/ 789 h 256"/>
                      <a:gd name="T12" fmla="*/ 326 w 65"/>
                      <a:gd name="T13" fmla="*/ 858 h 256"/>
                      <a:gd name="T14" fmla="*/ 201 w 65"/>
                      <a:gd name="T15" fmla="*/ 1753 h 256"/>
                      <a:gd name="T16" fmla="*/ 108 w 65"/>
                      <a:gd name="T17" fmla="*/ 1817 h 256"/>
                      <a:gd name="T18" fmla="*/ 150 w 65"/>
                      <a:gd name="T19" fmla="*/ 1817 h 256"/>
                      <a:gd name="T20" fmla="*/ 246 w 65"/>
                      <a:gd name="T21" fmla="*/ 1753 h 256"/>
                      <a:gd name="T22" fmla="*/ 389 w 65"/>
                      <a:gd name="T23" fmla="*/ 879 h 256"/>
                      <a:gd name="T24" fmla="*/ 396 w 65"/>
                      <a:gd name="T25" fmla="*/ 823 h 256"/>
                      <a:gd name="T26" fmla="*/ 409 w 65"/>
                      <a:gd name="T27" fmla="*/ 35 h 256"/>
                      <a:gd name="T28" fmla="*/ 396 w 65"/>
                      <a:gd name="T29" fmla="*/ 8 h 25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</a:gdLst>
                    <a:ahLst/>
                    <a:cxnLst>
                      <a:cxn ang="T30">
                        <a:pos x="T0" y="T1"/>
                      </a:cxn>
                      <a:cxn ang="T31">
                        <a:pos x="T2" y="T3"/>
                      </a:cxn>
                      <a:cxn ang="T32">
                        <a:pos x="T4" y="T5"/>
                      </a:cxn>
                      <a:cxn ang="T33">
                        <a:pos x="T6" y="T7"/>
                      </a:cxn>
                      <a:cxn ang="T34">
                        <a:pos x="T8" y="T9"/>
                      </a:cxn>
                      <a:cxn ang="T35">
                        <a:pos x="T10" y="T11"/>
                      </a:cxn>
                      <a:cxn ang="T36">
                        <a:pos x="T12" y="T13"/>
                      </a:cxn>
                      <a:cxn ang="T37">
                        <a:pos x="T14" y="T15"/>
                      </a:cxn>
                      <a:cxn ang="T38">
                        <a:pos x="T16" y="T17"/>
                      </a:cxn>
                      <a:cxn ang="T39">
                        <a:pos x="T18" y="T19"/>
                      </a:cxn>
                      <a:cxn ang="T40">
                        <a:pos x="T20" y="T21"/>
                      </a:cxn>
                      <a:cxn ang="T41">
                        <a:pos x="T22" y="T23"/>
                      </a:cxn>
                      <a:cxn ang="T42">
                        <a:pos x="T24" y="T25"/>
                      </a:cxn>
                      <a:cxn ang="T43">
                        <a:pos x="T26" y="T27"/>
                      </a:cxn>
                      <a:cxn ang="T44">
                        <a:pos x="T28" y="T29"/>
                      </a:cxn>
                    </a:cxnLst>
                    <a:rect l="0" t="0" r="r" b="b"/>
                    <a:pathLst>
                      <a:path w="65" h="256">
                        <a:moveTo>
                          <a:pt x="63" y="1"/>
                        </a:moveTo>
                        <a:cubicBezTo>
                          <a:pt x="52" y="3"/>
                          <a:pt x="38" y="4"/>
                          <a:pt x="22" y="4"/>
                        </a:cubicBezTo>
                        <a:cubicBezTo>
                          <a:pt x="14" y="4"/>
                          <a:pt x="7" y="4"/>
                          <a:pt x="0" y="3"/>
                        </a:cubicBezTo>
                        <a:cubicBezTo>
                          <a:pt x="9" y="6"/>
                          <a:pt x="24" y="8"/>
                          <a:pt x="32" y="8"/>
                        </a:cubicBezTo>
                        <a:cubicBezTo>
                          <a:pt x="40" y="9"/>
                          <a:pt x="52" y="10"/>
                          <a:pt x="53" y="28"/>
                        </a:cubicBezTo>
                        <a:cubicBezTo>
                          <a:pt x="54" y="42"/>
                          <a:pt x="54" y="89"/>
                          <a:pt x="53" y="111"/>
                        </a:cubicBezTo>
                        <a:cubicBezTo>
                          <a:pt x="52" y="121"/>
                          <a:pt x="52" y="121"/>
                          <a:pt x="52" y="121"/>
                        </a:cubicBezTo>
                        <a:cubicBezTo>
                          <a:pt x="52" y="121"/>
                          <a:pt x="34" y="245"/>
                          <a:pt x="32" y="247"/>
                        </a:cubicBezTo>
                        <a:cubicBezTo>
                          <a:pt x="29" y="252"/>
                          <a:pt x="24" y="255"/>
                          <a:pt x="17" y="256"/>
                        </a:cubicBezTo>
                        <a:cubicBezTo>
                          <a:pt x="24" y="256"/>
                          <a:pt x="24" y="256"/>
                          <a:pt x="24" y="256"/>
                        </a:cubicBezTo>
                        <a:cubicBezTo>
                          <a:pt x="33" y="256"/>
                          <a:pt x="37" y="251"/>
                          <a:pt x="39" y="247"/>
                        </a:cubicBezTo>
                        <a:cubicBezTo>
                          <a:pt x="40" y="246"/>
                          <a:pt x="59" y="146"/>
                          <a:pt x="62" y="124"/>
                        </a:cubicBezTo>
                        <a:cubicBezTo>
                          <a:pt x="63" y="122"/>
                          <a:pt x="63" y="116"/>
                          <a:pt x="63" y="116"/>
                        </a:cubicBezTo>
                        <a:cubicBezTo>
                          <a:pt x="63" y="116"/>
                          <a:pt x="65" y="9"/>
                          <a:pt x="65" y="5"/>
                        </a:cubicBezTo>
                        <a:cubicBezTo>
                          <a:pt x="65" y="2"/>
                          <a:pt x="65" y="0"/>
                          <a:pt x="63" y="1"/>
                        </a:cubicBezTo>
                        <a:close/>
                      </a:path>
                    </a:pathLst>
                  </a:custGeom>
                  <a:solidFill>
                    <a:srgbClr val="E0E0E0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3" name="Freeform 263">
                    <a:extLst>
                      <a:ext uri="{FF2B5EF4-FFF2-40B4-BE49-F238E27FC236}">
                        <a16:creationId xmlns:a16="http://schemas.microsoft.com/office/drawing/2014/main" id="{18531DE7-583A-46A0-BD39-AA04FA7CC85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85" y="2669"/>
                    <a:ext cx="158" cy="48"/>
                  </a:xfrm>
                  <a:custGeom>
                    <a:avLst/>
                    <a:gdLst>
                      <a:gd name="T0" fmla="*/ 396 w 63"/>
                      <a:gd name="T1" fmla="*/ 99 h 18"/>
                      <a:gd name="T2" fmla="*/ 396 w 63"/>
                      <a:gd name="T3" fmla="*/ 0 h 18"/>
                      <a:gd name="T4" fmla="*/ 138 w 63"/>
                      <a:gd name="T5" fmla="*/ 21 h 18"/>
                      <a:gd name="T6" fmla="*/ 0 w 63"/>
                      <a:gd name="T7" fmla="*/ 13 h 18"/>
                      <a:gd name="T8" fmla="*/ 201 w 63"/>
                      <a:gd name="T9" fmla="*/ 51 h 18"/>
                      <a:gd name="T10" fmla="*/ 321 w 63"/>
                      <a:gd name="T11" fmla="*/ 128 h 18"/>
                      <a:gd name="T12" fmla="*/ 396 w 63"/>
                      <a:gd name="T13" fmla="*/ 99 h 1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63" h="18">
                        <a:moveTo>
                          <a:pt x="63" y="14"/>
                        </a:moveTo>
                        <a:cubicBezTo>
                          <a:pt x="63" y="0"/>
                          <a:pt x="63" y="0"/>
                          <a:pt x="63" y="0"/>
                        </a:cubicBezTo>
                        <a:cubicBezTo>
                          <a:pt x="52" y="2"/>
                          <a:pt x="38" y="3"/>
                          <a:pt x="22" y="3"/>
                        </a:cubicBezTo>
                        <a:cubicBezTo>
                          <a:pt x="14" y="3"/>
                          <a:pt x="7" y="3"/>
                          <a:pt x="0" y="2"/>
                        </a:cubicBezTo>
                        <a:cubicBezTo>
                          <a:pt x="9" y="5"/>
                          <a:pt x="24" y="7"/>
                          <a:pt x="32" y="7"/>
                        </a:cubicBezTo>
                        <a:cubicBezTo>
                          <a:pt x="38" y="8"/>
                          <a:pt x="47" y="9"/>
                          <a:pt x="51" y="18"/>
                        </a:cubicBezTo>
                        <a:cubicBezTo>
                          <a:pt x="58" y="17"/>
                          <a:pt x="63" y="15"/>
                          <a:pt x="63" y="14"/>
                        </a:cubicBezTo>
                        <a:close/>
                      </a:path>
                    </a:pathLst>
                  </a:custGeom>
                  <a:solidFill>
                    <a:srgbClr val="BFBFB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4" name="Freeform 266">
                    <a:extLst>
                      <a:ext uri="{FF2B5EF4-FFF2-40B4-BE49-F238E27FC236}">
                        <a16:creationId xmlns:a16="http://schemas.microsoft.com/office/drawing/2014/main" id="{43E79B3E-CCA9-4E46-97C4-87707D1DB9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65" y="2741"/>
                    <a:ext cx="55" cy="584"/>
                  </a:xfrm>
                  <a:custGeom>
                    <a:avLst/>
                    <a:gdLst>
                      <a:gd name="T0" fmla="*/ 108 w 22"/>
                      <a:gd name="T1" fmla="*/ 669 h 219"/>
                      <a:gd name="T2" fmla="*/ 133 w 22"/>
                      <a:gd name="T3" fmla="*/ 0 h 219"/>
                      <a:gd name="T4" fmla="*/ 133 w 22"/>
                      <a:gd name="T5" fmla="*/ 589 h 219"/>
                      <a:gd name="T6" fmla="*/ 125 w 22"/>
                      <a:gd name="T7" fmla="*/ 661 h 219"/>
                      <a:gd name="T8" fmla="*/ 0 w 22"/>
                      <a:gd name="T9" fmla="*/ 1557 h 219"/>
                      <a:gd name="T10" fmla="*/ 108 w 22"/>
                      <a:gd name="T11" fmla="*/ 669 h 21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22" h="219">
                        <a:moveTo>
                          <a:pt x="17" y="94"/>
                        </a:moveTo>
                        <a:cubicBezTo>
                          <a:pt x="19" y="79"/>
                          <a:pt x="20" y="17"/>
                          <a:pt x="21" y="0"/>
                        </a:cubicBezTo>
                        <a:cubicBezTo>
                          <a:pt x="22" y="14"/>
                          <a:pt x="22" y="61"/>
                          <a:pt x="21" y="83"/>
                        </a:cubicBezTo>
                        <a:cubicBezTo>
                          <a:pt x="20" y="93"/>
                          <a:pt x="20" y="93"/>
                          <a:pt x="20" y="93"/>
                        </a:cubicBezTo>
                        <a:cubicBezTo>
                          <a:pt x="20" y="93"/>
                          <a:pt x="2" y="217"/>
                          <a:pt x="0" y="219"/>
                        </a:cubicBezTo>
                        <a:cubicBezTo>
                          <a:pt x="0" y="219"/>
                          <a:pt x="15" y="109"/>
                          <a:pt x="17" y="94"/>
                        </a:cubicBezTo>
                        <a:close/>
                      </a:path>
                    </a:pathLst>
                  </a:custGeom>
                  <a:solidFill>
                    <a:srgbClr val="C2C2C2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5" name="Freeform 269">
                    <a:extLst>
                      <a:ext uri="{FF2B5EF4-FFF2-40B4-BE49-F238E27FC236}">
                        <a16:creationId xmlns:a16="http://schemas.microsoft.com/office/drawing/2014/main" id="{94AC8A22-F5BD-4F5C-9EC4-C2F0EB2769F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80" y="2611"/>
                    <a:ext cx="105" cy="53"/>
                  </a:xfrm>
                  <a:custGeom>
                    <a:avLst/>
                    <a:gdLst>
                      <a:gd name="T0" fmla="*/ 0 w 42"/>
                      <a:gd name="T1" fmla="*/ 140 h 20"/>
                      <a:gd name="T2" fmla="*/ 263 w 42"/>
                      <a:gd name="T3" fmla="*/ 64 h 20"/>
                      <a:gd name="T4" fmla="*/ 263 w 42"/>
                      <a:gd name="T5" fmla="*/ 0 h 20"/>
                      <a:gd name="T6" fmla="*/ 0 w 42"/>
                      <a:gd name="T7" fmla="*/ 85 h 20"/>
                      <a:gd name="T8" fmla="*/ 0 w 42"/>
                      <a:gd name="T9" fmla="*/ 140 h 2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2" h="20">
                        <a:moveTo>
                          <a:pt x="0" y="20"/>
                        </a:moveTo>
                        <a:cubicBezTo>
                          <a:pt x="25" y="19"/>
                          <a:pt x="42" y="14"/>
                          <a:pt x="42" y="9"/>
                        </a:cubicBezTo>
                        <a:cubicBezTo>
                          <a:pt x="42" y="0"/>
                          <a:pt x="42" y="0"/>
                          <a:pt x="42" y="0"/>
                        </a:cubicBezTo>
                        <a:cubicBezTo>
                          <a:pt x="42" y="6"/>
                          <a:pt x="25" y="10"/>
                          <a:pt x="0" y="12"/>
                        </a:cubicBezTo>
                        <a:cubicBezTo>
                          <a:pt x="1" y="15"/>
                          <a:pt x="1" y="18"/>
                          <a:pt x="0" y="20"/>
                        </a:cubicBezTo>
                        <a:close/>
                      </a:path>
                    </a:pathLst>
                  </a:custGeom>
                  <a:solidFill>
                    <a:srgbClr val="2F89BD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6" name="Freeform 270">
                    <a:extLst>
                      <a:ext uri="{FF2B5EF4-FFF2-40B4-BE49-F238E27FC236}">
                        <a16:creationId xmlns:a16="http://schemas.microsoft.com/office/drawing/2014/main" id="{18B5FBA3-0883-4DCE-8935-B3C0DE5FF08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18" y="2629"/>
                    <a:ext cx="57" cy="32"/>
                  </a:xfrm>
                  <a:custGeom>
                    <a:avLst/>
                    <a:gdLst>
                      <a:gd name="T0" fmla="*/ 0 w 23"/>
                      <a:gd name="T1" fmla="*/ 56 h 12"/>
                      <a:gd name="T2" fmla="*/ 141 w 23"/>
                      <a:gd name="T3" fmla="*/ 85 h 12"/>
                      <a:gd name="T4" fmla="*/ 141 w 23"/>
                      <a:gd name="T5" fmla="*/ 29 h 12"/>
                      <a:gd name="T6" fmla="*/ 0 w 23"/>
                      <a:gd name="T7" fmla="*/ 0 h 12"/>
                      <a:gd name="T8" fmla="*/ 0 w 23"/>
                      <a:gd name="T9" fmla="*/ 56 h 1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3" h="12">
                        <a:moveTo>
                          <a:pt x="0" y="8"/>
                        </a:moveTo>
                        <a:cubicBezTo>
                          <a:pt x="6" y="10"/>
                          <a:pt x="14" y="11"/>
                          <a:pt x="23" y="12"/>
                        </a:cubicBezTo>
                        <a:cubicBezTo>
                          <a:pt x="23" y="4"/>
                          <a:pt x="23" y="4"/>
                          <a:pt x="23" y="4"/>
                        </a:cubicBezTo>
                        <a:cubicBezTo>
                          <a:pt x="14" y="3"/>
                          <a:pt x="6" y="1"/>
                          <a:pt x="0" y="0"/>
                        </a:cubicBezTo>
                        <a:lnTo>
                          <a:pt x="0" y="8"/>
                        </a:lnTo>
                        <a:close/>
                      </a:path>
                    </a:pathLst>
                  </a:custGeom>
                  <a:solidFill>
                    <a:srgbClr val="A8CBE2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7" name="Freeform 271">
                    <a:extLst>
                      <a:ext uri="{FF2B5EF4-FFF2-40B4-BE49-F238E27FC236}">
                        <a16:creationId xmlns:a16="http://schemas.microsoft.com/office/drawing/2014/main" id="{5652301C-EDEC-4414-80E4-5F10C83DD9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53" y="2637"/>
                    <a:ext cx="15" cy="24"/>
                  </a:xfrm>
                  <a:custGeom>
                    <a:avLst/>
                    <a:gdLst>
                      <a:gd name="T0" fmla="*/ 0 w 6"/>
                      <a:gd name="T1" fmla="*/ 56 h 9"/>
                      <a:gd name="T2" fmla="*/ 38 w 6"/>
                      <a:gd name="T3" fmla="*/ 64 h 9"/>
                      <a:gd name="T4" fmla="*/ 38 w 6"/>
                      <a:gd name="T5" fmla="*/ 8 h 9"/>
                      <a:gd name="T6" fmla="*/ 0 w 6"/>
                      <a:gd name="T7" fmla="*/ 0 h 9"/>
                      <a:gd name="T8" fmla="*/ 0 w 6"/>
                      <a:gd name="T9" fmla="*/ 56 h 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" h="9">
                        <a:moveTo>
                          <a:pt x="0" y="8"/>
                        </a:moveTo>
                        <a:cubicBezTo>
                          <a:pt x="2" y="9"/>
                          <a:pt x="4" y="9"/>
                          <a:pt x="6" y="9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4" y="0"/>
                          <a:pt x="2" y="0"/>
                          <a:pt x="0" y="0"/>
                        </a:cubicBezTo>
                        <a:lnTo>
                          <a:pt x="0" y="8"/>
                        </a:lnTo>
                        <a:close/>
                      </a:path>
                    </a:pathLst>
                  </a:custGeom>
                  <a:solidFill>
                    <a:srgbClr val="E3EDF5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8" name="Freeform 272">
                    <a:extLst>
                      <a:ext uri="{FF2B5EF4-FFF2-40B4-BE49-F238E27FC236}">
                        <a16:creationId xmlns:a16="http://schemas.microsoft.com/office/drawing/2014/main" id="{249F0CB0-1046-4A23-BFCD-7FAFAC36D3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58" y="2621"/>
                    <a:ext cx="20" cy="32"/>
                  </a:xfrm>
                  <a:custGeom>
                    <a:avLst/>
                    <a:gdLst>
                      <a:gd name="T0" fmla="*/ 50 w 8"/>
                      <a:gd name="T1" fmla="*/ 0 h 12"/>
                      <a:gd name="T2" fmla="*/ 0 w 8"/>
                      <a:gd name="T3" fmla="*/ 29 h 12"/>
                      <a:gd name="T4" fmla="*/ 0 w 8"/>
                      <a:gd name="T5" fmla="*/ 85 h 12"/>
                      <a:gd name="T6" fmla="*/ 50 w 8"/>
                      <a:gd name="T7" fmla="*/ 64 h 12"/>
                      <a:gd name="T8" fmla="*/ 50 w 8"/>
                      <a:gd name="T9" fmla="*/ 0 h 1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" h="12">
                        <a:moveTo>
                          <a:pt x="8" y="0"/>
                        </a:moveTo>
                        <a:cubicBezTo>
                          <a:pt x="6" y="2"/>
                          <a:pt x="3" y="3"/>
                          <a:pt x="0" y="4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cubicBezTo>
                          <a:pt x="3" y="11"/>
                          <a:pt x="6" y="10"/>
                          <a:pt x="8" y="9"/>
                        </a:cubicBezTo>
                        <a:lnTo>
                          <a:pt x="8" y="0"/>
                        </a:lnTo>
                        <a:close/>
                      </a:path>
                    </a:pathLst>
                  </a:custGeom>
                  <a:solidFill>
                    <a:srgbClr val="056498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49" name="Freeform 274">
                    <a:extLst>
                      <a:ext uri="{FF2B5EF4-FFF2-40B4-BE49-F238E27FC236}">
                        <a16:creationId xmlns:a16="http://schemas.microsoft.com/office/drawing/2014/main" id="{06CF4F3A-0F80-4F30-B13E-23543CB04D7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75" y="3236"/>
                    <a:ext cx="138" cy="16"/>
                  </a:xfrm>
                  <a:custGeom>
                    <a:avLst/>
                    <a:gdLst>
                      <a:gd name="T0" fmla="*/ 534 w 85"/>
                      <a:gd name="T1" fmla="*/ 0 h 5"/>
                      <a:gd name="T2" fmla="*/ 263 w 85"/>
                      <a:gd name="T3" fmla="*/ 34 h 5"/>
                      <a:gd name="T4" fmla="*/ 0 w 85"/>
                      <a:gd name="T5" fmla="*/ 0 h 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5" h="5">
                        <a:moveTo>
                          <a:pt x="85" y="0"/>
                        </a:moveTo>
                        <a:cubicBezTo>
                          <a:pt x="80" y="3"/>
                          <a:pt x="63" y="5"/>
                          <a:pt x="42" y="5"/>
                        </a:cubicBezTo>
                        <a:cubicBezTo>
                          <a:pt x="22" y="5"/>
                          <a:pt x="5" y="3"/>
                          <a:pt x="0" y="0"/>
                        </a:cubicBezTo>
                      </a:path>
                    </a:pathLst>
                  </a:custGeom>
                  <a:noFill/>
                  <a:ln w="3175" cap="rnd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0" name="Oval 276">
                    <a:extLst>
                      <a:ext uri="{FF2B5EF4-FFF2-40B4-BE49-F238E27FC236}">
                        <a16:creationId xmlns:a16="http://schemas.microsoft.com/office/drawing/2014/main" id="{E062B3D3-E37D-46D6-8FBF-1E97E1BC26C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65" y="2893"/>
                    <a:ext cx="15" cy="14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1" name="Oval 277">
                    <a:extLst>
                      <a:ext uri="{FF2B5EF4-FFF2-40B4-BE49-F238E27FC236}">
                        <a16:creationId xmlns:a16="http://schemas.microsoft.com/office/drawing/2014/main" id="{1E34D51F-E7B8-4C4B-8232-464790B30EC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613" y="2896"/>
                    <a:ext cx="15" cy="16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2" name="Oval 278">
                    <a:extLst>
                      <a:ext uri="{FF2B5EF4-FFF2-40B4-BE49-F238E27FC236}">
                        <a16:creationId xmlns:a16="http://schemas.microsoft.com/office/drawing/2014/main" id="{B7885D2B-261B-43E6-AFA3-BC41CF8745C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85" y="2888"/>
                    <a:ext cx="23" cy="27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3" name="Oval 279">
                    <a:extLst>
                      <a:ext uri="{FF2B5EF4-FFF2-40B4-BE49-F238E27FC236}">
                        <a16:creationId xmlns:a16="http://schemas.microsoft.com/office/drawing/2014/main" id="{AB903D3C-42A0-49C0-B3A8-2BFE206F70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5" y="2579"/>
                    <a:ext cx="290" cy="64"/>
                  </a:xfrm>
                  <a:prstGeom prst="ellipse">
                    <a:avLst/>
                  </a:prstGeom>
                  <a:noFill/>
                  <a:ln w="7938" cap="rnd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4" name="Freeform 280">
                    <a:extLst>
                      <a:ext uri="{FF2B5EF4-FFF2-40B4-BE49-F238E27FC236}">
                        <a16:creationId xmlns:a16="http://schemas.microsoft.com/office/drawing/2014/main" id="{E2778C79-666A-43F2-BA49-B2B5DA2CFC7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95" y="2611"/>
                    <a:ext cx="290" cy="56"/>
                  </a:xfrm>
                  <a:custGeom>
                    <a:avLst/>
                    <a:gdLst>
                      <a:gd name="T0" fmla="*/ 0 w 116"/>
                      <a:gd name="T1" fmla="*/ 64 h 21"/>
                      <a:gd name="T2" fmla="*/ 363 w 116"/>
                      <a:gd name="T3" fmla="*/ 149 h 21"/>
                      <a:gd name="T4" fmla="*/ 725 w 116"/>
                      <a:gd name="T5" fmla="*/ 64 h 21"/>
                      <a:gd name="T6" fmla="*/ 725 w 116"/>
                      <a:gd name="T7" fmla="*/ 0 h 21"/>
                      <a:gd name="T8" fmla="*/ 363 w 116"/>
                      <a:gd name="T9" fmla="*/ 85 h 21"/>
                      <a:gd name="T10" fmla="*/ 0 w 116"/>
                      <a:gd name="T11" fmla="*/ 0 h 21"/>
                      <a:gd name="T12" fmla="*/ 0 w 116"/>
                      <a:gd name="T13" fmla="*/ 64 h 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16" h="21">
                        <a:moveTo>
                          <a:pt x="0" y="9"/>
                        </a:moveTo>
                        <a:cubicBezTo>
                          <a:pt x="0" y="15"/>
                          <a:pt x="26" y="21"/>
                          <a:pt x="58" y="21"/>
                        </a:cubicBezTo>
                        <a:cubicBezTo>
                          <a:pt x="90" y="21"/>
                          <a:pt x="116" y="15"/>
                          <a:pt x="116" y="9"/>
                        </a:cubicBezTo>
                        <a:cubicBezTo>
                          <a:pt x="116" y="0"/>
                          <a:pt x="116" y="0"/>
                          <a:pt x="116" y="0"/>
                        </a:cubicBezTo>
                        <a:cubicBezTo>
                          <a:pt x="116" y="7"/>
                          <a:pt x="90" y="12"/>
                          <a:pt x="58" y="12"/>
                        </a:cubicBezTo>
                        <a:cubicBezTo>
                          <a:pt x="26" y="12"/>
                          <a:pt x="0" y="7"/>
                          <a:pt x="0" y="0"/>
                        </a:cubicBezTo>
                        <a:lnTo>
                          <a:pt x="0" y="9"/>
                        </a:lnTo>
                        <a:close/>
                      </a:path>
                    </a:pathLst>
                  </a:custGeom>
                  <a:noFill/>
                  <a:ln w="7938" cap="rnd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5" name="Oval 281">
                    <a:extLst>
                      <a:ext uri="{FF2B5EF4-FFF2-40B4-BE49-F238E27FC236}">
                        <a16:creationId xmlns:a16="http://schemas.microsoft.com/office/drawing/2014/main" id="{7B3C0355-8E53-4525-8F35-E9A8EBCF22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30" y="2595"/>
                    <a:ext cx="223" cy="34"/>
                  </a:xfrm>
                  <a:prstGeom prst="ellipse">
                    <a:avLst/>
                  </a:prstGeom>
                  <a:noFill/>
                  <a:ln w="7938" cap="rnd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6" name="Freeform 282">
                    <a:extLst>
                      <a:ext uri="{FF2B5EF4-FFF2-40B4-BE49-F238E27FC236}">
                        <a16:creationId xmlns:a16="http://schemas.microsoft.com/office/drawing/2014/main" id="{FA9C4AB6-3AD7-41B2-82EC-A2B5901D211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23" y="2653"/>
                    <a:ext cx="237" cy="710"/>
                  </a:xfrm>
                  <a:custGeom>
                    <a:avLst/>
                    <a:gdLst>
                      <a:gd name="T0" fmla="*/ 292 w 95"/>
                      <a:gd name="T1" fmla="*/ 35 h 266"/>
                      <a:gd name="T2" fmla="*/ 0 w 95"/>
                      <a:gd name="T3" fmla="*/ 0 h 266"/>
                      <a:gd name="T4" fmla="*/ 12 w 95"/>
                      <a:gd name="T5" fmla="*/ 913 h 266"/>
                      <a:gd name="T6" fmla="*/ 175 w 95"/>
                      <a:gd name="T7" fmla="*/ 1831 h 266"/>
                      <a:gd name="T8" fmla="*/ 292 w 95"/>
                      <a:gd name="T9" fmla="*/ 1895 h 266"/>
                      <a:gd name="T10" fmla="*/ 417 w 95"/>
                      <a:gd name="T11" fmla="*/ 1831 h 266"/>
                      <a:gd name="T12" fmla="*/ 579 w 95"/>
                      <a:gd name="T13" fmla="*/ 913 h 266"/>
                      <a:gd name="T14" fmla="*/ 591 w 95"/>
                      <a:gd name="T15" fmla="*/ 0 h 266"/>
                      <a:gd name="T16" fmla="*/ 292 w 95"/>
                      <a:gd name="T17" fmla="*/ 35 h 26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95" h="266">
                        <a:moveTo>
                          <a:pt x="47" y="5"/>
                        </a:moveTo>
                        <a:cubicBezTo>
                          <a:pt x="28" y="5"/>
                          <a:pt x="10" y="3"/>
                          <a:pt x="0" y="0"/>
                        </a:cubicBezTo>
                        <a:cubicBezTo>
                          <a:pt x="2" y="128"/>
                          <a:pt x="2" y="128"/>
                          <a:pt x="2" y="128"/>
                        </a:cubicBezTo>
                        <a:cubicBezTo>
                          <a:pt x="2" y="128"/>
                          <a:pt x="26" y="255"/>
                          <a:pt x="28" y="257"/>
                        </a:cubicBezTo>
                        <a:cubicBezTo>
                          <a:pt x="31" y="262"/>
                          <a:pt x="39" y="266"/>
                          <a:pt x="47" y="266"/>
                        </a:cubicBezTo>
                        <a:cubicBezTo>
                          <a:pt x="56" y="266"/>
                          <a:pt x="64" y="262"/>
                          <a:pt x="67" y="257"/>
                        </a:cubicBezTo>
                        <a:cubicBezTo>
                          <a:pt x="69" y="255"/>
                          <a:pt x="93" y="128"/>
                          <a:pt x="93" y="128"/>
                        </a:cubicBezTo>
                        <a:cubicBezTo>
                          <a:pt x="95" y="0"/>
                          <a:pt x="95" y="0"/>
                          <a:pt x="95" y="0"/>
                        </a:cubicBezTo>
                        <a:cubicBezTo>
                          <a:pt x="85" y="3"/>
                          <a:pt x="67" y="5"/>
                          <a:pt x="47" y="5"/>
                        </a:cubicBezTo>
                        <a:close/>
                      </a:path>
                    </a:pathLst>
                  </a:custGeom>
                  <a:noFill/>
                  <a:ln w="7938" cap="rnd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7" name="Freeform 283">
                    <a:extLst>
                      <a:ext uri="{FF2B5EF4-FFF2-40B4-BE49-F238E27FC236}">
                        <a16:creationId xmlns:a16="http://schemas.microsoft.com/office/drawing/2014/main" id="{C1E3D990-2D48-4944-9045-C803A0D001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3" y="2597"/>
                    <a:ext cx="95" cy="43"/>
                  </a:xfrm>
                  <a:custGeom>
                    <a:avLst/>
                    <a:gdLst>
                      <a:gd name="T0" fmla="*/ 63 w 38"/>
                      <a:gd name="T1" fmla="*/ 116 h 16"/>
                      <a:gd name="T2" fmla="*/ 238 w 38"/>
                      <a:gd name="T3" fmla="*/ 116 h 16"/>
                      <a:gd name="T4" fmla="*/ 238 w 38"/>
                      <a:gd name="T5" fmla="*/ 86 h 16"/>
                      <a:gd name="T6" fmla="*/ 238 w 38"/>
                      <a:gd name="T7" fmla="*/ 81 h 16"/>
                      <a:gd name="T8" fmla="*/ 63 w 38"/>
                      <a:gd name="T9" fmla="*/ 81 h 16"/>
                      <a:gd name="T10" fmla="*/ 63 w 38"/>
                      <a:gd name="T11" fmla="*/ 35 h 16"/>
                      <a:gd name="T12" fmla="*/ 238 w 38"/>
                      <a:gd name="T13" fmla="*/ 35 h 16"/>
                      <a:gd name="T14" fmla="*/ 238 w 38"/>
                      <a:gd name="T15" fmla="*/ 8 h 16"/>
                      <a:gd name="T16" fmla="*/ 238 w 38"/>
                      <a:gd name="T17" fmla="*/ 0 h 16"/>
                      <a:gd name="T18" fmla="*/ 63 w 38"/>
                      <a:gd name="T19" fmla="*/ 0 h 16"/>
                      <a:gd name="T20" fmla="*/ 63 w 38"/>
                      <a:gd name="T21" fmla="*/ 116 h 1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8" h="16">
                        <a:moveTo>
                          <a:pt x="10" y="16"/>
                        </a:moveTo>
                        <a:cubicBezTo>
                          <a:pt x="24" y="16"/>
                          <a:pt x="26" y="16"/>
                          <a:pt x="38" y="16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8" y="12"/>
                          <a:pt x="38" y="11"/>
                          <a:pt x="38" y="11"/>
                        </a:cubicBezTo>
                        <a:cubicBezTo>
                          <a:pt x="27" y="11"/>
                          <a:pt x="17" y="11"/>
                          <a:pt x="10" y="11"/>
                        </a:cubicBezTo>
                        <a:cubicBezTo>
                          <a:pt x="6" y="11"/>
                          <a:pt x="6" y="5"/>
                          <a:pt x="10" y="5"/>
                        </a:cubicBezTo>
                        <a:cubicBezTo>
                          <a:pt x="24" y="5"/>
                          <a:pt x="26" y="5"/>
                          <a:pt x="38" y="5"/>
                        </a:cubicBezTo>
                        <a:cubicBezTo>
                          <a:pt x="38" y="1"/>
                          <a:pt x="38" y="1"/>
                          <a:pt x="38" y="1"/>
                        </a:cubicBezTo>
                        <a:cubicBezTo>
                          <a:pt x="38" y="1"/>
                          <a:pt x="38" y="0"/>
                          <a:pt x="38" y="0"/>
                        </a:cubicBezTo>
                        <a:cubicBezTo>
                          <a:pt x="27" y="0"/>
                          <a:pt x="17" y="0"/>
                          <a:pt x="10" y="0"/>
                        </a:cubicBezTo>
                        <a:cubicBezTo>
                          <a:pt x="0" y="0"/>
                          <a:pt x="0" y="16"/>
                          <a:pt x="10" y="16"/>
                        </a:cubicBezTo>
                        <a:close/>
                      </a:path>
                    </a:pathLst>
                  </a:custGeom>
                  <a:solidFill>
                    <a:srgbClr val="DEDEDE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8" name="Freeform 284">
                    <a:extLst>
                      <a:ext uri="{FF2B5EF4-FFF2-40B4-BE49-F238E27FC236}">
                        <a16:creationId xmlns:a16="http://schemas.microsoft.com/office/drawing/2014/main" id="{834DEA81-CDD3-4388-AE63-F91ED3C94E0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3" y="2597"/>
                    <a:ext cx="95" cy="43"/>
                  </a:xfrm>
                  <a:custGeom>
                    <a:avLst/>
                    <a:gdLst>
                      <a:gd name="T0" fmla="*/ 63 w 38"/>
                      <a:gd name="T1" fmla="*/ 116 h 16"/>
                      <a:gd name="T2" fmla="*/ 238 w 38"/>
                      <a:gd name="T3" fmla="*/ 116 h 16"/>
                      <a:gd name="T4" fmla="*/ 238 w 38"/>
                      <a:gd name="T5" fmla="*/ 86 h 16"/>
                      <a:gd name="T6" fmla="*/ 238 w 38"/>
                      <a:gd name="T7" fmla="*/ 81 h 16"/>
                      <a:gd name="T8" fmla="*/ 63 w 38"/>
                      <a:gd name="T9" fmla="*/ 81 h 16"/>
                      <a:gd name="T10" fmla="*/ 63 w 38"/>
                      <a:gd name="T11" fmla="*/ 35 h 16"/>
                      <a:gd name="T12" fmla="*/ 238 w 38"/>
                      <a:gd name="T13" fmla="*/ 35 h 16"/>
                      <a:gd name="T14" fmla="*/ 238 w 38"/>
                      <a:gd name="T15" fmla="*/ 8 h 16"/>
                      <a:gd name="T16" fmla="*/ 238 w 38"/>
                      <a:gd name="T17" fmla="*/ 0 h 16"/>
                      <a:gd name="T18" fmla="*/ 63 w 38"/>
                      <a:gd name="T19" fmla="*/ 0 h 16"/>
                      <a:gd name="T20" fmla="*/ 63 w 38"/>
                      <a:gd name="T21" fmla="*/ 116 h 1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8" h="16">
                        <a:moveTo>
                          <a:pt x="10" y="16"/>
                        </a:moveTo>
                        <a:cubicBezTo>
                          <a:pt x="24" y="16"/>
                          <a:pt x="26" y="16"/>
                          <a:pt x="38" y="16"/>
                        </a:cubicBezTo>
                        <a:cubicBezTo>
                          <a:pt x="38" y="12"/>
                          <a:pt x="38" y="12"/>
                          <a:pt x="38" y="12"/>
                        </a:cubicBezTo>
                        <a:cubicBezTo>
                          <a:pt x="38" y="12"/>
                          <a:pt x="38" y="11"/>
                          <a:pt x="38" y="11"/>
                        </a:cubicBezTo>
                        <a:cubicBezTo>
                          <a:pt x="27" y="11"/>
                          <a:pt x="17" y="11"/>
                          <a:pt x="10" y="11"/>
                        </a:cubicBezTo>
                        <a:cubicBezTo>
                          <a:pt x="6" y="11"/>
                          <a:pt x="6" y="5"/>
                          <a:pt x="10" y="5"/>
                        </a:cubicBezTo>
                        <a:cubicBezTo>
                          <a:pt x="24" y="5"/>
                          <a:pt x="26" y="5"/>
                          <a:pt x="38" y="5"/>
                        </a:cubicBezTo>
                        <a:cubicBezTo>
                          <a:pt x="38" y="1"/>
                          <a:pt x="38" y="1"/>
                          <a:pt x="38" y="1"/>
                        </a:cubicBezTo>
                        <a:cubicBezTo>
                          <a:pt x="38" y="1"/>
                          <a:pt x="38" y="0"/>
                          <a:pt x="38" y="0"/>
                        </a:cubicBezTo>
                        <a:cubicBezTo>
                          <a:pt x="27" y="0"/>
                          <a:pt x="17" y="0"/>
                          <a:pt x="10" y="0"/>
                        </a:cubicBezTo>
                        <a:cubicBezTo>
                          <a:pt x="0" y="0"/>
                          <a:pt x="0" y="16"/>
                          <a:pt x="10" y="16"/>
                        </a:cubicBezTo>
                        <a:close/>
                      </a:path>
                    </a:pathLst>
                  </a:custGeom>
                  <a:noFill/>
                  <a:ln w="7938" cap="rnd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59" name="Freeform 285">
                    <a:extLst>
                      <a:ext uri="{FF2B5EF4-FFF2-40B4-BE49-F238E27FC236}">
                        <a16:creationId xmlns:a16="http://schemas.microsoft.com/office/drawing/2014/main" id="{DC0401E9-A140-45B2-A636-9FE7400DD7D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8" y="2592"/>
                    <a:ext cx="90" cy="24"/>
                  </a:xfrm>
                  <a:custGeom>
                    <a:avLst/>
                    <a:gdLst>
                      <a:gd name="T0" fmla="*/ 50 w 36"/>
                      <a:gd name="T1" fmla="*/ 13 h 9"/>
                      <a:gd name="T2" fmla="*/ 225 w 36"/>
                      <a:gd name="T3" fmla="*/ 13 h 9"/>
                      <a:gd name="T4" fmla="*/ 225 w 36"/>
                      <a:gd name="T5" fmla="*/ 13 h 9"/>
                      <a:gd name="T6" fmla="*/ 220 w 36"/>
                      <a:gd name="T7" fmla="*/ 0 h 9"/>
                      <a:gd name="T8" fmla="*/ 220 w 36"/>
                      <a:gd name="T9" fmla="*/ 0 h 9"/>
                      <a:gd name="T10" fmla="*/ 58 w 36"/>
                      <a:gd name="T11" fmla="*/ 0 h 9"/>
                      <a:gd name="T12" fmla="*/ 50 w 36"/>
                      <a:gd name="T13" fmla="*/ 0 h 9"/>
                      <a:gd name="T14" fmla="*/ 8 w 36"/>
                      <a:gd name="T15" fmla="*/ 21 h 9"/>
                      <a:gd name="T16" fmla="*/ 0 w 36"/>
                      <a:gd name="T17" fmla="*/ 64 h 9"/>
                      <a:gd name="T18" fmla="*/ 50 w 36"/>
                      <a:gd name="T19" fmla="*/ 13 h 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6" h="9">
                        <a:moveTo>
                          <a:pt x="8" y="2"/>
                        </a:moveTo>
                        <a:cubicBezTo>
                          <a:pt x="15" y="2"/>
                          <a:pt x="25" y="2"/>
                          <a:pt x="36" y="2"/>
                        </a:cubicBezTo>
                        <a:cubicBezTo>
                          <a:pt x="36" y="2"/>
                          <a:pt x="36" y="2"/>
                          <a:pt x="36" y="2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25" y="0"/>
                          <a:pt x="15" y="0"/>
                          <a:pt x="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5" y="0"/>
                          <a:pt x="2" y="1"/>
                          <a:pt x="1" y="3"/>
                        </a:cubicBezTo>
                        <a:cubicBezTo>
                          <a:pt x="0" y="5"/>
                          <a:pt x="0" y="9"/>
                          <a:pt x="0" y="9"/>
                        </a:cubicBezTo>
                        <a:cubicBezTo>
                          <a:pt x="1" y="5"/>
                          <a:pt x="3" y="2"/>
                          <a:pt x="8" y="2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0" name="Freeform 286">
                    <a:extLst>
                      <a:ext uri="{FF2B5EF4-FFF2-40B4-BE49-F238E27FC236}">
                        <a16:creationId xmlns:a16="http://schemas.microsoft.com/office/drawing/2014/main" id="{1B125244-4CF6-4424-8433-5FE9225F20C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8" y="2611"/>
                    <a:ext cx="80" cy="16"/>
                  </a:xfrm>
                  <a:custGeom>
                    <a:avLst/>
                    <a:gdLst>
                      <a:gd name="T0" fmla="*/ 25 w 32"/>
                      <a:gd name="T1" fmla="*/ 0 h 6"/>
                      <a:gd name="T2" fmla="*/ 25 w 32"/>
                      <a:gd name="T3" fmla="*/ 0 h 6"/>
                      <a:gd name="T4" fmla="*/ 25 w 32"/>
                      <a:gd name="T5" fmla="*/ 0 h 6"/>
                      <a:gd name="T6" fmla="*/ 25 w 32"/>
                      <a:gd name="T7" fmla="*/ 43 h 6"/>
                      <a:gd name="T8" fmla="*/ 200 w 32"/>
                      <a:gd name="T9" fmla="*/ 43 h 6"/>
                      <a:gd name="T10" fmla="*/ 200 w 32"/>
                      <a:gd name="T11" fmla="*/ 43 h 6"/>
                      <a:gd name="T12" fmla="*/ 195 w 32"/>
                      <a:gd name="T13" fmla="*/ 29 h 6"/>
                      <a:gd name="T14" fmla="*/ 195 w 32"/>
                      <a:gd name="T15" fmla="*/ 29 h 6"/>
                      <a:gd name="T16" fmla="*/ 33 w 32"/>
                      <a:gd name="T17" fmla="*/ 29 h 6"/>
                      <a:gd name="T18" fmla="*/ 13 w 32"/>
                      <a:gd name="T19" fmla="*/ 13 h 6"/>
                      <a:gd name="T20" fmla="*/ 25 w 32"/>
                      <a:gd name="T21" fmla="*/ 0 h 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2" h="6"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0" y="0"/>
                          <a:pt x="0" y="6"/>
                          <a:pt x="4" y="6"/>
                        </a:cubicBezTo>
                        <a:cubicBezTo>
                          <a:pt x="11" y="6"/>
                          <a:pt x="21" y="6"/>
                          <a:pt x="32" y="6"/>
                        </a:cubicBezTo>
                        <a:cubicBezTo>
                          <a:pt x="32" y="6"/>
                          <a:pt x="32" y="6"/>
                          <a:pt x="32" y="6"/>
                        </a:cubicBezTo>
                        <a:cubicBezTo>
                          <a:pt x="31" y="4"/>
                          <a:pt x="31" y="4"/>
                          <a:pt x="31" y="4"/>
                        </a:cubicBezTo>
                        <a:cubicBezTo>
                          <a:pt x="31" y="4"/>
                          <a:pt x="31" y="4"/>
                          <a:pt x="31" y="4"/>
                        </a:cubicBezTo>
                        <a:cubicBezTo>
                          <a:pt x="21" y="4"/>
                          <a:pt x="11" y="4"/>
                          <a:pt x="5" y="4"/>
                        </a:cubicBezTo>
                        <a:cubicBezTo>
                          <a:pt x="3" y="4"/>
                          <a:pt x="2" y="3"/>
                          <a:pt x="2" y="2"/>
                        </a:cubicBezTo>
                        <a:cubicBezTo>
                          <a:pt x="2" y="1"/>
                          <a:pt x="3" y="0"/>
                          <a:pt x="4" y="0"/>
                        </a:cubicBezTo>
                        <a:close/>
                      </a:path>
                    </a:pathLst>
                  </a:custGeom>
                  <a:solidFill>
                    <a:srgbClr val="B7D3E6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1" name="Freeform 287">
                    <a:extLst>
                      <a:ext uri="{FF2B5EF4-FFF2-40B4-BE49-F238E27FC236}">
                        <a16:creationId xmlns:a16="http://schemas.microsoft.com/office/drawing/2014/main" id="{80E77335-355C-4F2B-B91C-E80A8C34955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08" y="2592"/>
                    <a:ext cx="90" cy="24"/>
                  </a:xfrm>
                  <a:custGeom>
                    <a:avLst/>
                    <a:gdLst>
                      <a:gd name="T0" fmla="*/ 50 w 36"/>
                      <a:gd name="T1" fmla="*/ 13 h 9"/>
                      <a:gd name="T2" fmla="*/ 225 w 36"/>
                      <a:gd name="T3" fmla="*/ 13 h 9"/>
                      <a:gd name="T4" fmla="*/ 225 w 36"/>
                      <a:gd name="T5" fmla="*/ 13 h 9"/>
                      <a:gd name="T6" fmla="*/ 220 w 36"/>
                      <a:gd name="T7" fmla="*/ 0 h 9"/>
                      <a:gd name="T8" fmla="*/ 220 w 36"/>
                      <a:gd name="T9" fmla="*/ 0 h 9"/>
                      <a:gd name="T10" fmla="*/ 58 w 36"/>
                      <a:gd name="T11" fmla="*/ 0 h 9"/>
                      <a:gd name="T12" fmla="*/ 50 w 36"/>
                      <a:gd name="T13" fmla="*/ 0 h 9"/>
                      <a:gd name="T14" fmla="*/ 8 w 36"/>
                      <a:gd name="T15" fmla="*/ 21 h 9"/>
                      <a:gd name="T16" fmla="*/ 0 w 36"/>
                      <a:gd name="T17" fmla="*/ 64 h 9"/>
                      <a:gd name="T18" fmla="*/ 50 w 36"/>
                      <a:gd name="T19" fmla="*/ 13 h 9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0" t="0" r="r" b="b"/>
                    <a:pathLst>
                      <a:path w="36" h="9">
                        <a:moveTo>
                          <a:pt x="8" y="2"/>
                        </a:moveTo>
                        <a:cubicBezTo>
                          <a:pt x="15" y="2"/>
                          <a:pt x="25" y="2"/>
                          <a:pt x="36" y="2"/>
                        </a:cubicBezTo>
                        <a:cubicBezTo>
                          <a:pt x="36" y="2"/>
                          <a:pt x="36" y="2"/>
                          <a:pt x="36" y="2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35" y="0"/>
                          <a:pt x="35" y="0"/>
                          <a:pt x="35" y="0"/>
                        </a:cubicBezTo>
                        <a:cubicBezTo>
                          <a:pt x="25" y="0"/>
                          <a:pt x="15" y="0"/>
                          <a:pt x="9" y="0"/>
                        </a:cubicBezTo>
                        <a:cubicBezTo>
                          <a:pt x="8" y="0"/>
                          <a:pt x="8" y="0"/>
                          <a:pt x="8" y="0"/>
                        </a:cubicBezTo>
                        <a:cubicBezTo>
                          <a:pt x="5" y="0"/>
                          <a:pt x="2" y="1"/>
                          <a:pt x="1" y="3"/>
                        </a:cubicBezTo>
                        <a:cubicBezTo>
                          <a:pt x="0" y="5"/>
                          <a:pt x="0" y="9"/>
                          <a:pt x="0" y="9"/>
                        </a:cubicBezTo>
                        <a:cubicBezTo>
                          <a:pt x="1" y="5"/>
                          <a:pt x="3" y="2"/>
                          <a:pt x="8" y="2"/>
                        </a:cubicBezTo>
                        <a:close/>
                      </a:path>
                    </a:pathLst>
                  </a:custGeom>
                  <a:noFill/>
                  <a:ln w="3175" cap="rnd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2" name="Freeform 288">
                    <a:extLst>
                      <a:ext uri="{FF2B5EF4-FFF2-40B4-BE49-F238E27FC236}">
                        <a16:creationId xmlns:a16="http://schemas.microsoft.com/office/drawing/2014/main" id="{3F3BD171-285E-4E29-BB02-03A31EAF7F5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18" y="2611"/>
                    <a:ext cx="80" cy="16"/>
                  </a:xfrm>
                  <a:custGeom>
                    <a:avLst/>
                    <a:gdLst>
                      <a:gd name="T0" fmla="*/ 25 w 32"/>
                      <a:gd name="T1" fmla="*/ 0 h 6"/>
                      <a:gd name="T2" fmla="*/ 25 w 32"/>
                      <a:gd name="T3" fmla="*/ 0 h 6"/>
                      <a:gd name="T4" fmla="*/ 25 w 32"/>
                      <a:gd name="T5" fmla="*/ 0 h 6"/>
                      <a:gd name="T6" fmla="*/ 25 w 32"/>
                      <a:gd name="T7" fmla="*/ 43 h 6"/>
                      <a:gd name="T8" fmla="*/ 200 w 32"/>
                      <a:gd name="T9" fmla="*/ 43 h 6"/>
                      <a:gd name="T10" fmla="*/ 200 w 32"/>
                      <a:gd name="T11" fmla="*/ 43 h 6"/>
                      <a:gd name="T12" fmla="*/ 195 w 32"/>
                      <a:gd name="T13" fmla="*/ 29 h 6"/>
                      <a:gd name="T14" fmla="*/ 195 w 32"/>
                      <a:gd name="T15" fmla="*/ 29 h 6"/>
                      <a:gd name="T16" fmla="*/ 33 w 32"/>
                      <a:gd name="T17" fmla="*/ 29 h 6"/>
                      <a:gd name="T18" fmla="*/ 13 w 32"/>
                      <a:gd name="T19" fmla="*/ 13 h 6"/>
                      <a:gd name="T20" fmla="*/ 25 w 32"/>
                      <a:gd name="T21" fmla="*/ 0 h 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</a:gdLst>
                    <a:ahLst/>
                    <a:cxnLst>
                      <a:cxn ang="T22">
                        <a:pos x="T0" y="T1"/>
                      </a:cxn>
                      <a:cxn ang="T23">
                        <a:pos x="T2" y="T3"/>
                      </a:cxn>
                      <a:cxn ang="T24">
                        <a:pos x="T4" y="T5"/>
                      </a:cxn>
                      <a:cxn ang="T25">
                        <a:pos x="T6" y="T7"/>
                      </a:cxn>
                      <a:cxn ang="T26">
                        <a:pos x="T8" y="T9"/>
                      </a:cxn>
                      <a:cxn ang="T27">
                        <a:pos x="T10" y="T11"/>
                      </a:cxn>
                      <a:cxn ang="T28">
                        <a:pos x="T12" y="T13"/>
                      </a:cxn>
                      <a:cxn ang="T29">
                        <a:pos x="T14" y="T15"/>
                      </a:cxn>
                      <a:cxn ang="T30">
                        <a:pos x="T16" y="T17"/>
                      </a:cxn>
                      <a:cxn ang="T31">
                        <a:pos x="T18" y="T19"/>
                      </a:cxn>
                      <a:cxn ang="T32">
                        <a:pos x="T20" y="T21"/>
                      </a:cxn>
                    </a:cxnLst>
                    <a:rect l="0" t="0" r="r" b="b"/>
                    <a:pathLst>
                      <a:path w="32" h="6">
                        <a:moveTo>
                          <a:pt x="4" y="0"/>
                        </a:move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4" y="0"/>
                          <a:pt x="4" y="0"/>
                          <a:pt x="4" y="0"/>
                        </a:cubicBezTo>
                        <a:cubicBezTo>
                          <a:pt x="0" y="0"/>
                          <a:pt x="0" y="6"/>
                          <a:pt x="4" y="6"/>
                        </a:cubicBezTo>
                        <a:cubicBezTo>
                          <a:pt x="11" y="6"/>
                          <a:pt x="21" y="6"/>
                          <a:pt x="32" y="6"/>
                        </a:cubicBezTo>
                        <a:cubicBezTo>
                          <a:pt x="32" y="6"/>
                          <a:pt x="32" y="6"/>
                          <a:pt x="32" y="6"/>
                        </a:cubicBezTo>
                        <a:cubicBezTo>
                          <a:pt x="31" y="4"/>
                          <a:pt x="31" y="4"/>
                          <a:pt x="31" y="4"/>
                        </a:cubicBezTo>
                        <a:cubicBezTo>
                          <a:pt x="31" y="4"/>
                          <a:pt x="31" y="4"/>
                          <a:pt x="31" y="4"/>
                        </a:cubicBezTo>
                        <a:cubicBezTo>
                          <a:pt x="21" y="4"/>
                          <a:pt x="11" y="4"/>
                          <a:pt x="5" y="4"/>
                        </a:cubicBezTo>
                        <a:cubicBezTo>
                          <a:pt x="3" y="4"/>
                          <a:pt x="2" y="3"/>
                          <a:pt x="2" y="2"/>
                        </a:cubicBezTo>
                        <a:cubicBezTo>
                          <a:pt x="2" y="1"/>
                          <a:pt x="3" y="0"/>
                          <a:pt x="4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3175" cap="rnd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3" name="Oval 289">
                    <a:extLst>
                      <a:ext uri="{FF2B5EF4-FFF2-40B4-BE49-F238E27FC236}">
                        <a16:creationId xmlns:a16="http://schemas.microsoft.com/office/drawing/2014/main" id="{F1B82176-1E12-4A77-B75B-6E506E03EF8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5" y="2549"/>
                    <a:ext cx="290" cy="64"/>
                  </a:xfrm>
                  <a:prstGeom prst="ellipse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4" name="Freeform 290">
                    <a:extLst>
                      <a:ext uri="{FF2B5EF4-FFF2-40B4-BE49-F238E27FC236}">
                        <a16:creationId xmlns:a16="http://schemas.microsoft.com/office/drawing/2014/main" id="{8D1A4302-173A-4699-86F2-DF0BB3097EE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3" y="2565"/>
                    <a:ext cx="200" cy="48"/>
                  </a:xfrm>
                  <a:custGeom>
                    <a:avLst/>
                    <a:gdLst>
                      <a:gd name="T0" fmla="*/ 250 w 80"/>
                      <a:gd name="T1" fmla="*/ 0 h 18"/>
                      <a:gd name="T2" fmla="*/ 0 w 80"/>
                      <a:gd name="T3" fmla="*/ 43 h 18"/>
                      <a:gd name="T4" fmla="*/ 0 w 80"/>
                      <a:gd name="T5" fmla="*/ 107 h 18"/>
                      <a:gd name="T6" fmla="*/ 245 w 80"/>
                      <a:gd name="T7" fmla="*/ 128 h 18"/>
                      <a:gd name="T8" fmla="*/ 500 w 80"/>
                      <a:gd name="T9" fmla="*/ 107 h 18"/>
                      <a:gd name="T10" fmla="*/ 500 w 80"/>
                      <a:gd name="T11" fmla="*/ 43 h 18"/>
                      <a:gd name="T12" fmla="*/ 250 w 80"/>
                      <a:gd name="T13" fmla="*/ 0 h 18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80" h="18">
                        <a:moveTo>
                          <a:pt x="40" y="0"/>
                        </a:moveTo>
                        <a:cubicBezTo>
                          <a:pt x="18" y="0"/>
                          <a:pt x="0" y="3"/>
                          <a:pt x="0" y="6"/>
                        </a:cubicBezTo>
                        <a:cubicBezTo>
                          <a:pt x="0" y="15"/>
                          <a:pt x="0" y="15"/>
                          <a:pt x="0" y="15"/>
                        </a:cubicBezTo>
                        <a:cubicBezTo>
                          <a:pt x="11" y="17"/>
                          <a:pt x="24" y="18"/>
                          <a:pt x="39" y="18"/>
                        </a:cubicBezTo>
                        <a:cubicBezTo>
                          <a:pt x="55" y="18"/>
                          <a:pt x="69" y="17"/>
                          <a:pt x="80" y="15"/>
                        </a:cubicBezTo>
                        <a:cubicBezTo>
                          <a:pt x="80" y="6"/>
                          <a:pt x="80" y="6"/>
                          <a:pt x="80" y="6"/>
                        </a:cubicBezTo>
                        <a:cubicBezTo>
                          <a:pt x="80" y="3"/>
                          <a:pt x="62" y="0"/>
                          <a:pt x="40" y="0"/>
                        </a:cubicBezTo>
                        <a:close/>
                      </a:path>
                    </a:pathLst>
                  </a:custGeom>
                  <a:solidFill>
                    <a:srgbClr val="EBEBEB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5" name="Freeform 291">
                    <a:extLst>
                      <a:ext uri="{FF2B5EF4-FFF2-40B4-BE49-F238E27FC236}">
                        <a16:creationId xmlns:a16="http://schemas.microsoft.com/office/drawing/2014/main" id="{48254C7F-AD65-40C6-94AB-D10426868C0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3" y="2565"/>
                    <a:ext cx="200" cy="16"/>
                  </a:xfrm>
                  <a:custGeom>
                    <a:avLst/>
                    <a:gdLst>
                      <a:gd name="T0" fmla="*/ 500 w 80"/>
                      <a:gd name="T1" fmla="*/ 43 h 6"/>
                      <a:gd name="T2" fmla="*/ 250 w 80"/>
                      <a:gd name="T3" fmla="*/ 0 h 6"/>
                      <a:gd name="T4" fmla="*/ 0 w 80"/>
                      <a:gd name="T5" fmla="*/ 43 h 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0" h="6">
                        <a:moveTo>
                          <a:pt x="80" y="6"/>
                        </a:moveTo>
                        <a:cubicBezTo>
                          <a:pt x="80" y="3"/>
                          <a:pt x="62" y="0"/>
                          <a:pt x="40" y="0"/>
                        </a:cubicBezTo>
                        <a:cubicBezTo>
                          <a:pt x="18" y="0"/>
                          <a:pt x="0" y="3"/>
                          <a:pt x="0" y="6"/>
                        </a:cubicBezTo>
                      </a:path>
                    </a:pathLst>
                  </a:custGeom>
                  <a:solidFill>
                    <a:srgbClr val="EBEBEB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6" name="Freeform 292">
                    <a:extLst>
                      <a:ext uri="{FF2B5EF4-FFF2-40B4-BE49-F238E27FC236}">
                        <a16:creationId xmlns:a16="http://schemas.microsoft.com/office/drawing/2014/main" id="{FF85B483-12C2-4DCA-A1E5-284F49C9B5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95" y="2581"/>
                    <a:ext cx="290" cy="56"/>
                  </a:xfrm>
                  <a:custGeom>
                    <a:avLst/>
                    <a:gdLst>
                      <a:gd name="T0" fmla="*/ 0 w 116"/>
                      <a:gd name="T1" fmla="*/ 64 h 21"/>
                      <a:gd name="T2" fmla="*/ 363 w 116"/>
                      <a:gd name="T3" fmla="*/ 149 h 21"/>
                      <a:gd name="T4" fmla="*/ 725 w 116"/>
                      <a:gd name="T5" fmla="*/ 64 h 21"/>
                      <a:gd name="T6" fmla="*/ 725 w 116"/>
                      <a:gd name="T7" fmla="*/ 0 h 21"/>
                      <a:gd name="T8" fmla="*/ 363 w 116"/>
                      <a:gd name="T9" fmla="*/ 85 h 21"/>
                      <a:gd name="T10" fmla="*/ 0 w 116"/>
                      <a:gd name="T11" fmla="*/ 0 h 21"/>
                      <a:gd name="T12" fmla="*/ 0 w 116"/>
                      <a:gd name="T13" fmla="*/ 64 h 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16" h="21">
                        <a:moveTo>
                          <a:pt x="0" y="9"/>
                        </a:moveTo>
                        <a:cubicBezTo>
                          <a:pt x="0" y="15"/>
                          <a:pt x="26" y="21"/>
                          <a:pt x="58" y="21"/>
                        </a:cubicBezTo>
                        <a:cubicBezTo>
                          <a:pt x="90" y="21"/>
                          <a:pt x="116" y="15"/>
                          <a:pt x="116" y="9"/>
                        </a:cubicBezTo>
                        <a:cubicBezTo>
                          <a:pt x="116" y="0"/>
                          <a:pt x="116" y="0"/>
                          <a:pt x="116" y="0"/>
                        </a:cubicBezTo>
                        <a:cubicBezTo>
                          <a:pt x="116" y="7"/>
                          <a:pt x="90" y="12"/>
                          <a:pt x="58" y="12"/>
                        </a:cubicBezTo>
                        <a:cubicBezTo>
                          <a:pt x="26" y="12"/>
                          <a:pt x="0" y="7"/>
                          <a:pt x="0" y="0"/>
                        </a:cubicBezTo>
                        <a:lnTo>
                          <a:pt x="0" y="9"/>
                        </a:lnTo>
                        <a:close/>
                      </a:path>
                    </a:pathLst>
                  </a:custGeom>
                  <a:solidFill>
                    <a:srgbClr val="EBEBEB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7" name="Freeform 293">
                    <a:extLst>
                      <a:ext uri="{FF2B5EF4-FFF2-40B4-BE49-F238E27FC236}">
                        <a16:creationId xmlns:a16="http://schemas.microsoft.com/office/drawing/2014/main" id="{9D8B9F5D-D99B-46AA-9C44-E752A4F5603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15" y="2597"/>
                    <a:ext cx="58" cy="35"/>
                  </a:xfrm>
                  <a:custGeom>
                    <a:avLst/>
                    <a:gdLst>
                      <a:gd name="T0" fmla="*/ 0 w 23"/>
                      <a:gd name="T1" fmla="*/ 65 h 13"/>
                      <a:gd name="T2" fmla="*/ 146 w 23"/>
                      <a:gd name="T3" fmla="*/ 94 h 13"/>
                      <a:gd name="T4" fmla="*/ 146 w 23"/>
                      <a:gd name="T5" fmla="*/ 35 h 13"/>
                      <a:gd name="T6" fmla="*/ 0 w 23"/>
                      <a:gd name="T7" fmla="*/ 0 h 13"/>
                      <a:gd name="T8" fmla="*/ 0 w 23"/>
                      <a:gd name="T9" fmla="*/ 65 h 1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3" h="13">
                        <a:moveTo>
                          <a:pt x="0" y="9"/>
                        </a:moveTo>
                        <a:cubicBezTo>
                          <a:pt x="6" y="11"/>
                          <a:pt x="14" y="12"/>
                          <a:pt x="23" y="13"/>
                        </a:cubicBezTo>
                        <a:cubicBezTo>
                          <a:pt x="23" y="5"/>
                          <a:pt x="23" y="5"/>
                          <a:pt x="23" y="5"/>
                        </a:cubicBezTo>
                        <a:cubicBezTo>
                          <a:pt x="14" y="4"/>
                          <a:pt x="6" y="2"/>
                          <a:pt x="0" y="0"/>
                        </a:cubicBezTo>
                        <a:lnTo>
                          <a:pt x="0" y="9"/>
                        </a:lnTo>
                        <a:close/>
                      </a:path>
                    </a:pathLst>
                  </a:custGeom>
                  <a:solidFill>
                    <a:srgbClr val="C2C2C2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8" name="Freeform 294">
                    <a:extLst>
                      <a:ext uri="{FF2B5EF4-FFF2-40B4-BE49-F238E27FC236}">
                        <a16:creationId xmlns:a16="http://schemas.microsoft.com/office/drawing/2014/main" id="{F6480C49-B3ED-43D0-AF23-F51C9D0F29D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50" y="2608"/>
                    <a:ext cx="15" cy="24"/>
                  </a:xfrm>
                  <a:custGeom>
                    <a:avLst/>
                    <a:gdLst>
                      <a:gd name="T0" fmla="*/ 0 w 6"/>
                      <a:gd name="T1" fmla="*/ 56 h 9"/>
                      <a:gd name="T2" fmla="*/ 38 w 6"/>
                      <a:gd name="T3" fmla="*/ 64 h 9"/>
                      <a:gd name="T4" fmla="*/ 38 w 6"/>
                      <a:gd name="T5" fmla="*/ 0 h 9"/>
                      <a:gd name="T6" fmla="*/ 0 w 6"/>
                      <a:gd name="T7" fmla="*/ 0 h 9"/>
                      <a:gd name="T8" fmla="*/ 0 w 6"/>
                      <a:gd name="T9" fmla="*/ 56 h 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" h="9">
                        <a:moveTo>
                          <a:pt x="0" y="8"/>
                        </a:moveTo>
                        <a:cubicBezTo>
                          <a:pt x="2" y="8"/>
                          <a:pt x="4" y="9"/>
                          <a:pt x="6" y="9"/>
                        </a:cubicBezTo>
                        <a:cubicBezTo>
                          <a:pt x="6" y="0"/>
                          <a:pt x="6" y="0"/>
                          <a:pt x="6" y="0"/>
                        </a:cubicBezTo>
                        <a:cubicBezTo>
                          <a:pt x="4" y="0"/>
                          <a:pt x="2" y="0"/>
                          <a:pt x="0" y="0"/>
                        </a:cubicBezTo>
                        <a:lnTo>
                          <a:pt x="0" y="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69" name="Freeform 295">
                    <a:extLst>
                      <a:ext uri="{FF2B5EF4-FFF2-40B4-BE49-F238E27FC236}">
                        <a16:creationId xmlns:a16="http://schemas.microsoft.com/office/drawing/2014/main" id="{DBC02134-D651-4C9A-B55E-7254B9141CB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53" y="2592"/>
                    <a:ext cx="22" cy="32"/>
                  </a:xfrm>
                  <a:custGeom>
                    <a:avLst/>
                    <a:gdLst>
                      <a:gd name="T0" fmla="*/ 54 w 9"/>
                      <a:gd name="T1" fmla="*/ 0 h 12"/>
                      <a:gd name="T2" fmla="*/ 0 w 9"/>
                      <a:gd name="T3" fmla="*/ 21 h 12"/>
                      <a:gd name="T4" fmla="*/ 0 w 9"/>
                      <a:gd name="T5" fmla="*/ 85 h 12"/>
                      <a:gd name="T6" fmla="*/ 54 w 9"/>
                      <a:gd name="T7" fmla="*/ 64 h 12"/>
                      <a:gd name="T8" fmla="*/ 54 w 9"/>
                      <a:gd name="T9" fmla="*/ 0 h 1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9" h="12">
                        <a:moveTo>
                          <a:pt x="9" y="0"/>
                        </a:moveTo>
                        <a:cubicBezTo>
                          <a:pt x="7" y="1"/>
                          <a:pt x="4" y="2"/>
                          <a:pt x="0" y="3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cubicBezTo>
                          <a:pt x="4" y="11"/>
                          <a:pt x="7" y="10"/>
                          <a:pt x="9" y="9"/>
                        </a:cubicBezTo>
                        <a:lnTo>
                          <a:pt x="9" y="0"/>
                        </a:lnTo>
                        <a:close/>
                      </a:path>
                    </a:pathLst>
                  </a:custGeom>
                  <a:solidFill>
                    <a:srgbClr val="056498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0" name="Freeform 296">
                    <a:extLst>
                      <a:ext uri="{FF2B5EF4-FFF2-40B4-BE49-F238E27FC236}">
                        <a16:creationId xmlns:a16="http://schemas.microsoft.com/office/drawing/2014/main" id="{289357B2-7E6A-4620-9DD9-FAA135B864D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75" y="2576"/>
                    <a:ext cx="133" cy="11"/>
                  </a:xfrm>
                  <a:custGeom>
                    <a:avLst/>
                    <a:gdLst>
                      <a:gd name="T0" fmla="*/ 8 w 53"/>
                      <a:gd name="T1" fmla="*/ 17 h 4"/>
                      <a:gd name="T2" fmla="*/ 171 w 53"/>
                      <a:gd name="T3" fmla="*/ 0 h 4"/>
                      <a:gd name="T4" fmla="*/ 321 w 53"/>
                      <a:gd name="T5" fmla="*/ 8 h 4"/>
                      <a:gd name="T6" fmla="*/ 321 w 53"/>
                      <a:gd name="T7" fmla="*/ 22 h 4"/>
                      <a:gd name="T8" fmla="*/ 171 w 53"/>
                      <a:gd name="T9" fmla="*/ 30 h 4"/>
                      <a:gd name="T10" fmla="*/ 13 w 53"/>
                      <a:gd name="T11" fmla="*/ 17 h 4"/>
                      <a:gd name="T12" fmla="*/ 8 w 53"/>
                      <a:gd name="T13" fmla="*/ 17 h 4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53" h="4">
                        <a:moveTo>
                          <a:pt x="1" y="2"/>
                        </a:moveTo>
                        <a:cubicBezTo>
                          <a:pt x="8" y="1"/>
                          <a:pt x="16" y="0"/>
                          <a:pt x="27" y="0"/>
                        </a:cubicBezTo>
                        <a:cubicBezTo>
                          <a:pt x="37" y="0"/>
                          <a:pt x="45" y="1"/>
                          <a:pt x="51" y="1"/>
                        </a:cubicBezTo>
                        <a:cubicBezTo>
                          <a:pt x="53" y="2"/>
                          <a:pt x="53" y="2"/>
                          <a:pt x="51" y="3"/>
                        </a:cubicBezTo>
                        <a:cubicBezTo>
                          <a:pt x="45" y="3"/>
                          <a:pt x="37" y="4"/>
                          <a:pt x="27" y="4"/>
                        </a:cubicBezTo>
                        <a:cubicBezTo>
                          <a:pt x="16" y="4"/>
                          <a:pt x="8" y="3"/>
                          <a:pt x="2" y="2"/>
                        </a:cubicBezTo>
                        <a:cubicBezTo>
                          <a:pt x="1" y="2"/>
                          <a:pt x="0" y="2"/>
                          <a:pt x="1" y="2"/>
                        </a:cubicBezTo>
                        <a:close/>
                      </a:path>
                    </a:pathLst>
                  </a:custGeom>
                  <a:solidFill>
                    <a:srgbClr val="C2C2C2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1" name="Freeform 297">
                    <a:extLst>
                      <a:ext uri="{FF2B5EF4-FFF2-40B4-BE49-F238E27FC236}">
                        <a16:creationId xmlns:a16="http://schemas.microsoft.com/office/drawing/2014/main" id="{DEBCC6FA-D718-414C-9A13-8DB452BE06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85" y="2611"/>
                    <a:ext cx="18" cy="24"/>
                  </a:xfrm>
                  <a:custGeom>
                    <a:avLst/>
                    <a:gdLst>
                      <a:gd name="T0" fmla="*/ 46 w 7"/>
                      <a:gd name="T1" fmla="*/ 64 h 9"/>
                      <a:gd name="T2" fmla="*/ 46 w 7"/>
                      <a:gd name="T3" fmla="*/ 8 h 9"/>
                      <a:gd name="T4" fmla="*/ 0 w 7"/>
                      <a:gd name="T5" fmla="*/ 0 h 9"/>
                      <a:gd name="T6" fmla="*/ 0 w 7"/>
                      <a:gd name="T7" fmla="*/ 0 h 9"/>
                      <a:gd name="T8" fmla="*/ 0 w 7"/>
                      <a:gd name="T9" fmla="*/ 64 h 9"/>
                      <a:gd name="T10" fmla="*/ 46 w 7"/>
                      <a:gd name="T11" fmla="*/ 64 h 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0" t="0" r="r" b="b"/>
                    <a:pathLst>
                      <a:path w="7" h="9">
                        <a:moveTo>
                          <a:pt x="7" y="9"/>
                        </a:moveTo>
                        <a:cubicBezTo>
                          <a:pt x="7" y="1"/>
                          <a:pt x="7" y="1"/>
                          <a:pt x="7" y="1"/>
                        </a:cubicBezTo>
                        <a:cubicBezTo>
                          <a:pt x="5" y="1"/>
                          <a:pt x="2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2" y="9"/>
                          <a:pt x="5" y="9"/>
                          <a:pt x="7" y="9"/>
                        </a:cubicBezTo>
                        <a:close/>
                      </a:path>
                    </a:pathLst>
                  </a:custGeom>
                  <a:solidFill>
                    <a:srgbClr val="E3EDF5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2" name="Freeform 298">
                    <a:extLst>
                      <a:ext uri="{FF2B5EF4-FFF2-40B4-BE49-F238E27FC236}">
                        <a16:creationId xmlns:a16="http://schemas.microsoft.com/office/drawing/2014/main" id="{0BBC8EA0-812A-42E4-AC4E-45260E7769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25" y="2600"/>
                    <a:ext cx="8" cy="24"/>
                  </a:xfrm>
                  <a:custGeom>
                    <a:avLst/>
                    <a:gdLst>
                      <a:gd name="T0" fmla="*/ 0 w 8"/>
                      <a:gd name="T1" fmla="*/ 0 h 24"/>
                      <a:gd name="T2" fmla="*/ 0 w 8"/>
                      <a:gd name="T3" fmla="*/ 24 h 24"/>
                      <a:gd name="T4" fmla="*/ 8 w 8"/>
                      <a:gd name="T5" fmla="*/ 24 h 24"/>
                      <a:gd name="T6" fmla="*/ 8 w 8"/>
                      <a:gd name="T7" fmla="*/ 5 h 24"/>
                      <a:gd name="T8" fmla="*/ 0 w 8"/>
                      <a:gd name="T9" fmla="*/ 0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8" h="24">
                        <a:moveTo>
                          <a:pt x="0" y="0"/>
                        </a:moveTo>
                        <a:lnTo>
                          <a:pt x="0" y="24"/>
                        </a:lnTo>
                        <a:lnTo>
                          <a:pt x="8" y="24"/>
                        </a:lnTo>
                        <a:lnTo>
                          <a:pt x="8" y="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3" name="Freeform 299">
                    <a:extLst>
                      <a:ext uri="{FF2B5EF4-FFF2-40B4-BE49-F238E27FC236}">
                        <a16:creationId xmlns:a16="http://schemas.microsoft.com/office/drawing/2014/main" id="{B26A2356-1561-49BF-A65E-0CEE922190E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25" y="2600"/>
                    <a:ext cx="8" cy="24"/>
                  </a:xfrm>
                  <a:custGeom>
                    <a:avLst/>
                    <a:gdLst>
                      <a:gd name="T0" fmla="*/ 0 w 8"/>
                      <a:gd name="T1" fmla="*/ 0 h 24"/>
                      <a:gd name="T2" fmla="*/ 0 w 8"/>
                      <a:gd name="T3" fmla="*/ 24 h 24"/>
                      <a:gd name="T4" fmla="*/ 8 w 8"/>
                      <a:gd name="T5" fmla="*/ 24 h 24"/>
                      <a:gd name="T6" fmla="*/ 8 w 8"/>
                      <a:gd name="T7" fmla="*/ 5 h 2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8" h="24">
                        <a:moveTo>
                          <a:pt x="0" y="0"/>
                        </a:moveTo>
                        <a:lnTo>
                          <a:pt x="0" y="24"/>
                        </a:lnTo>
                        <a:lnTo>
                          <a:pt x="8" y="24"/>
                        </a:lnTo>
                        <a:lnTo>
                          <a:pt x="8" y="5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4" name="Freeform 300">
                    <a:extLst>
                      <a:ext uri="{FF2B5EF4-FFF2-40B4-BE49-F238E27FC236}">
                        <a16:creationId xmlns:a16="http://schemas.microsoft.com/office/drawing/2014/main" id="{F6468CF2-786E-46FE-B465-5593CBFD073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08" y="2581"/>
                    <a:ext cx="75" cy="51"/>
                  </a:xfrm>
                  <a:custGeom>
                    <a:avLst/>
                    <a:gdLst>
                      <a:gd name="T0" fmla="*/ 0 w 30"/>
                      <a:gd name="T1" fmla="*/ 72 h 19"/>
                      <a:gd name="T2" fmla="*/ 0 w 30"/>
                      <a:gd name="T3" fmla="*/ 137 h 19"/>
                      <a:gd name="T4" fmla="*/ 188 w 30"/>
                      <a:gd name="T5" fmla="*/ 64 h 19"/>
                      <a:gd name="T6" fmla="*/ 188 w 30"/>
                      <a:gd name="T7" fmla="*/ 0 h 19"/>
                      <a:gd name="T8" fmla="*/ 0 w 30"/>
                      <a:gd name="T9" fmla="*/ 72 h 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30" h="19">
                        <a:moveTo>
                          <a:pt x="0" y="10"/>
                        </a:moveTo>
                        <a:cubicBezTo>
                          <a:pt x="0" y="19"/>
                          <a:pt x="0" y="19"/>
                          <a:pt x="0" y="19"/>
                        </a:cubicBezTo>
                        <a:cubicBezTo>
                          <a:pt x="18" y="17"/>
                          <a:pt x="30" y="13"/>
                          <a:pt x="30" y="9"/>
                        </a:cubicBezTo>
                        <a:cubicBezTo>
                          <a:pt x="30" y="0"/>
                          <a:pt x="30" y="0"/>
                          <a:pt x="30" y="0"/>
                        </a:cubicBezTo>
                        <a:cubicBezTo>
                          <a:pt x="30" y="5"/>
                          <a:pt x="18" y="8"/>
                          <a:pt x="0" y="10"/>
                        </a:cubicBezTo>
                        <a:close/>
                      </a:path>
                    </a:pathLst>
                  </a:custGeom>
                  <a:solidFill>
                    <a:srgbClr val="DEDEDE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5" name="Freeform 301">
                    <a:extLst>
                      <a:ext uri="{FF2B5EF4-FFF2-40B4-BE49-F238E27FC236}">
                        <a16:creationId xmlns:a16="http://schemas.microsoft.com/office/drawing/2014/main" id="{23A58AC8-414F-4A92-B711-81307D5F001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40" y="2603"/>
                    <a:ext cx="18" cy="24"/>
                  </a:xfrm>
                  <a:custGeom>
                    <a:avLst/>
                    <a:gdLst>
                      <a:gd name="T0" fmla="*/ 0 w 18"/>
                      <a:gd name="T1" fmla="*/ 5 h 24"/>
                      <a:gd name="T2" fmla="*/ 0 w 18"/>
                      <a:gd name="T3" fmla="*/ 24 h 24"/>
                      <a:gd name="T4" fmla="*/ 18 w 18"/>
                      <a:gd name="T5" fmla="*/ 21 h 24"/>
                      <a:gd name="T6" fmla="*/ 18 w 18"/>
                      <a:gd name="T7" fmla="*/ 0 h 24"/>
                      <a:gd name="T8" fmla="*/ 0 w 18"/>
                      <a:gd name="T9" fmla="*/ 5 h 2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8" h="24">
                        <a:moveTo>
                          <a:pt x="0" y="5"/>
                        </a:moveTo>
                        <a:lnTo>
                          <a:pt x="0" y="24"/>
                        </a:lnTo>
                        <a:lnTo>
                          <a:pt x="18" y="21"/>
                        </a:lnTo>
                        <a:lnTo>
                          <a:pt x="18" y="0"/>
                        </a:lnTo>
                        <a:lnTo>
                          <a:pt x="0" y="5"/>
                        </a:lnTo>
                        <a:close/>
                      </a:path>
                    </a:pathLst>
                  </a:custGeom>
                  <a:solidFill>
                    <a:srgbClr val="C2C2C2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6" name="Freeform 302">
                    <a:extLst>
                      <a:ext uri="{FF2B5EF4-FFF2-40B4-BE49-F238E27FC236}">
                        <a16:creationId xmlns:a16="http://schemas.microsoft.com/office/drawing/2014/main" id="{07BAFE56-F2A3-4443-A151-27F0F92E913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40" y="2603"/>
                    <a:ext cx="18" cy="24"/>
                  </a:xfrm>
                  <a:custGeom>
                    <a:avLst/>
                    <a:gdLst>
                      <a:gd name="T0" fmla="*/ 0 w 18"/>
                      <a:gd name="T1" fmla="*/ 5 h 24"/>
                      <a:gd name="T2" fmla="*/ 0 w 18"/>
                      <a:gd name="T3" fmla="*/ 24 h 24"/>
                      <a:gd name="T4" fmla="*/ 18 w 18"/>
                      <a:gd name="T5" fmla="*/ 21 h 24"/>
                      <a:gd name="T6" fmla="*/ 18 w 18"/>
                      <a:gd name="T7" fmla="*/ 0 h 24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0" t="0" r="r" b="b"/>
                    <a:pathLst>
                      <a:path w="18" h="24">
                        <a:moveTo>
                          <a:pt x="0" y="5"/>
                        </a:moveTo>
                        <a:lnTo>
                          <a:pt x="0" y="24"/>
                        </a:lnTo>
                        <a:lnTo>
                          <a:pt x="18" y="21"/>
                        </a:lnTo>
                        <a:lnTo>
                          <a:pt x="18" y="0"/>
                        </a:lnTo>
                      </a:path>
                    </a:pathLst>
                  </a:cu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7" name="Freeform 303">
                    <a:extLst>
                      <a:ext uri="{FF2B5EF4-FFF2-40B4-BE49-F238E27FC236}">
                        <a16:creationId xmlns:a16="http://schemas.microsoft.com/office/drawing/2014/main" id="{8961A998-9977-4C0C-AE3E-808C5B8B47E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3" y="2565"/>
                    <a:ext cx="200" cy="16"/>
                  </a:xfrm>
                  <a:custGeom>
                    <a:avLst/>
                    <a:gdLst>
                      <a:gd name="T0" fmla="*/ 500 w 80"/>
                      <a:gd name="T1" fmla="*/ 43 h 6"/>
                      <a:gd name="T2" fmla="*/ 250 w 80"/>
                      <a:gd name="T3" fmla="*/ 0 h 6"/>
                      <a:gd name="T4" fmla="*/ 0 w 80"/>
                      <a:gd name="T5" fmla="*/ 43 h 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0" h="6">
                        <a:moveTo>
                          <a:pt x="80" y="6"/>
                        </a:moveTo>
                        <a:cubicBezTo>
                          <a:pt x="80" y="3"/>
                          <a:pt x="62" y="0"/>
                          <a:pt x="40" y="0"/>
                        </a:cubicBezTo>
                        <a:cubicBezTo>
                          <a:pt x="18" y="0"/>
                          <a:pt x="0" y="3"/>
                          <a:pt x="0" y="6"/>
                        </a:cubicBezTo>
                      </a:path>
                    </a:pathLst>
                  </a:custGeom>
                  <a:noFill/>
                  <a:ln w="3175" cap="rnd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8" name="Freeform 304">
                    <a:extLst>
                      <a:ext uri="{FF2B5EF4-FFF2-40B4-BE49-F238E27FC236}">
                        <a16:creationId xmlns:a16="http://schemas.microsoft.com/office/drawing/2014/main" id="{DECC7FF6-95CC-42B8-8792-767B366146A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43" y="2579"/>
                    <a:ext cx="200" cy="16"/>
                  </a:xfrm>
                  <a:custGeom>
                    <a:avLst/>
                    <a:gdLst>
                      <a:gd name="T0" fmla="*/ 0 w 80"/>
                      <a:gd name="T1" fmla="*/ 0 h 6"/>
                      <a:gd name="T2" fmla="*/ 250 w 80"/>
                      <a:gd name="T3" fmla="*/ 43 h 6"/>
                      <a:gd name="T4" fmla="*/ 500 w 80"/>
                      <a:gd name="T5" fmla="*/ 0 h 6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0" h="6">
                        <a:moveTo>
                          <a:pt x="0" y="0"/>
                        </a:moveTo>
                        <a:cubicBezTo>
                          <a:pt x="0" y="4"/>
                          <a:pt x="18" y="6"/>
                          <a:pt x="40" y="6"/>
                        </a:cubicBezTo>
                        <a:cubicBezTo>
                          <a:pt x="62" y="6"/>
                          <a:pt x="80" y="4"/>
                          <a:pt x="80" y="0"/>
                        </a:cubicBezTo>
                      </a:path>
                    </a:pathLst>
                  </a:custGeom>
                  <a:noFill/>
                  <a:ln w="3175" cap="rnd">
                    <a:solidFill>
                      <a:srgbClr val="FFFF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9" name="Oval 305">
                    <a:extLst>
                      <a:ext uri="{FF2B5EF4-FFF2-40B4-BE49-F238E27FC236}">
                        <a16:creationId xmlns:a16="http://schemas.microsoft.com/office/drawing/2014/main" id="{86E51321-3864-418C-A496-71307929C2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95" y="2549"/>
                    <a:ext cx="290" cy="64"/>
                  </a:xfrm>
                  <a:prstGeom prst="ellipse">
                    <a:avLst/>
                  </a:prstGeom>
                  <a:noFill/>
                  <a:ln w="7938" cap="rnd">
                    <a:solidFill>
                      <a:srgbClr val="333333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0" name="Freeform 306">
                    <a:extLst>
                      <a:ext uri="{FF2B5EF4-FFF2-40B4-BE49-F238E27FC236}">
                        <a16:creationId xmlns:a16="http://schemas.microsoft.com/office/drawing/2014/main" id="{1B5ACC0C-EF11-413E-9271-00BBB827DA7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33" y="2589"/>
                    <a:ext cx="220" cy="19"/>
                  </a:xfrm>
                  <a:custGeom>
                    <a:avLst/>
                    <a:gdLst>
                      <a:gd name="T0" fmla="*/ 550 w 88"/>
                      <a:gd name="T1" fmla="*/ 0 h 7"/>
                      <a:gd name="T2" fmla="*/ 270 w 88"/>
                      <a:gd name="T3" fmla="*/ 52 h 7"/>
                      <a:gd name="T4" fmla="*/ 0 w 88"/>
                      <a:gd name="T5" fmla="*/ 14 h 7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88" h="7">
                        <a:moveTo>
                          <a:pt x="88" y="0"/>
                        </a:moveTo>
                        <a:cubicBezTo>
                          <a:pt x="85" y="6"/>
                          <a:pt x="61" y="7"/>
                          <a:pt x="43" y="7"/>
                        </a:cubicBezTo>
                        <a:cubicBezTo>
                          <a:pt x="27" y="7"/>
                          <a:pt x="8" y="6"/>
                          <a:pt x="0" y="2"/>
                        </a:cubicBezTo>
                      </a:path>
                    </a:pathLst>
                  </a:custGeom>
                  <a:noFill/>
                  <a:ln w="15875" cap="flat">
                    <a:solidFill>
                      <a:srgbClr val="FFFFFF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1" name="Freeform 307">
                    <a:extLst>
                      <a:ext uri="{FF2B5EF4-FFF2-40B4-BE49-F238E27FC236}">
                        <a16:creationId xmlns:a16="http://schemas.microsoft.com/office/drawing/2014/main" id="{39D55D35-FF3C-4DC9-BC74-4EA1D3FD725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95" y="2581"/>
                    <a:ext cx="290" cy="56"/>
                  </a:xfrm>
                  <a:custGeom>
                    <a:avLst/>
                    <a:gdLst>
                      <a:gd name="T0" fmla="*/ 0 w 116"/>
                      <a:gd name="T1" fmla="*/ 64 h 21"/>
                      <a:gd name="T2" fmla="*/ 363 w 116"/>
                      <a:gd name="T3" fmla="*/ 149 h 21"/>
                      <a:gd name="T4" fmla="*/ 725 w 116"/>
                      <a:gd name="T5" fmla="*/ 64 h 21"/>
                      <a:gd name="T6" fmla="*/ 725 w 116"/>
                      <a:gd name="T7" fmla="*/ 0 h 21"/>
                      <a:gd name="T8" fmla="*/ 363 w 116"/>
                      <a:gd name="T9" fmla="*/ 85 h 21"/>
                      <a:gd name="T10" fmla="*/ 0 w 116"/>
                      <a:gd name="T11" fmla="*/ 0 h 21"/>
                      <a:gd name="T12" fmla="*/ 0 w 116"/>
                      <a:gd name="T13" fmla="*/ 64 h 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16" h="21">
                        <a:moveTo>
                          <a:pt x="0" y="9"/>
                        </a:moveTo>
                        <a:cubicBezTo>
                          <a:pt x="0" y="15"/>
                          <a:pt x="26" y="21"/>
                          <a:pt x="58" y="21"/>
                        </a:cubicBezTo>
                        <a:cubicBezTo>
                          <a:pt x="90" y="21"/>
                          <a:pt x="116" y="15"/>
                          <a:pt x="116" y="9"/>
                        </a:cubicBezTo>
                        <a:cubicBezTo>
                          <a:pt x="116" y="0"/>
                          <a:pt x="116" y="0"/>
                          <a:pt x="116" y="0"/>
                        </a:cubicBezTo>
                        <a:cubicBezTo>
                          <a:pt x="116" y="7"/>
                          <a:pt x="90" y="12"/>
                          <a:pt x="58" y="12"/>
                        </a:cubicBezTo>
                        <a:cubicBezTo>
                          <a:pt x="26" y="12"/>
                          <a:pt x="0" y="7"/>
                          <a:pt x="0" y="0"/>
                        </a:cubicBezTo>
                        <a:lnTo>
                          <a:pt x="0" y="9"/>
                        </a:lnTo>
                        <a:close/>
                      </a:path>
                    </a:pathLst>
                  </a:custGeom>
                  <a:noFill/>
                  <a:ln w="7938" cap="rnd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2" name="Freeform 308">
                    <a:extLst>
                      <a:ext uri="{FF2B5EF4-FFF2-40B4-BE49-F238E27FC236}">
                        <a16:creationId xmlns:a16="http://schemas.microsoft.com/office/drawing/2014/main" id="{009359DF-C271-4379-B848-46F8C33DAB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88" y="2603"/>
                    <a:ext cx="1" cy="1"/>
                  </a:xfrm>
                  <a:custGeom>
                    <a:avLst/>
                    <a:gdLst>
                      <a:gd name="T0" fmla="*/ 0 w 1"/>
                      <a:gd name="T1" fmla="*/ 0 h 1"/>
                      <a:gd name="T2" fmla="*/ 0 w 1"/>
                      <a:gd name="T3" fmla="*/ 0 h 1"/>
                      <a:gd name="T4" fmla="*/ 0 w 1"/>
                      <a:gd name="T5" fmla="*/ 0 h 1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1" h="1">
                        <a:moveTo>
                          <a:pt x="0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lose/>
                      </a:path>
                    </a:pathLst>
                  </a:custGeom>
                  <a:noFill/>
                  <a:ln w="7938" cap="rnd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3" name="Freeform 309">
                    <a:extLst>
                      <a:ext uri="{FF2B5EF4-FFF2-40B4-BE49-F238E27FC236}">
                        <a16:creationId xmlns:a16="http://schemas.microsoft.com/office/drawing/2014/main" id="{53826102-F400-4BC9-AC68-F1AEBB4C7E8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80" y="2589"/>
                    <a:ext cx="113" cy="24"/>
                  </a:xfrm>
                  <a:custGeom>
                    <a:avLst/>
                    <a:gdLst>
                      <a:gd name="T0" fmla="*/ 239 w 45"/>
                      <a:gd name="T1" fmla="*/ 0 h 9"/>
                      <a:gd name="T2" fmla="*/ 0 w 45"/>
                      <a:gd name="T3" fmla="*/ 0 h 9"/>
                      <a:gd name="T4" fmla="*/ 0 w 45"/>
                      <a:gd name="T5" fmla="*/ 64 h 9"/>
                      <a:gd name="T6" fmla="*/ 239 w 45"/>
                      <a:gd name="T7" fmla="*/ 64 h 9"/>
                      <a:gd name="T8" fmla="*/ 239 w 45"/>
                      <a:gd name="T9" fmla="*/ 0 h 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5" h="9">
                        <a:moveTo>
                          <a:pt x="38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38" y="9"/>
                          <a:pt x="38" y="9"/>
                          <a:pt x="38" y="9"/>
                        </a:cubicBezTo>
                        <a:cubicBezTo>
                          <a:pt x="45" y="9"/>
                          <a:pt x="45" y="0"/>
                          <a:pt x="38" y="0"/>
                        </a:cubicBezTo>
                        <a:close/>
                      </a:path>
                    </a:pathLst>
                  </a:custGeom>
                  <a:solidFill>
                    <a:srgbClr val="DEDEDE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4" name="Freeform 310">
                    <a:extLst>
                      <a:ext uri="{FF2B5EF4-FFF2-40B4-BE49-F238E27FC236}">
                        <a16:creationId xmlns:a16="http://schemas.microsoft.com/office/drawing/2014/main" id="{B92AB472-890B-4F30-A43E-8CFDDDD2EE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80" y="2573"/>
                    <a:ext cx="108" cy="30"/>
                  </a:xfrm>
                  <a:custGeom>
                    <a:avLst/>
                    <a:gdLst>
                      <a:gd name="T0" fmla="*/ 271 w 43"/>
                      <a:gd name="T1" fmla="*/ 30 h 11"/>
                      <a:gd name="T2" fmla="*/ 239 w 43"/>
                      <a:gd name="T3" fmla="*/ 0 h 11"/>
                      <a:gd name="T4" fmla="*/ 234 w 43"/>
                      <a:gd name="T5" fmla="*/ 0 h 11"/>
                      <a:gd name="T6" fmla="*/ 0 w 43"/>
                      <a:gd name="T7" fmla="*/ 0 h 11"/>
                      <a:gd name="T8" fmla="*/ 13 w 43"/>
                      <a:gd name="T9" fmla="*/ 22 h 11"/>
                      <a:gd name="T10" fmla="*/ 8 w 43"/>
                      <a:gd name="T11" fmla="*/ 44 h 11"/>
                      <a:gd name="T12" fmla="*/ 239 w 43"/>
                      <a:gd name="T13" fmla="*/ 44 h 11"/>
                      <a:gd name="T14" fmla="*/ 271 w 43"/>
                      <a:gd name="T15" fmla="*/ 82 h 11"/>
                      <a:gd name="T16" fmla="*/ 271 w 43"/>
                      <a:gd name="T17" fmla="*/ 30 h 1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3" h="11">
                        <a:moveTo>
                          <a:pt x="43" y="4"/>
                        </a:moveTo>
                        <a:cubicBezTo>
                          <a:pt x="42" y="2"/>
                          <a:pt x="41" y="0"/>
                          <a:pt x="38" y="0"/>
                        </a:cubicBezTo>
                        <a:cubicBezTo>
                          <a:pt x="37" y="0"/>
                          <a:pt x="37" y="0"/>
                          <a:pt x="3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1"/>
                          <a:pt x="2" y="2"/>
                          <a:pt x="2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38" y="6"/>
                          <a:pt x="38" y="6"/>
                          <a:pt x="38" y="6"/>
                        </a:cubicBezTo>
                        <a:cubicBezTo>
                          <a:pt x="41" y="6"/>
                          <a:pt x="43" y="8"/>
                          <a:pt x="43" y="11"/>
                        </a:cubicBezTo>
                        <a:lnTo>
                          <a:pt x="43" y="4"/>
                        </a:lnTo>
                        <a:close/>
                      </a:path>
                    </a:pathLst>
                  </a:custGeom>
                  <a:solidFill>
                    <a:srgbClr val="EBEBEB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5" name="Freeform 311">
                    <a:extLst>
                      <a:ext uri="{FF2B5EF4-FFF2-40B4-BE49-F238E27FC236}">
                        <a16:creationId xmlns:a16="http://schemas.microsoft.com/office/drawing/2014/main" id="{A10BE1E7-D8F0-44DA-BA26-3451D31FE46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80" y="2589"/>
                    <a:ext cx="113" cy="24"/>
                  </a:xfrm>
                  <a:custGeom>
                    <a:avLst/>
                    <a:gdLst>
                      <a:gd name="T0" fmla="*/ 239 w 45"/>
                      <a:gd name="T1" fmla="*/ 0 h 9"/>
                      <a:gd name="T2" fmla="*/ 0 w 45"/>
                      <a:gd name="T3" fmla="*/ 0 h 9"/>
                      <a:gd name="T4" fmla="*/ 0 w 45"/>
                      <a:gd name="T5" fmla="*/ 64 h 9"/>
                      <a:gd name="T6" fmla="*/ 239 w 45"/>
                      <a:gd name="T7" fmla="*/ 64 h 9"/>
                      <a:gd name="T8" fmla="*/ 239 w 45"/>
                      <a:gd name="T9" fmla="*/ 0 h 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5" h="9">
                        <a:moveTo>
                          <a:pt x="38" y="0"/>
                        </a:move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0" y="9"/>
                          <a:pt x="0" y="9"/>
                          <a:pt x="0" y="9"/>
                        </a:cubicBezTo>
                        <a:cubicBezTo>
                          <a:pt x="38" y="9"/>
                          <a:pt x="38" y="9"/>
                          <a:pt x="38" y="9"/>
                        </a:cubicBezTo>
                        <a:cubicBezTo>
                          <a:pt x="45" y="9"/>
                          <a:pt x="45" y="0"/>
                          <a:pt x="38" y="0"/>
                        </a:cubicBezTo>
                        <a:close/>
                      </a:path>
                    </a:pathLst>
                  </a:custGeom>
                  <a:noFill/>
                  <a:ln w="7938" cap="rnd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6" name="Freeform 312">
                    <a:extLst>
                      <a:ext uri="{FF2B5EF4-FFF2-40B4-BE49-F238E27FC236}">
                        <a16:creationId xmlns:a16="http://schemas.microsoft.com/office/drawing/2014/main" id="{770DF6B8-3A5F-4742-8169-FBC118B9685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80" y="2573"/>
                    <a:ext cx="108" cy="30"/>
                  </a:xfrm>
                  <a:custGeom>
                    <a:avLst/>
                    <a:gdLst>
                      <a:gd name="T0" fmla="*/ 271 w 43"/>
                      <a:gd name="T1" fmla="*/ 30 h 11"/>
                      <a:gd name="T2" fmla="*/ 239 w 43"/>
                      <a:gd name="T3" fmla="*/ 0 h 11"/>
                      <a:gd name="T4" fmla="*/ 234 w 43"/>
                      <a:gd name="T5" fmla="*/ 0 h 11"/>
                      <a:gd name="T6" fmla="*/ 0 w 43"/>
                      <a:gd name="T7" fmla="*/ 0 h 11"/>
                      <a:gd name="T8" fmla="*/ 13 w 43"/>
                      <a:gd name="T9" fmla="*/ 22 h 11"/>
                      <a:gd name="T10" fmla="*/ 8 w 43"/>
                      <a:gd name="T11" fmla="*/ 44 h 11"/>
                      <a:gd name="T12" fmla="*/ 239 w 43"/>
                      <a:gd name="T13" fmla="*/ 44 h 11"/>
                      <a:gd name="T14" fmla="*/ 271 w 43"/>
                      <a:gd name="T15" fmla="*/ 82 h 11"/>
                      <a:gd name="T16" fmla="*/ 271 w 43"/>
                      <a:gd name="T17" fmla="*/ 30 h 11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0" t="0" r="r" b="b"/>
                    <a:pathLst>
                      <a:path w="43" h="11">
                        <a:moveTo>
                          <a:pt x="43" y="4"/>
                        </a:moveTo>
                        <a:cubicBezTo>
                          <a:pt x="42" y="2"/>
                          <a:pt x="41" y="0"/>
                          <a:pt x="38" y="0"/>
                        </a:cubicBezTo>
                        <a:cubicBezTo>
                          <a:pt x="37" y="0"/>
                          <a:pt x="37" y="0"/>
                          <a:pt x="37" y="0"/>
                        </a:cubicBezTo>
                        <a:cubicBezTo>
                          <a:pt x="0" y="0"/>
                          <a:pt x="0" y="0"/>
                          <a:pt x="0" y="0"/>
                        </a:cubicBezTo>
                        <a:cubicBezTo>
                          <a:pt x="2" y="1"/>
                          <a:pt x="2" y="2"/>
                          <a:pt x="2" y="3"/>
                        </a:cubicBezTo>
                        <a:cubicBezTo>
                          <a:pt x="2" y="4"/>
                          <a:pt x="2" y="5"/>
                          <a:pt x="1" y="6"/>
                        </a:cubicBezTo>
                        <a:cubicBezTo>
                          <a:pt x="38" y="6"/>
                          <a:pt x="38" y="6"/>
                          <a:pt x="38" y="6"/>
                        </a:cubicBezTo>
                        <a:cubicBezTo>
                          <a:pt x="41" y="6"/>
                          <a:pt x="43" y="8"/>
                          <a:pt x="43" y="11"/>
                        </a:cubicBezTo>
                        <a:lnTo>
                          <a:pt x="43" y="4"/>
                        </a:lnTo>
                        <a:close/>
                      </a:path>
                    </a:pathLst>
                  </a:custGeom>
                  <a:noFill/>
                  <a:ln w="7938" cap="rnd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7" name="Freeform 313">
                    <a:extLst>
                      <a:ext uri="{FF2B5EF4-FFF2-40B4-BE49-F238E27FC236}">
                        <a16:creationId xmlns:a16="http://schemas.microsoft.com/office/drawing/2014/main" id="{1916370F-6EBC-49A1-A91E-A01BD3DE1C1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93" y="2611"/>
                    <a:ext cx="290" cy="56"/>
                  </a:xfrm>
                  <a:custGeom>
                    <a:avLst/>
                    <a:gdLst>
                      <a:gd name="T0" fmla="*/ 0 w 116"/>
                      <a:gd name="T1" fmla="*/ 64 h 21"/>
                      <a:gd name="T2" fmla="*/ 363 w 116"/>
                      <a:gd name="T3" fmla="*/ 149 h 21"/>
                      <a:gd name="T4" fmla="*/ 725 w 116"/>
                      <a:gd name="T5" fmla="*/ 64 h 21"/>
                      <a:gd name="T6" fmla="*/ 725 w 116"/>
                      <a:gd name="T7" fmla="*/ 0 h 21"/>
                      <a:gd name="T8" fmla="*/ 363 w 116"/>
                      <a:gd name="T9" fmla="*/ 85 h 21"/>
                      <a:gd name="T10" fmla="*/ 0 w 116"/>
                      <a:gd name="T11" fmla="*/ 0 h 21"/>
                      <a:gd name="T12" fmla="*/ 0 w 116"/>
                      <a:gd name="T13" fmla="*/ 64 h 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16" h="21">
                        <a:moveTo>
                          <a:pt x="0" y="9"/>
                        </a:moveTo>
                        <a:cubicBezTo>
                          <a:pt x="0" y="15"/>
                          <a:pt x="26" y="21"/>
                          <a:pt x="58" y="21"/>
                        </a:cubicBezTo>
                        <a:cubicBezTo>
                          <a:pt x="90" y="21"/>
                          <a:pt x="116" y="15"/>
                          <a:pt x="116" y="9"/>
                        </a:cubicBezTo>
                        <a:cubicBezTo>
                          <a:pt x="116" y="0"/>
                          <a:pt x="116" y="0"/>
                          <a:pt x="116" y="0"/>
                        </a:cubicBezTo>
                        <a:cubicBezTo>
                          <a:pt x="116" y="7"/>
                          <a:pt x="90" y="12"/>
                          <a:pt x="58" y="12"/>
                        </a:cubicBezTo>
                        <a:cubicBezTo>
                          <a:pt x="26" y="12"/>
                          <a:pt x="0" y="7"/>
                          <a:pt x="0" y="0"/>
                        </a:cubicBezTo>
                        <a:lnTo>
                          <a:pt x="0" y="9"/>
                        </a:lnTo>
                        <a:close/>
                      </a:path>
                    </a:pathLst>
                  </a:custGeom>
                  <a:solidFill>
                    <a:srgbClr val="EBEBEB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8" name="Freeform 314">
                    <a:extLst>
                      <a:ext uri="{FF2B5EF4-FFF2-40B4-BE49-F238E27FC236}">
                        <a16:creationId xmlns:a16="http://schemas.microsoft.com/office/drawing/2014/main" id="{120C15A8-75E5-414E-A27B-81C7AFE89B2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678" y="2611"/>
                    <a:ext cx="105" cy="53"/>
                  </a:xfrm>
                  <a:custGeom>
                    <a:avLst/>
                    <a:gdLst>
                      <a:gd name="T0" fmla="*/ 0 w 42"/>
                      <a:gd name="T1" fmla="*/ 140 h 20"/>
                      <a:gd name="T2" fmla="*/ 263 w 42"/>
                      <a:gd name="T3" fmla="*/ 64 h 20"/>
                      <a:gd name="T4" fmla="*/ 263 w 42"/>
                      <a:gd name="T5" fmla="*/ 0 h 20"/>
                      <a:gd name="T6" fmla="*/ 0 w 42"/>
                      <a:gd name="T7" fmla="*/ 85 h 20"/>
                      <a:gd name="T8" fmla="*/ 0 w 42"/>
                      <a:gd name="T9" fmla="*/ 140 h 2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42" h="20">
                        <a:moveTo>
                          <a:pt x="0" y="20"/>
                        </a:moveTo>
                        <a:cubicBezTo>
                          <a:pt x="24" y="19"/>
                          <a:pt x="42" y="14"/>
                          <a:pt x="42" y="9"/>
                        </a:cubicBezTo>
                        <a:cubicBezTo>
                          <a:pt x="42" y="0"/>
                          <a:pt x="42" y="0"/>
                          <a:pt x="42" y="0"/>
                        </a:cubicBezTo>
                        <a:cubicBezTo>
                          <a:pt x="42" y="6"/>
                          <a:pt x="24" y="10"/>
                          <a:pt x="0" y="12"/>
                        </a:cubicBezTo>
                        <a:cubicBezTo>
                          <a:pt x="1" y="15"/>
                          <a:pt x="1" y="18"/>
                          <a:pt x="0" y="20"/>
                        </a:cubicBezTo>
                        <a:close/>
                      </a:path>
                    </a:pathLst>
                  </a:custGeom>
                  <a:solidFill>
                    <a:srgbClr val="DEDEDE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89" name="Freeform 315">
                    <a:extLst>
                      <a:ext uri="{FF2B5EF4-FFF2-40B4-BE49-F238E27FC236}">
                        <a16:creationId xmlns:a16="http://schemas.microsoft.com/office/drawing/2014/main" id="{C3CA7AA5-5582-48C4-AB07-A044C669B9FF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15" y="2629"/>
                    <a:ext cx="58" cy="32"/>
                  </a:xfrm>
                  <a:custGeom>
                    <a:avLst/>
                    <a:gdLst>
                      <a:gd name="T0" fmla="*/ 0 w 23"/>
                      <a:gd name="T1" fmla="*/ 56 h 12"/>
                      <a:gd name="T2" fmla="*/ 146 w 23"/>
                      <a:gd name="T3" fmla="*/ 85 h 12"/>
                      <a:gd name="T4" fmla="*/ 146 w 23"/>
                      <a:gd name="T5" fmla="*/ 29 h 12"/>
                      <a:gd name="T6" fmla="*/ 0 w 23"/>
                      <a:gd name="T7" fmla="*/ 0 h 12"/>
                      <a:gd name="T8" fmla="*/ 0 w 23"/>
                      <a:gd name="T9" fmla="*/ 56 h 1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23" h="12">
                        <a:moveTo>
                          <a:pt x="0" y="8"/>
                        </a:moveTo>
                        <a:cubicBezTo>
                          <a:pt x="6" y="10"/>
                          <a:pt x="14" y="11"/>
                          <a:pt x="23" y="12"/>
                        </a:cubicBezTo>
                        <a:cubicBezTo>
                          <a:pt x="23" y="4"/>
                          <a:pt x="23" y="4"/>
                          <a:pt x="23" y="4"/>
                        </a:cubicBezTo>
                        <a:cubicBezTo>
                          <a:pt x="14" y="3"/>
                          <a:pt x="6" y="1"/>
                          <a:pt x="0" y="0"/>
                        </a:cubicBezTo>
                        <a:lnTo>
                          <a:pt x="0" y="8"/>
                        </a:lnTo>
                        <a:close/>
                      </a:path>
                    </a:pathLst>
                  </a:custGeom>
                  <a:solidFill>
                    <a:srgbClr val="C2C2C2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0" name="Freeform 316">
                    <a:extLst>
                      <a:ext uri="{FF2B5EF4-FFF2-40B4-BE49-F238E27FC236}">
                        <a16:creationId xmlns:a16="http://schemas.microsoft.com/office/drawing/2014/main" id="{F9C8E52B-5AF9-4D8B-940F-CB057C9537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550" y="2637"/>
                    <a:ext cx="15" cy="24"/>
                  </a:xfrm>
                  <a:custGeom>
                    <a:avLst/>
                    <a:gdLst>
                      <a:gd name="T0" fmla="*/ 0 w 6"/>
                      <a:gd name="T1" fmla="*/ 56 h 9"/>
                      <a:gd name="T2" fmla="*/ 38 w 6"/>
                      <a:gd name="T3" fmla="*/ 64 h 9"/>
                      <a:gd name="T4" fmla="*/ 38 w 6"/>
                      <a:gd name="T5" fmla="*/ 8 h 9"/>
                      <a:gd name="T6" fmla="*/ 0 w 6"/>
                      <a:gd name="T7" fmla="*/ 0 h 9"/>
                      <a:gd name="T8" fmla="*/ 0 w 6"/>
                      <a:gd name="T9" fmla="*/ 56 h 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6" h="9">
                        <a:moveTo>
                          <a:pt x="0" y="8"/>
                        </a:moveTo>
                        <a:cubicBezTo>
                          <a:pt x="2" y="9"/>
                          <a:pt x="4" y="9"/>
                          <a:pt x="6" y="9"/>
                        </a:cubicBezTo>
                        <a:cubicBezTo>
                          <a:pt x="6" y="1"/>
                          <a:pt x="6" y="1"/>
                          <a:pt x="6" y="1"/>
                        </a:cubicBezTo>
                        <a:cubicBezTo>
                          <a:pt x="4" y="0"/>
                          <a:pt x="2" y="0"/>
                          <a:pt x="0" y="0"/>
                        </a:cubicBezTo>
                        <a:lnTo>
                          <a:pt x="0" y="8"/>
                        </a:ln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1" name="Freeform 317">
                    <a:extLst>
                      <a:ext uri="{FF2B5EF4-FFF2-40B4-BE49-F238E27FC236}">
                        <a16:creationId xmlns:a16="http://schemas.microsoft.com/office/drawing/2014/main" id="{5C6E6D2F-6038-43DB-BD3A-E79F5EA2B16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53" y="2621"/>
                    <a:ext cx="22" cy="32"/>
                  </a:xfrm>
                  <a:custGeom>
                    <a:avLst/>
                    <a:gdLst>
                      <a:gd name="T0" fmla="*/ 54 w 9"/>
                      <a:gd name="T1" fmla="*/ 0 h 12"/>
                      <a:gd name="T2" fmla="*/ 0 w 9"/>
                      <a:gd name="T3" fmla="*/ 29 h 12"/>
                      <a:gd name="T4" fmla="*/ 0 w 9"/>
                      <a:gd name="T5" fmla="*/ 85 h 12"/>
                      <a:gd name="T6" fmla="*/ 54 w 9"/>
                      <a:gd name="T7" fmla="*/ 64 h 12"/>
                      <a:gd name="T8" fmla="*/ 54 w 9"/>
                      <a:gd name="T9" fmla="*/ 0 h 1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9" h="12">
                        <a:moveTo>
                          <a:pt x="9" y="0"/>
                        </a:moveTo>
                        <a:cubicBezTo>
                          <a:pt x="7" y="2"/>
                          <a:pt x="4" y="3"/>
                          <a:pt x="0" y="4"/>
                        </a:cubicBezTo>
                        <a:cubicBezTo>
                          <a:pt x="0" y="12"/>
                          <a:pt x="0" y="12"/>
                          <a:pt x="0" y="12"/>
                        </a:cubicBezTo>
                        <a:cubicBezTo>
                          <a:pt x="4" y="11"/>
                          <a:pt x="7" y="10"/>
                          <a:pt x="9" y="9"/>
                        </a:cubicBezTo>
                        <a:lnTo>
                          <a:pt x="9" y="0"/>
                        </a:lnTo>
                        <a:close/>
                      </a:path>
                    </a:pathLst>
                  </a:custGeom>
                  <a:solidFill>
                    <a:srgbClr val="C2C2C2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2" name="Freeform 318">
                    <a:extLst>
                      <a:ext uri="{FF2B5EF4-FFF2-40B4-BE49-F238E27FC236}">
                        <a16:creationId xmlns:a16="http://schemas.microsoft.com/office/drawing/2014/main" id="{42DA31FF-2CC8-4196-83A1-192630D34C2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493" y="2611"/>
                    <a:ext cx="290" cy="56"/>
                  </a:xfrm>
                  <a:custGeom>
                    <a:avLst/>
                    <a:gdLst>
                      <a:gd name="T0" fmla="*/ 0 w 116"/>
                      <a:gd name="T1" fmla="*/ 64 h 21"/>
                      <a:gd name="T2" fmla="*/ 363 w 116"/>
                      <a:gd name="T3" fmla="*/ 149 h 21"/>
                      <a:gd name="T4" fmla="*/ 725 w 116"/>
                      <a:gd name="T5" fmla="*/ 64 h 21"/>
                      <a:gd name="T6" fmla="*/ 725 w 116"/>
                      <a:gd name="T7" fmla="*/ 0 h 21"/>
                      <a:gd name="T8" fmla="*/ 363 w 116"/>
                      <a:gd name="T9" fmla="*/ 85 h 21"/>
                      <a:gd name="T10" fmla="*/ 0 w 116"/>
                      <a:gd name="T11" fmla="*/ 0 h 21"/>
                      <a:gd name="T12" fmla="*/ 0 w 116"/>
                      <a:gd name="T13" fmla="*/ 64 h 21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0" t="0" r="r" b="b"/>
                    <a:pathLst>
                      <a:path w="116" h="21">
                        <a:moveTo>
                          <a:pt x="0" y="9"/>
                        </a:moveTo>
                        <a:cubicBezTo>
                          <a:pt x="0" y="15"/>
                          <a:pt x="26" y="21"/>
                          <a:pt x="58" y="21"/>
                        </a:cubicBezTo>
                        <a:cubicBezTo>
                          <a:pt x="90" y="21"/>
                          <a:pt x="116" y="15"/>
                          <a:pt x="116" y="9"/>
                        </a:cubicBezTo>
                        <a:cubicBezTo>
                          <a:pt x="116" y="0"/>
                          <a:pt x="116" y="0"/>
                          <a:pt x="116" y="0"/>
                        </a:cubicBezTo>
                        <a:cubicBezTo>
                          <a:pt x="116" y="7"/>
                          <a:pt x="90" y="12"/>
                          <a:pt x="58" y="12"/>
                        </a:cubicBezTo>
                        <a:cubicBezTo>
                          <a:pt x="26" y="12"/>
                          <a:pt x="0" y="7"/>
                          <a:pt x="0" y="0"/>
                        </a:cubicBezTo>
                        <a:lnTo>
                          <a:pt x="0" y="9"/>
                        </a:lnTo>
                        <a:close/>
                      </a:path>
                    </a:pathLst>
                  </a:custGeom>
                  <a:noFill/>
                  <a:ln w="7938" cap="rnd">
                    <a:solidFill>
                      <a:srgbClr val="333333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3" name="Freeform 319">
                    <a:extLst>
                      <a:ext uri="{FF2B5EF4-FFF2-40B4-BE49-F238E27FC236}">
                        <a16:creationId xmlns:a16="http://schemas.microsoft.com/office/drawing/2014/main" id="{71BFDFAB-8B61-4E42-A401-EEAF1C3E7F2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710" y="2565"/>
                    <a:ext cx="48" cy="32"/>
                  </a:xfrm>
                  <a:custGeom>
                    <a:avLst/>
                    <a:gdLst>
                      <a:gd name="T0" fmla="*/ 33 w 19"/>
                      <a:gd name="T1" fmla="*/ 0 h 12"/>
                      <a:gd name="T2" fmla="*/ 96 w 19"/>
                      <a:gd name="T3" fmla="*/ 43 h 12"/>
                      <a:gd name="T4" fmla="*/ 0 w 19"/>
                      <a:gd name="T5" fmla="*/ 85 h 12"/>
                      <a:gd name="T6" fmla="*/ 121 w 19"/>
                      <a:gd name="T7" fmla="*/ 43 h 12"/>
                      <a:gd name="T8" fmla="*/ 33 w 19"/>
                      <a:gd name="T9" fmla="*/ 0 h 1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9" h="12">
                        <a:moveTo>
                          <a:pt x="5" y="0"/>
                        </a:moveTo>
                        <a:cubicBezTo>
                          <a:pt x="12" y="2"/>
                          <a:pt x="15" y="4"/>
                          <a:pt x="15" y="6"/>
                        </a:cubicBezTo>
                        <a:cubicBezTo>
                          <a:pt x="15" y="9"/>
                          <a:pt x="5" y="12"/>
                          <a:pt x="0" y="12"/>
                        </a:cubicBezTo>
                        <a:cubicBezTo>
                          <a:pt x="12" y="11"/>
                          <a:pt x="19" y="9"/>
                          <a:pt x="19" y="6"/>
                        </a:cubicBezTo>
                        <a:cubicBezTo>
                          <a:pt x="18" y="2"/>
                          <a:pt x="11" y="1"/>
                          <a:pt x="5" y="0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4" name="Freeform 320">
                    <a:extLst>
                      <a:ext uri="{FF2B5EF4-FFF2-40B4-BE49-F238E27FC236}">
                        <a16:creationId xmlns:a16="http://schemas.microsoft.com/office/drawing/2014/main" id="{234F523E-B116-4866-AA3B-EA9167BC39D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3800" y="2579"/>
                    <a:ext cx="83" cy="5"/>
                  </a:xfrm>
                  <a:custGeom>
                    <a:avLst/>
                    <a:gdLst>
                      <a:gd name="T0" fmla="*/ 0 w 33"/>
                      <a:gd name="T1" fmla="*/ 0 h 2"/>
                      <a:gd name="T2" fmla="*/ 184 w 33"/>
                      <a:gd name="T3" fmla="*/ 0 h 2"/>
                      <a:gd name="T4" fmla="*/ 209 w 33"/>
                      <a:gd name="T5" fmla="*/ 13 h 2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3" h="2">
                        <a:moveTo>
                          <a:pt x="0" y="0"/>
                        </a:moveTo>
                        <a:cubicBezTo>
                          <a:pt x="6" y="0"/>
                          <a:pt x="25" y="0"/>
                          <a:pt x="29" y="0"/>
                        </a:cubicBezTo>
                        <a:cubicBezTo>
                          <a:pt x="32" y="0"/>
                          <a:pt x="33" y="2"/>
                          <a:pt x="33" y="2"/>
                        </a:cubicBezTo>
                      </a:path>
                    </a:pathLst>
                  </a:cu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pic>
              <p:nvPicPr>
                <p:cNvPr id="219" name="Picture 100">
                  <a:extLst>
                    <a:ext uri="{FF2B5EF4-FFF2-40B4-BE49-F238E27FC236}">
                      <a16:creationId xmlns:a16="http://schemas.microsoft.com/office/drawing/2014/main" id="{563F1A3D-33CC-440E-BF03-034CC745D75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312291" y="2864583"/>
                  <a:ext cx="851271" cy="514504"/>
                </a:xfrm>
                <a:prstGeom prst="rect">
                  <a:avLst/>
                </a:prstGeom>
              </p:spPr>
            </p:pic>
            <p:pic>
              <p:nvPicPr>
                <p:cNvPr id="220" name="Immagine 78">
                  <a:extLst>
                    <a:ext uri="{FF2B5EF4-FFF2-40B4-BE49-F238E27FC236}">
                      <a16:creationId xmlns:a16="http://schemas.microsoft.com/office/drawing/2014/main" id="{D3C22F92-2CBD-4213-BA07-1ED77AF82A3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4370" t="17336" r="14863" b="11926"/>
                <a:stretch/>
              </p:blipFill>
              <p:spPr>
                <a:xfrm>
                  <a:off x="6148450" y="2543285"/>
                  <a:ext cx="1568783" cy="1206756"/>
                </a:xfrm>
                <a:prstGeom prst="rect">
                  <a:avLst/>
                </a:prstGeom>
              </p:spPr>
            </p:pic>
            <p:cxnSp>
              <p:nvCxnSpPr>
                <p:cNvPr id="221" name="Connettore 2 81">
                  <a:extLst>
                    <a:ext uri="{FF2B5EF4-FFF2-40B4-BE49-F238E27FC236}">
                      <a16:creationId xmlns:a16="http://schemas.microsoft.com/office/drawing/2014/main" id="{F73BBD8F-3428-4999-A3E9-CCBDEACE18BB}"/>
                    </a:ext>
                  </a:extLst>
                </p:cNvPr>
                <p:cNvCxnSpPr/>
                <p:nvPr/>
              </p:nvCxnSpPr>
              <p:spPr>
                <a:xfrm>
                  <a:off x="1999712" y="3138528"/>
                  <a:ext cx="564505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Connettore 2 82">
                  <a:extLst>
                    <a:ext uri="{FF2B5EF4-FFF2-40B4-BE49-F238E27FC236}">
                      <a16:creationId xmlns:a16="http://schemas.microsoft.com/office/drawing/2014/main" id="{B58D094F-A2AF-4F19-AF1C-9D8F0F9C4CEC}"/>
                    </a:ext>
                  </a:extLst>
                </p:cNvPr>
                <p:cNvCxnSpPr/>
                <p:nvPr/>
              </p:nvCxnSpPr>
              <p:spPr>
                <a:xfrm>
                  <a:off x="3425355" y="3138528"/>
                  <a:ext cx="564505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Connettore 2 83">
                  <a:extLst>
                    <a:ext uri="{FF2B5EF4-FFF2-40B4-BE49-F238E27FC236}">
                      <a16:creationId xmlns:a16="http://schemas.microsoft.com/office/drawing/2014/main" id="{99D0807B-DC80-4733-970D-BE7B8FC85289}"/>
                    </a:ext>
                  </a:extLst>
                </p:cNvPr>
                <p:cNvCxnSpPr/>
                <p:nvPr/>
              </p:nvCxnSpPr>
              <p:spPr>
                <a:xfrm>
                  <a:off x="5360890" y="3151142"/>
                  <a:ext cx="564505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24" name="CasellaDiTesto 85">
                  <a:extLst>
                    <a:ext uri="{FF2B5EF4-FFF2-40B4-BE49-F238E27FC236}">
                      <a16:creationId xmlns:a16="http://schemas.microsoft.com/office/drawing/2014/main" id="{68D9AFD9-2E30-476C-B17C-6F0CA740C376}"/>
                    </a:ext>
                  </a:extLst>
                </p:cNvPr>
                <p:cNvSpPr txBox="1"/>
                <p:nvPr/>
              </p:nvSpPr>
              <p:spPr>
                <a:xfrm>
                  <a:off x="1535798" y="1951505"/>
                  <a:ext cx="1335071" cy="6767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RNA </a:t>
                  </a:r>
                  <a:r>
                    <a:rPr lang="it-IT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isolation</a:t>
                  </a:r>
                  <a:r>
                    <a:rPr lang="it-IT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from </a:t>
                  </a:r>
                  <a:r>
                    <a:rPr lang="it-IT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TEPs</a:t>
                  </a:r>
                  <a:endParaRPr lang="en-GB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5" name="CasellaDiTesto 86">
                  <a:extLst>
                    <a:ext uri="{FF2B5EF4-FFF2-40B4-BE49-F238E27FC236}">
                      <a16:creationId xmlns:a16="http://schemas.microsoft.com/office/drawing/2014/main" id="{BF509CCE-FDE0-474B-ABEE-715A59614E61}"/>
                    </a:ext>
                  </a:extLst>
                </p:cNvPr>
                <p:cNvSpPr txBox="1"/>
                <p:nvPr/>
              </p:nvSpPr>
              <p:spPr>
                <a:xfrm>
                  <a:off x="3043732" y="2081334"/>
                  <a:ext cx="1506117" cy="4793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mRNA library preparation</a:t>
                  </a:r>
                  <a:endParaRPr lang="en-GB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26" name="CasellaDiTesto 87">
                  <a:extLst>
                    <a:ext uri="{FF2B5EF4-FFF2-40B4-BE49-F238E27FC236}">
                      <a16:creationId xmlns:a16="http://schemas.microsoft.com/office/drawing/2014/main" id="{9CD73EED-A738-489B-A526-B5F76D0CBBB5}"/>
                    </a:ext>
                  </a:extLst>
                </p:cNvPr>
                <p:cNvSpPr txBox="1"/>
                <p:nvPr/>
              </p:nvSpPr>
              <p:spPr>
                <a:xfrm>
                  <a:off x="4593720" y="2176767"/>
                  <a:ext cx="2048724" cy="2819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RNA-seq</a:t>
                  </a:r>
                  <a:endParaRPr lang="en-GB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27" name="Connettore 2 91">
                  <a:extLst>
                    <a:ext uri="{FF2B5EF4-FFF2-40B4-BE49-F238E27FC236}">
                      <a16:creationId xmlns:a16="http://schemas.microsoft.com/office/drawing/2014/main" id="{AF8D9776-4F21-437C-96F0-EC499D0A12B5}"/>
                    </a:ext>
                  </a:extLst>
                </p:cNvPr>
                <p:cNvCxnSpPr/>
                <p:nvPr/>
              </p:nvCxnSpPr>
              <p:spPr>
                <a:xfrm>
                  <a:off x="7873032" y="3138528"/>
                  <a:ext cx="564505" cy="0"/>
                </a:xfrm>
                <a:prstGeom prst="straightConnector1">
                  <a:avLst/>
                </a:prstGeom>
                <a:ln w="28575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6" name="Rectangle 215">
                <a:extLst>
                  <a:ext uri="{FF2B5EF4-FFF2-40B4-BE49-F238E27FC236}">
                    <a16:creationId xmlns:a16="http://schemas.microsoft.com/office/drawing/2014/main" id="{78671ADC-ABAA-4B41-8AAA-6B671F94C6E3}"/>
                  </a:ext>
                </a:extLst>
              </p:cNvPr>
              <p:cNvSpPr/>
              <p:nvPr/>
            </p:nvSpPr>
            <p:spPr>
              <a:xfrm>
                <a:off x="8617143" y="2941608"/>
                <a:ext cx="405198" cy="3070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0" name="Tekstvak 101">
              <a:extLst>
                <a:ext uri="{FF2B5EF4-FFF2-40B4-BE49-F238E27FC236}">
                  <a16:creationId xmlns:a16="http://schemas.microsoft.com/office/drawing/2014/main" id="{EA9DA85C-4652-4A87-9A6E-0F4662672345}"/>
                </a:ext>
              </a:extLst>
            </p:cNvPr>
            <p:cNvSpPr txBox="1"/>
            <p:nvPr/>
          </p:nvSpPr>
          <p:spPr>
            <a:xfrm>
              <a:off x="7021262" y="1451290"/>
              <a:ext cx="1521455" cy="639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400" dirty="0">
                  <a:latin typeface="Arial" panose="020B0604020202020204" pitchFamily="34" charset="0"/>
                  <a:cs typeface="Arial" panose="020B0604020202020204" pitchFamily="34" charset="0"/>
                </a:rPr>
                <a:t>RNA-</a:t>
              </a:r>
              <a:r>
                <a:rPr lang="nl-NL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seq</a:t>
              </a:r>
              <a:r>
                <a:rPr lang="nl-NL" sz="1400" dirty="0">
                  <a:latin typeface="Arial" panose="020B0604020202020204" pitchFamily="34" charset="0"/>
                  <a:cs typeface="Arial" panose="020B0604020202020204" pitchFamily="34" charset="0"/>
                </a:rPr>
                <a:t> data </a:t>
              </a:r>
              <a:r>
                <a:rPr lang="nl-NL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r>
                <a:rPr lang="nl-NL" sz="14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nl-NL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bioinformatic</a:t>
              </a:r>
              <a:r>
                <a:rPr lang="nl-NL" sz="1400" dirty="0">
                  <a:latin typeface="Arial" panose="020B0604020202020204" pitchFamily="34" charset="0"/>
                  <a:cs typeface="Arial" panose="020B0604020202020204" pitchFamily="34" charset="0"/>
                </a:rPr>
                <a:t> processing</a:t>
              </a:r>
            </a:p>
          </p:txBody>
        </p:sp>
        <p:pic>
          <p:nvPicPr>
            <p:cNvPr id="141" name="Afbeelding 105" descr="anovaLike-HC-BrCa-ovary-FDR001-CancerSignature.png">
              <a:extLst>
                <a:ext uri="{FF2B5EF4-FFF2-40B4-BE49-F238E27FC236}">
                  <a16:creationId xmlns:a16="http://schemas.microsoft.com/office/drawing/2014/main" id="{163435B0-3074-45F6-9A2D-B50F0376368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45" t="39946" r="10012" b="25466"/>
            <a:stretch/>
          </p:blipFill>
          <p:spPr>
            <a:xfrm>
              <a:off x="8225298" y="2065121"/>
              <a:ext cx="810195" cy="927639"/>
            </a:xfrm>
            <a:prstGeom prst="rect">
              <a:avLst/>
            </a:prstGeom>
          </p:spPr>
        </p:pic>
        <p:grpSp>
          <p:nvGrpSpPr>
            <p:cNvPr id="142" name="Groeperen 106">
              <a:extLst>
                <a:ext uri="{FF2B5EF4-FFF2-40B4-BE49-F238E27FC236}">
                  <a16:creationId xmlns:a16="http://schemas.microsoft.com/office/drawing/2014/main" id="{886E046B-2D2E-4D2D-8F51-99CD0CFC78E8}"/>
                </a:ext>
              </a:extLst>
            </p:cNvPr>
            <p:cNvGrpSpPr/>
            <p:nvPr/>
          </p:nvGrpSpPr>
          <p:grpSpPr>
            <a:xfrm>
              <a:off x="8870696" y="1824879"/>
              <a:ext cx="1784505" cy="1366388"/>
              <a:chOff x="337159" y="868114"/>
              <a:chExt cx="2189525" cy="1638379"/>
            </a:xfrm>
          </p:grpSpPr>
          <p:cxnSp>
            <p:nvCxnSpPr>
              <p:cNvPr id="143" name="Rechte verbindingslijn 107">
                <a:extLst>
                  <a:ext uri="{FF2B5EF4-FFF2-40B4-BE49-F238E27FC236}">
                    <a16:creationId xmlns:a16="http://schemas.microsoft.com/office/drawing/2014/main" id="{903CB528-0D2D-45F3-BA0A-982AF5699DFB}"/>
                  </a:ext>
                </a:extLst>
              </p:cNvPr>
              <p:cNvCxnSpPr/>
              <p:nvPr/>
            </p:nvCxnSpPr>
            <p:spPr>
              <a:xfrm>
                <a:off x="978342" y="915012"/>
                <a:ext cx="16934" cy="1353187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Rechte verbindingslijn 108">
                <a:extLst>
                  <a:ext uri="{FF2B5EF4-FFF2-40B4-BE49-F238E27FC236}">
                    <a16:creationId xmlns:a16="http://schemas.microsoft.com/office/drawing/2014/main" id="{7C220164-3D40-4E73-AD6F-FABB912B90BB}"/>
                  </a:ext>
                </a:extLst>
              </p:cNvPr>
              <p:cNvCxnSpPr/>
              <p:nvPr/>
            </p:nvCxnSpPr>
            <p:spPr>
              <a:xfrm flipH="1">
                <a:off x="999509" y="2281283"/>
                <a:ext cx="1527175" cy="0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arrow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Rechte verbindingslijn 109">
                <a:extLst>
                  <a:ext uri="{FF2B5EF4-FFF2-40B4-BE49-F238E27FC236}">
                    <a16:creationId xmlns:a16="http://schemas.microsoft.com/office/drawing/2014/main" id="{077CFBB3-A4F9-4D17-A881-FEC5BDFD2C85}"/>
                  </a:ext>
                </a:extLst>
              </p:cNvPr>
              <p:cNvCxnSpPr/>
              <p:nvPr/>
            </p:nvCxnSpPr>
            <p:spPr>
              <a:xfrm flipH="1" flipV="1">
                <a:off x="1100052" y="986734"/>
                <a:ext cx="1375832" cy="1197182"/>
              </a:xfrm>
              <a:prstGeom prst="line">
                <a:avLst/>
              </a:prstGeom>
              <a:ln w="3810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Gelijkbenige driehoek 372">
                <a:extLst>
                  <a:ext uri="{FF2B5EF4-FFF2-40B4-BE49-F238E27FC236}">
                    <a16:creationId xmlns:a16="http://schemas.microsoft.com/office/drawing/2014/main" id="{77BEF2E1-1BA9-4E0D-8FDA-DCEE58003FCA}"/>
                  </a:ext>
                </a:extLst>
              </p:cNvPr>
              <p:cNvSpPr/>
              <p:nvPr/>
            </p:nvSpPr>
            <p:spPr>
              <a:xfrm>
                <a:off x="1898034" y="1349953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7" name="Ovaal 111">
                <a:extLst>
                  <a:ext uri="{FF2B5EF4-FFF2-40B4-BE49-F238E27FC236}">
                    <a16:creationId xmlns:a16="http://schemas.microsoft.com/office/drawing/2014/main" id="{70D2D408-E29F-4287-891E-54425F8959F9}"/>
                  </a:ext>
                </a:extLst>
              </p:cNvPr>
              <p:cNvSpPr/>
              <p:nvPr/>
            </p:nvSpPr>
            <p:spPr>
              <a:xfrm>
                <a:off x="1595348" y="1653480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8" name="Gelijkbenige driehoek 374">
                <a:extLst>
                  <a:ext uri="{FF2B5EF4-FFF2-40B4-BE49-F238E27FC236}">
                    <a16:creationId xmlns:a16="http://schemas.microsoft.com/office/drawing/2014/main" id="{8CF3AB33-CA7C-45BF-8DC3-006DBF654AF9}"/>
                  </a:ext>
                </a:extLst>
              </p:cNvPr>
              <p:cNvSpPr/>
              <p:nvPr/>
            </p:nvSpPr>
            <p:spPr>
              <a:xfrm>
                <a:off x="1898034" y="1281374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9" name="Gelijkbenige driehoek 375">
                <a:extLst>
                  <a:ext uri="{FF2B5EF4-FFF2-40B4-BE49-F238E27FC236}">
                    <a16:creationId xmlns:a16="http://schemas.microsoft.com/office/drawing/2014/main" id="{6DDEC8A9-5995-4534-A6A1-E7CA3ADF829E}"/>
                  </a:ext>
                </a:extLst>
              </p:cNvPr>
              <p:cNvSpPr/>
              <p:nvPr/>
            </p:nvSpPr>
            <p:spPr>
              <a:xfrm>
                <a:off x="1974233" y="1372812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0" name="Gelijkbenige driehoek 376">
                <a:extLst>
                  <a:ext uri="{FF2B5EF4-FFF2-40B4-BE49-F238E27FC236}">
                    <a16:creationId xmlns:a16="http://schemas.microsoft.com/office/drawing/2014/main" id="{AE6BF51D-7E58-4371-927C-AC73C878373A}"/>
                  </a:ext>
                </a:extLst>
              </p:cNvPr>
              <p:cNvSpPr/>
              <p:nvPr/>
            </p:nvSpPr>
            <p:spPr>
              <a:xfrm>
                <a:off x="2050432" y="1327093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1" name="Gelijkbenige driehoek 377">
                <a:extLst>
                  <a:ext uri="{FF2B5EF4-FFF2-40B4-BE49-F238E27FC236}">
                    <a16:creationId xmlns:a16="http://schemas.microsoft.com/office/drawing/2014/main" id="{41CFC78B-8C31-43FC-A3A5-D8F33F30792D}"/>
                  </a:ext>
                </a:extLst>
              </p:cNvPr>
              <p:cNvSpPr/>
              <p:nvPr/>
            </p:nvSpPr>
            <p:spPr>
              <a:xfrm>
                <a:off x="2029266" y="1258515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Gelijkbenige driehoek 378">
                <a:extLst>
                  <a:ext uri="{FF2B5EF4-FFF2-40B4-BE49-F238E27FC236}">
                    <a16:creationId xmlns:a16="http://schemas.microsoft.com/office/drawing/2014/main" id="{81DB2F71-2E8B-4B97-8976-4AD8393C5899}"/>
                  </a:ext>
                </a:extLst>
              </p:cNvPr>
              <p:cNvSpPr/>
              <p:nvPr/>
            </p:nvSpPr>
            <p:spPr>
              <a:xfrm>
                <a:off x="1948833" y="1235655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3" name="Gelijkbenige driehoek 379">
                <a:extLst>
                  <a:ext uri="{FF2B5EF4-FFF2-40B4-BE49-F238E27FC236}">
                    <a16:creationId xmlns:a16="http://schemas.microsoft.com/office/drawing/2014/main" id="{997EE065-EEE8-4EEB-B4AB-87740A302126}"/>
                  </a:ext>
                </a:extLst>
              </p:cNvPr>
              <p:cNvSpPr/>
              <p:nvPr/>
            </p:nvSpPr>
            <p:spPr>
              <a:xfrm>
                <a:off x="1870517" y="1210253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4" name="Gelijkbenige driehoek 380">
                <a:extLst>
                  <a:ext uri="{FF2B5EF4-FFF2-40B4-BE49-F238E27FC236}">
                    <a16:creationId xmlns:a16="http://schemas.microsoft.com/office/drawing/2014/main" id="{326225F9-9E44-48FD-8CCE-124F89D11E6E}"/>
                  </a:ext>
                </a:extLst>
              </p:cNvPr>
              <p:cNvSpPr/>
              <p:nvPr/>
            </p:nvSpPr>
            <p:spPr>
              <a:xfrm>
                <a:off x="1815484" y="1271215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5" name="Gelijkbenige driehoek 381">
                <a:extLst>
                  <a:ext uri="{FF2B5EF4-FFF2-40B4-BE49-F238E27FC236}">
                    <a16:creationId xmlns:a16="http://schemas.microsoft.com/office/drawing/2014/main" id="{8C5DF10D-0852-422B-9BD3-8E152735DD2E}"/>
                  </a:ext>
                </a:extLst>
              </p:cNvPr>
              <p:cNvSpPr/>
              <p:nvPr/>
            </p:nvSpPr>
            <p:spPr>
              <a:xfrm>
                <a:off x="2105465" y="1271215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6" name="Gelijkbenige driehoek 382">
                <a:extLst>
                  <a:ext uri="{FF2B5EF4-FFF2-40B4-BE49-F238E27FC236}">
                    <a16:creationId xmlns:a16="http://schemas.microsoft.com/office/drawing/2014/main" id="{B78FFFFE-0009-4870-9EEB-F5C34D737C61}"/>
                  </a:ext>
                </a:extLst>
              </p:cNvPr>
              <p:cNvSpPr/>
              <p:nvPr/>
            </p:nvSpPr>
            <p:spPr>
              <a:xfrm>
                <a:off x="1970001" y="1304234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7" name="Gelijkbenige driehoek 383">
                <a:extLst>
                  <a:ext uri="{FF2B5EF4-FFF2-40B4-BE49-F238E27FC236}">
                    <a16:creationId xmlns:a16="http://schemas.microsoft.com/office/drawing/2014/main" id="{3FE887E0-9100-464E-88D2-C875FD5D25EA}"/>
                  </a:ext>
                </a:extLst>
              </p:cNvPr>
              <p:cNvSpPr/>
              <p:nvPr/>
            </p:nvSpPr>
            <p:spPr>
              <a:xfrm>
                <a:off x="2058897" y="1418531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Gelijkbenige driehoek 384">
                <a:extLst>
                  <a:ext uri="{FF2B5EF4-FFF2-40B4-BE49-F238E27FC236}">
                    <a16:creationId xmlns:a16="http://schemas.microsoft.com/office/drawing/2014/main" id="{1AC498D5-AA4C-480C-8F86-C6E6578EB3F4}"/>
                  </a:ext>
                </a:extLst>
              </p:cNvPr>
              <p:cNvSpPr/>
              <p:nvPr/>
            </p:nvSpPr>
            <p:spPr>
              <a:xfrm>
                <a:off x="1995399" y="1177029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9" name="Gelijkbenige driehoek 385">
                <a:extLst>
                  <a:ext uri="{FF2B5EF4-FFF2-40B4-BE49-F238E27FC236}">
                    <a16:creationId xmlns:a16="http://schemas.microsoft.com/office/drawing/2014/main" id="{EFDF4685-4356-45ED-960D-C568659DFB47}"/>
                  </a:ext>
                </a:extLst>
              </p:cNvPr>
              <p:cNvSpPr/>
              <p:nvPr/>
            </p:nvSpPr>
            <p:spPr>
              <a:xfrm>
                <a:off x="1898034" y="1141674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0" name="Gelijkbenige driehoek 386">
                <a:extLst>
                  <a:ext uri="{FF2B5EF4-FFF2-40B4-BE49-F238E27FC236}">
                    <a16:creationId xmlns:a16="http://schemas.microsoft.com/office/drawing/2014/main" id="{40B1E2C6-6475-432A-ADA4-7D5BF3784664}"/>
                  </a:ext>
                </a:extLst>
              </p:cNvPr>
              <p:cNvSpPr/>
              <p:nvPr/>
            </p:nvSpPr>
            <p:spPr>
              <a:xfrm>
                <a:off x="2077948" y="1187393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1" name="Ovaal 125">
                <a:extLst>
                  <a:ext uri="{FF2B5EF4-FFF2-40B4-BE49-F238E27FC236}">
                    <a16:creationId xmlns:a16="http://schemas.microsoft.com/office/drawing/2014/main" id="{04BBBD8E-AFF4-4276-91C9-9C98341A4E99}"/>
                  </a:ext>
                </a:extLst>
              </p:cNvPr>
              <p:cNvSpPr/>
              <p:nvPr/>
            </p:nvSpPr>
            <p:spPr>
              <a:xfrm>
                <a:off x="1500098" y="1677187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2" name="Ovaal 126">
                <a:extLst>
                  <a:ext uri="{FF2B5EF4-FFF2-40B4-BE49-F238E27FC236}">
                    <a16:creationId xmlns:a16="http://schemas.microsoft.com/office/drawing/2014/main" id="{8BC492B0-AABC-425C-8ADB-F9247452C4EE}"/>
                  </a:ext>
                </a:extLst>
              </p:cNvPr>
              <p:cNvSpPr/>
              <p:nvPr/>
            </p:nvSpPr>
            <p:spPr>
              <a:xfrm>
                <a:off x="1557250" y="1700894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3" name="Ovaal 127">
                <a:extLst>
                  <a:ext uri="{FF2B5EF4-FFF2-40B4-BE49-F238E27FC236}">
                    <a16:creationId xmlns:a16="http://schemas.microsoft.com/office/drawing/2014/main" id="{DF599FC9-7CC8-4A64-9708-902A754D0229}"/>
                  </a:ext>
                </a:extLst>
              </p:cNvPr>
              <p:cNvSpPr/>
              <p:nvPr/>
            </p:nvSpPr>
            <p:spPr>
              <a:xfrm>
                <a:off x="1532907" y="1621519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4" name="Ovaal 128">
                <a:extLst>
                  <a:ext uri="{FF2B5EF4-FFF2-40B4-BE49-F238E27FC236}">
                    <a16:creationId xmlns:a16="http://schemas.microsoft.com/office/drawing/2014/main" id="{0F987A70-D8A3-4960-B940-1D38D2298687}"/>
                  </a:ext>
                </a:extLst>
              </p:cNvPr>
              <p:cNvSpPr/>
              <p:nvPr/>
            </p:nvSpPr>
            <p:spPr>
              <a:xfrm>
                <a:off x="1595348" y="1754232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5" name="Ovaal 129">
                <a:extLst>
                  <a:ext uri="{FF2B5EF4-FFF2-40B4-BE49-F238E27FC236}">
                    <a16:creationId xmlns:a16="http://schemas.microsoft.com/office/drawing/2014/main" id="{9CEE332F-C1C9-4A09-AC85-191B3DC32D08}"/>
                  </a:ext>
                </a:extLst>
              </p:cNvPr>
              <p:cNvSpPr/>
              <p:nvPr/>
            </p:nvSpPr>
            <p:spPr>
              <a:xfrm>
                <a:off x="1571005" y="1805880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6" name="Ovaal 130">
                <a:extLst>
                  <a:ext uri="{FF2B5EF4-FFF2-40B4-BE49-F238E27FC236}">
                    <a16:creationId xmlns:a16="http://schemas.microsoft.com/office/drawing/2014/main" id="{BF746D66-AF59-4BD9-81AE-B5F47E79C6E5}"/>
                  </a:ext>
                </a:extLst>
              </p:cNvPr>
              <p:cNvSpPr/>
              <p:nvPr/>
            </p:nvSpPr>
            <p:spPr>
              <a:xfrm>
                <a:off x="1451412" y="1606065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7" name="Ovaal 131">
                <a:extLst>
                  <a:ext uri="{FF2B5EF4-FFF2-40B4-BE49-F238E27FC236}">
                    <a16:creationId xmlns:a16="http://schemas.microsoft.com/office/drawing/2014/main" id="{50B29309-90AF-4E84-9E8F-BCD19821DE8F}"/>
                  </a:ext>
                </a:extLst>
              </p:cNvPr>
              <p:cNvSpPr/>
              <p:nvPr/>
            </p:nvSpPr>
            <p:spPr>
              <a:xfrm>
                <a:off x="1427069" y="1691158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Ovaal 132">
                <a:extLst>
                  <a:ext uri="{FF2B5EF4-FFF2-40B4-BE49-F238E27FC236}">
                    <a16:creationId xmlns:a16="http://schemas.microsoft.com/office/drawing/2014/main" id="{8BBCD7FB-924B-41E9-A91C-3EDB110883F6}"/>
                  </a:ext>
                </a:extLst>
              </p:cNvPr>
              <p:cNvSpPr/>
              <p:nvPr/>
            </p:nvSpPr>
            <p:spPr>
              <a:xfrm>
                <a:off x="1477871" y="1730524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Ovaal 133">
                <a:extLst>
                  <a:ext uri="{FF2B5EF4-FFF2-40B4-BE49-F238E27FC236}">
                    <a16:creationId xmlns:a16="http://schemas.microsoft.com/office/drawing/2014/main" id="{F40E3D61-9FB9-4A9C-BB6B-69D281BD337E}"/>
                  </a:ext>
                </a:extLst>
              </p:cNvPr>
              <p:cNvSpPr/>
              <p:nvPr/>
            </p:nvSpPr>
            <p:spPr>
              <a:xfrm>
                <a:off x="1532907" y="1758465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Ovaal 134">
                <a:extLst>
                  <a:ext uri="{FF2B5EF4-FFF2-40B4-BE49-F238E27FC236}">
                    <a16:creationId xmlns:a16="http://schemas.microsoft.com/office/drawing/2014/main" id="{41EA2380-74C6-4124-9DB4-F509DA25835C}"/>
                  </a:ext>
                </a:extLst>
              </p:cNvPr>
              <p:cNvSpPr/>
              <p:nvPr/>
            </p:nvSpPr>
            <p:spPr>
              <a:xfrm>
                <a:off x="1639798" y="1801647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1" name="Ovaal 135">
                <a:extLst>
                  <a:ext uri="{FF2B5EF4-FFF2-40B4-BE49-F238E27FC236}">
                    <a16:creationId xmlns:a16="http://schemas.microsoft.com/office/drawing/2014/main" id="{2575D69B-D307-4885-A54D-264B43B2078B}"/>
                  </a:ext>
                </a:extLst>
              </p:cNvPr>
              <p:cNvSpPr/>
              <p:nvPr/>
            </p:nvSpPr>
            <p:spPr>
              <a:xfrm>
                <a:off x="1392140" y="1574104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2" name="Ovaal 136">
                <a:extLst>
                  <a:ext uri="{FF2B5EF4-FFF2-40B4-BE49-F238E27FC236}">
                    <a16:creationId xmlns:a16="http://schemas.microsoft.com/office/drawing/2014/main" id="{4760C15A-E137-419A-9AE2-E9E2CF608AC9}"/>
                  </a:ext>
                </a:extLst>
              </p:cNvPr>
              <p:cNvSpPr/>
              <p:nvPr/>
            </p:nvSpPr>
            <p:spPr>
              <a:xfrm>
                <a:off x="1502214" y="1805880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3" name="Ovaal 137">
                <a:extLst>
                  <a:ext uri="{FF2B5EF4-FFF2-40B4-BE49-F238E27FC236}">
                    <a16:creationId xmlns:a16="http://schemas.microsoft.com/office/drawing/2014/main" id="{BBC47D80-7A5A-487D-9D72-298289962A4B}"/>
                  </a:ext>
                </a:extLst>
              </p:cNvPr>
              <p:cNvSpPr/>
              <p:nvPr/>
            </p:nvSpPr>
            <p:spPr>
              <a:xfrm>
                <a:off x="1398490" y="1643743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4" name="Ovaal 138">
                <a:extLst>
                  <a:ext uri="{FF2B5EF4-FFF2-40B4-BE49-F238E27FC236}">
                    <a16:creationId xmlns:a16="http://schemas.microsoft.com/office/drawing/2014/main" id="{6D282CB9-8162-4989-84D2-44D90FD83881}"/>
                  </a:ext>
                </a:extLst>
              </p:cNvPr>
              <p:cNvSpPr/>
              <p:nvPr/>
            </p:nvSpPr>
            <p:spPr>
              <a:xfrm>
                <a:off x="1450347" y="1542564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5" name="Ovaal 139">
                <a:extLst>
                  <a:ext uri="{FF2B5EF4-FFF2-40B4-BE49-F238E27FC236}">
                    <a16:creationId xmlns:a16="http://schemas.microsoft.com/office/drawing/2014/main" id="{AFB7F358-0D3C-4484-B51C-BD37BB0C8D01}"/>
                  </a:ext>
                </a:extLst>
              </p:cNvPr>
              <p:cNvSpPr/>
              <p:nvPr/>
            </p:nvSpPr>
            <p:spPr>
              <a:xfrm>
                <a:off x="1378383" y="1729048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6" name="Ovaal 140">
                <a:extLst>
                  <a:ext uri="{FF2B5EF4-FFF2-40B4-BE49-F238E27FC236}">
                    <a16:creationId xmlns:a16="http://schemas.microsoft.com/office/drawing/2014/main" id="{67B88FAA-1E09-4A67-B3C3-A70A08D9FA4D}"/>
                  </a:ext>
                </a:extLst>
              </p:cNvPr>
              <p:cNvSpPr/>
              <p:nvPr/>
            </p:nvSpPr>
            <p:spPr>
              <a:xfrm>
                <a:off x="1539250" y="1866205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7" name="Ovaal 141">
                <a:extLst>
                  <a:ext uri="{FF2B5EF4-FFF2-40B4-BE49-F238E27FC236}">
                    <a16:creationId xmlns:a16="http://schemas.microsoft.com/office/drawing/2014/main" id="{718E6F6B-3737-4F70-825A-EF4220E6429B}"/>
                  </a:ext>
                </a:extLst>
              </p:cNvPr>
              <p:cNvSpPr/>
              <p:nvPr/>
            </p:nvSpPr>
            <p:spPr>
              <a:xfrm>
                <a:off x="1429185" y="1770113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Ovaal 142">
                <a:extLst>
                  <a:ext uri="{FF2B5EF4-FFF2-40B4-BE49-F238E27FC236}">
                    <a16:creationId xmlns:a16="http://schemas.microsoft.com/office/drawing/2014/main" id="{88CF408D-BB22-4755-861F-7C68A82617E4}"/>
                  </a:ext>
                </a:extLst>
              </p:cNvPr>
              <p:cNvSpPr/>
              <p:nvPr/>
            </p:nvSpPr>
            <p:spPr>
              <a:xfrm>
                <a:off x="1337104" y="1620035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Ovaal 143">
                <a:extLst>
                  <a:ext uri="{FF2B5EF4-FFF2-40B4-BE49-F238E27FC236}">
                    <a16:creationId xmlns:a16="http://schemas.microsoft.com/office/drawing/2014/main" id="{FADC6218-3D30-4A81-B0D7-4F1E75CFE914}"/>
                  </a:ext>
                </a:extLst>
              </p:cNvPr>
              <p:cNvSpPr/>
              <p:nvPr/>
            </p:nvSpPr>
            <p:spPr>
              <a:xfrm>
                <a:off x="1605936" y="1853295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0" name="Ovaal 144">
                <a:extLst>
                  <a:ext uri="{FF2B5EF4-FFF2-40B4-BE49-F238E27FC236}">
                    <a16:creationId xmlns:a16="http://schemas.microsoft.com/office/drawing/2014/main" id="{5C08B071-00D7-4BDF-99EE-BA2494BFC6EE}"/>
                  </a:ext>
                </a:extLst>
              </p:cNvPr>
              <p:cNvSpPr/>
              <p:nvPr/>
            </p:nvSpPr>
            <p:spPr>
              <a:xfrm>
                <a:off x="1343454" y="1682051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1" name="Ovaal 145">
                <a:extLst>
                  <a:ext uri="{FF2B5EF4-FFF2-40B4-BE49-F238E27FC236}">
                    <a16:creationId xmlns:a16="http://schemas.microsoft.com/office/drawing/2014/main" id="{F9FBC7D4-8AFA-40D7-8FAA-D69098E7E2CA}"/>
                  </a:ext>
                </a:extLst>
              </p:cNvPr>
              <p:cNvSpPr/>
              <p:nvPr/>
            </p:nvSpPr>
            <p:spPr>
              <a:xfrm>
                <a:off x="1367797" y="1791917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2" name="Ovaal 146">
                <a:extLst>
                  <a:ext uri="{FF2B5EF4-FFF2-40B4-BE49-F238E27FC236}">
                    <a16:creationId xmlns:a16="http://schemas.microsoft.com/office/drawing/2014/main" id="{6916E202-C419-493E-BB09-81D060AD1CE5}"/>
                  </a:ext>
                </a:extLst>
              </p:cNvPr>
              <p:cNvSpPr/>
              <p:nvPr/>
            </p:nvSpPr>
            <p:spPr>
              <a:xfrm>
                <a:off x="1444001" y="1842497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3" name="Ovaal 147">
                <a:extLst>
                  <a:ext uri="{FF2B5EF4-FFF2-40B4-BE49-F238E27FC236}">
                    <a16:creationId xmlns:a16="http://schemas.microsoft.com/office/drawing/2014/main" id="{C61EB1CE-1317-4692-B85E-7968A99305BB}"/>
                  </a:ext>
                </a:extLst>
              </p:cNvPr>
              <p:cNvSpPr/>
              <p:nvPr/>
            </p:nvSpPr>
            <p:spPr>
              <a:xfrm>
                <a:off x="1484219" y="1900710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4" name="Ovaal 148">
                <a:extLst>
                  <a:ext uri="{FF2B5EF4-FFF2-40B4-BE49-F238E27FC236}">
                    <a16:creationId xmlns:a16="http://schemas.microsoft.com/office/drawing/2014/main" id="{296878B4-60A1-4FBB-86B9-94C874413942}"/>
                  </a:ext>
                </a:extLst>
              </p:cNvPr>
              <p:cNvSpPr/>
              <p:nvPr/>
            </p:nvSpPr>
            <p:spPr>
              <a:xfrm>
                <a:off x="1319111" y="1554843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5" name="Ovaal 149">
                <a:extLst>
                  <a:ext uri="{FF2B5EF4-FFF2-40B4-BE49-F238E27FC236}">
                    <a16:creationId xmlns:a16="http://schemas.microsoft.com/office/drawing/2014/main" id="{6F00067F-FA74-4271-8F21-5DC7F39FD217}"/>
                  </a:ext>
                </a:extLst>
              </p:cNvPr>
              <p:cNvSpPr/>
              <p:nvPr/>
            </p:nvSpPr>
            <p:spPr>
              <a:xfrm>
                <a:off x="1288418" y="1656440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6" name="Ovaal 150">
                <a:extLst>
                  <a:ext uri="{FF2B5EF4-FFF2-40B4-BE49-F238E27FC236}">
                    <a16:creationId xmlns:a16="http://schemas.microsoft.com/office/drawing/2014/main" id="{3F7341E7-5C9A-44AC-BCB0-E9063B20F7EE}"/>
                  </a:ext>
                </a:extLst>
              </p:cNvPr>
              <p:cNvSpPr/>
              <p:nvPr/>
            </p:nvSpPr>
            <p:spPr>
              <a:xfrm>
                <a:off x="1581593" y="1913620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7" name="Ovaal 151">
                <a:extLst>
                  <a:ext uri="{FF2B5EF4-FFF2-40B4-BE49-F238E27FC236}">
                    <a16:creationId xmlns:a16="http://schemas.microsoft.com/office/drawing/2014/main" id="{E9973CBD-A441-4129-A3C7-B1390F4A089F}"/>
                  </a:ext>
                </a:extLst>
              </p:cNvPr>
              <p:cNvSpPr/>
              <p:nvPr/>
            </p:nvSpPr>
            <p:spPr>
              <a:xfrm>
                <a:off x="1304293" y="1744502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8" name="Ovaal 152">
                <a:extLst>
                  <a:ext uri="{FF2B5EF4-FFF2-40B4-BE49-F238E27FC236}">
                    <a16:creationId xmlns:a16="http://schemas.microsoft.com/office/drawing/2014/main" id="{2645D706-2F9E-4D92-BE8D-C85CA7DDF422}"/>
                  </a:ext>
                </a:extLst>
              </p:cNvPr>
              <p:cNvSpPr/>
              <p:nvPr/>
            </p:nvSpPr>
            <p:spPr>
              <a:xfrm>
                <a:off x="1270425" y="1596328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9" name="Ovaal 153">
                <a:extLst>
                  <a:ext uri="{FF2B5EF4-FFF2-40B4-BE49-F238E27FC236}">
                    <a16:creationId xmlns:a16="http://schemas.microsoft.com/office/drawing/2014/main" id="{411E7F1B-0E94-403D-8151-CB773EDAD05B}"/>
                  </a:ext>
                </a:extLst>
              </p:cNvPr>
              <p:cNvSpPr/>
              <p:nvPr/>
            </p:nvSpPr>
            <p:spPr>
              <a:xfrm>
                <a:off x="1367797" y="1864301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0" name="Ovaal 154">
                <a:extLst>
                  <a:ext uri="{FF2B5EF4-FFF2-40B4-BE49-F238E27FC236}">
                    <a16:creationId xmlns:a16="http://schemas.microsoft.com/office/drawing/2014/main" id="{D6C49027-BF0E-4EE3-9816-77441F642F17}"/>
                  </a:ext>
                </a:extLst>
              </p:cNvPr>
              <p:cNvSpPr/>
              <p:nvPr/>
            </p:nvSpPr>
            <p:spPr>
              <a:xfrm>
                <a:off x="1526559" y="1961035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1" name="Ovaal 155">
                <a:extLst>
                  <a:ext uri="{FF2B5EF4-FFF2-40B4-BE49-F238E27FC236}">
                    <a16:creationId xmlns:a16="http://schemas.microsoft.com/office/drawing/2014/main" id="{2F0E73E7-EF06-43BB-A2B9-4C784C4D6D4C}"/>
                  </a:ext>
                </a:extLst>
              </p:cNvPr>
              <p:cNvSpPr/>
              <p:nvPr/>
            </p:nvSpPr>
            <p:spPr>
              <a:xfrm>
                <a:off x="1419658" y="1900710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2" name="Ovaal 156">
                <a:extLst>
                  <a:ext uri="{FF2B5EF4-FFF2-40B4-BE49-F238E27FC236}">
                    <a16:creationId xmlns:a16="http://schemas.microsoft.com/office/drawing/2014/main" id="{5D1E7E22-0E45-4754-A26B-D41BD6D0E25B}"/>
                  </a:ext>
                </a:extLst>
              </p:cNvPr>
              <p:cNvSpPr/>
              <p:nvPr/>
            </p:nvSpPr>
            <p:spPr>
              <a:xfrm>
                <a:off x="1304293" y="1815624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3" name="Ovaal 157">
                <a:extLst>
                  <a:ext uri="{FF2B5EF4-FFF2-40B4-BE49-F238E27FC236}">
                    <a16:creationId xmlns:a16="http://schemas.microsoft.com/office/drawing/2014/main" id="{A9918BCF-8FFB-407F-AD66-3B3B5FB246DE}"/>
                  </a:ext>
                </a:extLst>
              </p:cNvPr>
              <p:cNvSpPr/>
              <p:nvPr/>
            </p:nvSpPr>
            <p:spPr>
              <a:xfrm>
                <a:off x="1654622" y="1900710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4" name="Ovaal 158">
                <a:extLst>
                  <a:ext uri="{FF2B5EF4-FFF2-40B4-BE49-F238E27FC236}">
                    <a16:creationId xmlns:a16="http://schemas.microsoft.com/office/drawing/2014/main" id="{5B410DAC-6F29-4944-A3C5-46677033F986}"/>
                  </a:ext>
                </a:extLst>
              </p:cNvPr>
              <p:cNvSpPr/>
              <p:nvPr/>
            </p:nvSpPr>
            <p:spPr>
              <a:xfrm>
                <a:off x="1255607" y="1542144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5" name="Ovaal 159">
                <a:extLst>
                  <a:ext uri="{FF2B5EF4-FFF2-40B4-BE49-F238E27FC236}">
                    <a16:creationId xmlns:a16="http://schemas.microsoft.com/office/drawing/2014/main" id="{7DB13836-4B43-427C-8AB3-1611E3C86594}"/>
                  </a:ext>
                </a:extLst>
              </p:cNvPr>
              <p:cNvSpPr/>
              <p:nvPr/>
            </p:nvSpPr>
            <p:spPr>
              <a:xfrm>
                <a:off x="1233381" y="1645226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6" name="Ovaal 160">
                <a:extLst>
                  <a:ext uri="{FF2B5EF4-FFF2-40B4-BE49-F238E27FC236}">
                    <a16:creationId xmlns:a16="http://schemas.microsoft.com/office/drawing/2014/main" id="{16AFBEC3-4595-4436-B834-91BF666BB930}"/>
                  </a:ext>
                </a:extLst>
              </p:cNvPr>
              <p:cNvSpPr/>
              <p:nvPr/>
            </p:nvSpPr>
            <p:spPr>
              <a:xfrm>
                <a:off x="1255607" y="1706817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7" name="Ovaal 161">
                <a:extLst>
                  <a:ext uri="{FF2B5EF4-FFF2-40B4-BE49-F238E27FC236}">
                    <a16:creationId xmlns:a16="http://schemas.microsoft.com/office/drawing/2014/main" id="{E36DCB2B-E70D-46DE-B70E-B60C8573606C}"/>
                  </a:ext>
                </a:extLst>
              </p:cNvPr>
              <p:cNvSpPr/>
              <p:nvPr/>
            </p:nvSpPr>
            <p:spPr>
              <a:xfrm>
                <a:off x="1374147" y="1518856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8" name="Ovaal 162">
                <a:extLst>
                  <a:ext uri="{FF2B5EF4-FFF2-40B4-BE49-F238E27FC236}">
                    <a16:creationId xmlns:a16="http://schemas.microsoft.com/office/drawing/2014/main" id="{880B4F26-4FFC-49B4-ABBA-B8AD6DC33D90}"/>
                  </a:ext>
                </a:extLst>
              </p:cNvPr>
              <p:cNvSpPr/>
              <p:nvPr/>
            </p:nvSpPr>
            <p:spPr>
              <a:xfrm>
                <a:off x="1654622" y="1961884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Ovaal 163">
                <a:extLst>
                  <a:ext uri="{FF2B5EF4-FFF2-40B4-BE49-F238E27FC236}">
                    <a16:creationId xmlns:a16="http://schemas.microsoft.com/office/drawing/2014/main" id="{22BC4EA0-CD11-4646-9FEC-17BB12AE9D89}"/>
                  </a:ext>
                </a:extLst>
              </p:cNvPr>
              <p:cNvSpPr/>
              <p:nvPr/>
            </p:nvSpPr>
            <p:spPr>
              <a:xfrm>
                <a:off x="1702241" y="1849062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Ovaal 164">
                <a:extLst>
                  <a:ext uri="{FF2B5EF4-FFF2-40B4-BE49-F238E27FC236}">
                    <a16:creationId xmlns:a16="http://schemas.microsoft.com/office/drawing/2014/main" id="{F03D5261-5FCB-419A-B5B3-16A71765090B}"/>
                  </a:ext>
                </a:extLst>
              </p:cNvPr>
              <p:cNvSpPr/>
              <p:nvPr/>
            </p:nvSpPr>
            <p:spPr>
              <a:xfrm>
                <a:off x="1455642" y="1959984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Ovaal 165">
                <a:extLst>
                  <a:ext uri="{FF2B5EF4-FFF2-40B4-BE49-F238E27FC236}">
                    <a16:creationId xmlns:a16="http://schemas.microsoft.com/office/drawing/2014/main" id="{B38C3E35-42D6-424F-AF95-80F04B56D7EF}"/>
                  </a:ext>
                </a:extLst>
              </p:cNvPr>
              <p:cNvSpPr/>
              <p:nvPr/>
            </p:nvSpPr>
            <p:spPr>
              <a:xfrm>
                <a:off x="1304293" y="1494729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2" name="Ovaal 166">
                <a:extLst>
                  <a:ext uri="{FF2B5EF4-FFF2-40B4-BE49-F238E27FC236}">
                    <a16:creationId xmlns:a16="http://schemas.microsoft.com/office/drawing/2014/main" id="{74260AF0-44CD-46E4-838B-490CC8125B28}"/>
                  </a:ext>
                </a:extLst>
              </p:cNvPr>
              <p:cNvSpPr/>
              <p:nvPr/>
            </p:nvSpPr>
            <p:spPr>
              <a:xfrm>
                <a:off x="1591112" y="1984742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3" name="Tekstvak 167">
                <a:extLst>
                  <a:ext uri="{FF2B5EF4-FFF2-40B4-BE49-F238E27FC236}">
                    <a16:creationId xmlns:a16="http://schemas.microsoft.com/office/drawing/2014/main" id="{F963211E-6EE5-47F2-80B3-2237D7C83892}"/>
                  </a:ext>
                </a:extLst>
              </p:cNvPr>
              <p:cNvSpPr txBox="1"/>
              <p:nvPr/>
            </p:nvSpPr>
            <p:spPr>
              <a:xfrm rot="2655035">
                <a:off x="531643" y="1063119"/>
                <a:ext cx="1987913" cy="319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nl-NL" sz="1400" noProof="1">
                    <a:latin typeface="Arial" panose="020B0604020202020204" pitchFamily="34" charset="0"/>
                    <a:cs typeface="Arial" panose="020B0604020202020204" pitchFamily="34" charset="0"/>
                  </a:rPr>
                  <a:t>hyperplane</a:t>
                </a:r>
              </a:p>
            </p:txBody>
          </p:sp>
          <p:sp>
            <p:nvSpPr>
              <p:cNvPr id="204" name="Tekstvak 168">
                <a:extLst>
                  <a:ext uri="{FF2B5EF4-FFF2-40B4-BE49-F238E27FC236}">
                    <a16:creationId xmlns:a16="http://schemas.microsoft.com/office/drawing/2014/main" id="{00B29998-A3FB-4C0B-A717-42DA709FBBE2}"/>
                  </a:ext>
                </a:extLst>
              </p:cNvPr>
              <p:cNvSpPr txBox="1"/>
              <p:nvPr/>
            </p:nvSpPr>
            <p:spPr>
              <a:xfrm>
                <a:off x="1889382" y="2186962"/>
                <a:ext cx="622297" cy="319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nl-NL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nl-NL" sz="1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nl-NL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5" name="Tekstvak 169">
                <a:extLst>
                  <a:ext uri="{FF2B5EF4-FFF2-40B4-BE49-F238E27FC236}">
                    <a16:creationId xmlns:a16="http://schemas.microsoft.com/office/drawing/2014/main" id="{A6D0C6AA-1EAB-49AC-8FB2-CA45559C0973}"/>
                  </a:ext>
                </a:extLst>
              </p:cNvPr>
              <p:cNvSpPr txBox="1"/>
              <p:nvPr/>
            </p:nvSpPr>
            <p:spPr>
              <a:xfrm>
                <a:off x="337159" y="868114"/>
                <a:ext cx="691319" cy="3195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nl-NL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x</a:t>
                </a:r>
                <a:r>
                  <a:rPr lang="nl-NL" sz="1400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nl-NL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6" name="Gelijkbenige driehoek 432">
                <a:extLst>
                  <a:ext uri="{FF2B5EF4-FFF2-40B4-BE49-F238E27FC236}">
                    <a16:creationId xmlns:a16="http://schemas.microsoft.com/office/drawing/2014/main" id="{AD8E83A0-DED9-4A8B-9FD6-DC8182D3EA7B}"/>
                  </a:ext>
                </a:extLst>
              </p:cNvPr>
              <p:cNvSpPr/>
              <p:nvPr/>
            </p:nvSpPr>
            <p:spPr>
              <a:xfrm>
                <a:off x="2160498" y="1222748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7" name="Gelijkbenige driehoek 433">
                <a:extLst>
                  <a:ext uri="{FF2B5EF4-FFF2-40B4-BE49-F238E27FC236}">
                    <a16:creationId xmlns:a16="http://schemas.microsoft.com/office/drawing/2014/main" id="{2A97E579-90CF-47BC-BDFD-105487A7D47A}"/>
                  </a:ext>
                </a:extLst>
              </p:cNvPr>
              <p:cNvSpPr/>
              <p:nvPr/>
            </p:nvSpPr>
            <p:spPr>
              <a:xfrm>
                <a:off x="1962590" y="1095955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8" name="Gelijkbenige driehoek 434">
                <a:extLst>
                  <a:ext uri="{FF2B5EF4-FFF2-40B4-BE49-F238E27FC236}">
                    <a16:creationId xmlns:a16="http://schemas.microsoft.com/office/drawing/2014/main" id="{95679CF7-0C4F-4A74-930E-33E07104BF3F}"/>
                  </a:ext>
                </a:extLst>
              </p:cNvPr>
              <p:cNvSpPr/>
              <p:nvPr/>
            </p:nvSpPr>
            <p:spPr>
              <a:xfrm>
                <a:off x="2117104" y="1374081"/>
                <a:ext cx="55033" cy="45719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Ovaal 173">
                <a:extLst>
                  <a:ext uri="{FF2B5EF4-FFF2-40B4-BE49-F238E27FC236}">
                    <a16:creationId xmlns:a16="http://schemas.microsoft.com/office/drawing/2014/main" id="{BA04D3C0-CEF2-4AC5-A34E-292A3AB6D665}"/>
                  </a:ext>
                </a:extLst>
              </p:cNvPr>
              <p:cNvSpPr/>
              <p:nvPr/>
            </p:nvSpPr>
            <p:spPr>
              <a:xfrm>
                <a:off x="1655680" y="2032157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0" name="Ovaal 174">
                <a:extLst>
                  <a:ext uri="{FF2B5EF4-FFF2-40B4-BE49-F238E27FC236}">
                    <a16:creationId xmlns:a16="http://schemas.microsoft.com/office/drawing/2014/main" id="{ECBCA20F-9767-451F-B811-9D452FBF7CFB}"/>
                  </a:ext>
                </a:extLst>
              </p:cNvPr>
              <p:cNvSpPr/>
              <p:nvPr/>
            </p:nvSpPr>
            <p:spPr>
              <a:xfrm>
                <a:off x="1375204" y="1948125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1" name="Ovaal 175">
                <a:extLst>
                  <a:ext uri="{FF2B5EF4-FFF2-40B4-BE49-F238E27FC236}">
                    <a16:creationId xmlns:a16="http://schemas.microsoft.com/office/drawing/2014/main" id="{2237FDD2-2693-46E8-9B2F-2B41E5EF656F}"/>
                  </a:ext>
                </a:extLst>
              </p:cNvPr>
              <p:cNvSpPr/>
              <p:nvPr/>
            </p:nvSpPr>
            <p:spPr>
              <a:xfrm>
                <a:off x="1311696" y="1883575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2" name="Ovaal 176">
                <a:extLst>
                  <a:ext uri="{FF2B5EF4-FFF2-40B4-BE49-F238E27FC236}">
                    <a16:creationId xmlns:a16="http://schemas.microsoft.com/office/drawing/2014/main" id="{56C38731-F7A6-46F7-8EEE-DEC5EFE03DF8}"/>
                  </a:ext>
                </a:extLst>
              </p:cNvPr>
              <p:cNvSpPr/>
              <p:nvPr/>
            </p:nvSpPr>
            <p:spPr>
              <a:xfrm>
                <a:off x="1726584" y="1924417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3" name="Ovaal 177">
                <a:extLst>
                  <a:ext uri="{FF2B5EF4-FFF2-40B4-BE49-F238E27FC236}">
                    <a16:creationId xmlns:a16="http://schemas.microsoft.com/office/drawing/2014/main" id="{3F9F858B-3867-4D2F-91FB-815FBC279877}"/>
                  </a:ext>
                </a:extLst>
              </p:cNvPr>
              <p:cNvSpPr/>
              <p:nvPr/>
            </p:nvSpPr>
            <p:spPr>
              <a:xfrm>
                <a:off x="1239732" y="1481826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4" name="Ovaal 178">
                <a:extLst>
                  <a:ext uri="{FF2B5EF4-FFF2-40B4-BE49-F238E27FC236}">
                    <a16:creationId xmlns:a16="http://schemas.microsoft.com/office/drawing/2014/main" id="{59B48DE9-D721-4418-929F-B2970B17050A}"/>
                  </a:ext>
                </a:extLst>
              </p:cNvPr>
              <p:cNvSpPr/>
              <p:nvPr/>
            </p:nvSpPr>
            <p:spPr>
              <a:xfrm>
                <a:off x="1209038" y="1596327"/>
                <a:ext cx="48686" cy="474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51" name="TextBox 350">
            <a:extLst>
              <a:ext uri="{FF2B5EF4-FFF2-40B4-BE49-F238E27FC236}">
                <a16:creationId xmlns:a16="http://schemas.microsoft.com/office/drawing/2014/main" id="{83B2123D-7B2F-401F-A5C4-7508C0574197}"/>
              </a:ext>
            </a:extLst>
          </p:cNvPr>
          <p:cNvSpPr txBox="1"/>
          <p:nvPr/>
        </p:nvSpPr>
        <p:spPr>
          <a:xfrm>
            <a:off x="961102" y="9133726"/>
            <a:ext cx="996246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ThromboSeq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pipeline and quality controls.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(a) Schematic overview of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thromboSeq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protocol. Platelets are isolated from whole blood and subjected to RNA isolation. Poly-A RNA is amplified and subjected to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Truseq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cDNA preparation for sequencing. Pooled samples libraries are sequenced in Illumina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Hiseq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platform. RNA sequencing data are then analysis by PSO-enhanced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ThromboSeq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algorithm.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(b) All the steps of the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homboSeq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protocol are quality-controlled by Bioanalyzer, representative examples of the results obtained for the total RNA isolated from platelets (RNA 6000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picochip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SMARTer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amplified cDNA (High Sensitivity chip), and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TruSeq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-labeled cDNA ready for sequencing (DNA 7500 chip). </a:t>
            </a:r>
          </a:p>
        </p:txBody>
      </p:sp>
      <p:sp>
        <p:nvSpPr>
          <p:cNvPr id="372" name="Tekstvak 4">
            <a:extLst>
              <a:ext uri="{FF2B5EF4-FFF2-40B4-BE49-F238E27FC236}">
                <a16:creationId xmlns:a16="http://schemas.microsoft.com/office/drawing/2014/main" id="{DBE12CA5-B9C9-44AF-9720-95D7733CDCCD}"/>
              </a:ext>
            </a:extLst>
          </p:cNvPr>
          <p:cNvSpPr txBox="1"/>
          <p:nvPr/>
        </p:nvSpPr>
        <p:spPr>
          <a:xfrm>
            <a:off x="826465" y="3794301"/>
            <a:ext cx="66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/>
                <a:cs typeface="Arial"/>
              </a:rPr>
              <a:t>(b)</a:t>
            </a: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571B8C39-A919-4C57-9B0F-E1A610C2F06E}"/>
              </a:ext>
            </a:extLst>
          </p:cNvPr>
          <p:cNvSpPr txBox="1"/>
          <p:nvPr/>
        </p:nvSpPr>
        <p:spPr>
          <a:xfrm>
            <a:off x="640829" y="399065"/>
            <a:ext cx="60992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endParaRPr lang="en-NL" dirty="0"/>
          </a:p>
        </p:txBody>
      </p:sp>
      <p:grpSp>
        <p:nvGrpSpPr>
          <p:cNvPr id="59" name="Groeperen 9">
            <a:extLst>
              <a:ext uri="{FF2B5EF4-FFF2-40B4-BE49-F238E27FC236}">
                <a16:creationId xmlns:a16="http://schemas.microsoft.com/office/drawing/2014/main" id="{C94F1C86-2616-4089-A65F-EBE751C50052}"/>
              </a:ext>
            </a:extLst>
          </p:cNvPr>
          <p:cNvGrpSpPr/>
          <p:nvPr/>
        </p:nvGrpSpPr>
        <p:grpSpPr>
          <a:xfrm>
            <a:off x="1118255" y="4103566"/>
            <a:ext cx="9614366" cy="4359349"/>
            <a:chOff x="8109" y="1559401"/>
            <a:chExt cx="5310040" cy="2068857"/>
          </a:xfrm>
        </p:grpSpPr>
        <p:sp>
          <p:nvSpPr>
            <p:cNvPr id="61" name="Tekstvak 213">
              <a:extLst>
                <a:ext uri="{FF2B5EF4-FFF2-40B4-BE49-F238E27FC236}">
                  <a16:creationId xmlns:a16="http://schemas.microsoft.com/office/drawing/2014/main" id="{A1D0A120-399D-44A6-843A-F4ED7B14CF34}"/>
                </a:ext>
              </a:extLst>
            </p:cNvPr>
            <p:cNvSpPr txBox="1"/>
            <p:nvPr/>
          </p:nvSpPr>
          <p:spPr>
            <a:xfrm>
              <a:off x="4867205" y="2588252"/>
              <a:ext cx="448413" cy="131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200" dirty="0">
                  <a:latin typeface="Arial"/>
                  <a:cs typeface="Arial"/>
                </a:rPr>
                <a:t>[</a:t>
              </a:r>
              <a:r>
                <a:rPr lang="nl-NL" sz="1200" dirty="0" err="1">
                  <a:latin typeface="Arial"/>
                  <a:cs typeface="Arial"/>
                </a:rPr>
                <a:t>bp</a:t>
              </a:r>
              <a:r>
                <a:rPr lang="nl-NL" sz="1200" dirty="0">
                  <a:latin typeface="Arial"/>
                  <a:cs typeface="Arial"/>
                </a:rPr>
                <a:t>]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62" name="Tekstvak 243">
              <a:extLst>
                <a:ext uri="{FF2B5EF4-FFF2-40B4-BE49-F238E27FC236}">
                  <a16:creationId xmlns:a16="http://schemas.microsoft.com/office/drawing/2014/main" id="{A4F84086-4EA0-4334-A0A7-E03DA4CCB404}"/>
                </a:ext>
              </a:extLst>
            </p:cNvPr>
            <p:cNvSpPr txBox="1"/>
            <p:nvPr/>
          </p:nvSpPr>
          <p:spPr>
            <a:xfrm>
              <a:off x="4869736" y="3473521"/>
              <a:ext cx="448413" cy="1314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200" dirty="0">
                  <a:latin typeface="Arial"/>
                  <a:cs typeface="Arial"/>
                </a:rPr>
                <a:t>[</a:t>
              </a:r>
              <a:r>
                <a:rPr lang="nl-NL" sz="1200" dirty="0" err="1">
                  <a:latin typeface="Arial"/>
                  <a:cs typeface="Arial"/>
                </a:rPr>
                <a:t>bp</a:t>
              </a:r>
              <a:r>
                <a:rPr lang="nl-NL" sz="1200" dirty="0">
                  <a:latin typeface="Arial"/>
                  <a:cs typeface="Arial"/>
                </a:rPr>
                <a:t>]</a:t>
              </a:r>
              <a:endParaRPr lang="en-GB" sz="1200" dirty="0">
                <a:latin typeface="Arial"/>
                <a:cs typeface="Arial"/>
              </a:endParaRPr>
            </a:p>
          </p:txBody>
        </p:sp>
        <p:grpSp>
          <p:nvGrpSpPr>
            <p:cNvPr id="63" name="Groeperen 8">
              <a:extLst>
                <a:ext uri="{FF2B5EF4-FFF2-40B4-BE49-F238E27FC236}">
                  <a16:creationId xmlns:a16="http://schemas.microsoft.com/office/drawing/2014/main" id="{701AAAED-033D-45FA-B9D0-35825FCE5FC0}"/>
                </a:ext>
              </a:extLst>
            </p:cNvPr>
            <p:cNvGrpSpPr/>
            <p:nvPr/>
          </p:nvGrpSpPr>
          <p:grpSpPr>
            <a:xfrm>
              <a:off x="8109" y="1559401"/>
              <a:ext cx="5164226" cy="2068857"/>
              <a:chOff x="8109" y="1559401"/>
              <a:chExt cx="5164226" cy="2068857"/>
            </a:xfrm>
          </p:grpSpPr>
          <p:pic>
            <p:nvPicPr>
              <p:cNvPr id="64" name="Afbeelding 286">
                <a:extLst>
                  <a:ext uri="{FF2B5EF4-FFF2-40B4-BE49-F238E27FC236}">
                    <a16:creationId xmlns:a16="http://schemas.microsoft.com/office/drawing/2014/main" id="{823824C1-515E-4462-AA1D-0BE67C83A2F1}"/>
                  </a:ext>
                </a:extLst>
              </p:cNvPr>
              <p:cNvPicPr/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55" r="87184" b="19845"/>
              <a:stretch/>
            </p:blipFill>
            <p:spPr bwMode="auto">
              <a:xfrm>
                <a:off x="3621224" y="2915883"/>
                <a:ext cx="112831" cy="5878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6" name="Afbeelding 279">
                <a:extLst>
                  <a:ext uri="{FF2B5EF4-FFF2-40B4-BE49-F238E27FC236}">
                    <a16:creationId xmlns:a16="http://schemas.microsoft.com/office/drawing/2014/main" id="{D98F8580-57D5-4672-B19A-38FC19328EA7}"/>
                  </a:ext>
                </a:extLst>
              </p:cNvPr>
              <p:cNvPicPr/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77" t="4329" r="85467" b="14713"/>
              <a:stretch/>
            </p:blipFill>
            <p:spPr bwMode="auto">
              <a:xfrm>
                <a:off x="3629399" y="2064686"/>
                <a:ext cx="135477" cy="602506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7" name="Afbeelding 277">
                <a:extLst>
                  <a:ext uri="{FF2B5EF4-FFF2-40B4-BE49-F238E27FC236}">
                    <a16:creationId xmlns:a16="http://schemas.microsoft.com/office/drawing/2014/main" id="{BB92A089-617B-44AC-ACDA-F9BE7F760C45}"/>
                  </a:ext>
                </a:extLst>
              </p:cNvPr>
              <p:cNvPicPr/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948" r="22660" b="26908"/>
              <a:stretch/>
            </p:blipFill>
            <p:spPr bwMode="auto">
              <a:xfrm>
                <a:off x="2159498" y="1940374"/>
                <a:ext cx="1354879" cy="63800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69" name="Tekstvak 179">
                <a:extLst>
                  <a:ext uri="{FF2B5EF4-FFF2-40B4-BE49-F238E27FC236}">
                    <a16:creationId xmlns:a16="http://schemas.microsoft.com/office/drawing/2014/main" id="{30AC4602-FEAC-47D8-8D7B-10ECC9E71F29}"/>
                  </a:ext>
                </a:extLst>
              </p:cNvPr>
              <p:cNvSpPr txBox="1"/>
              <p:nvPr/>
            </p:nvSpPr>
            <p:spPr>
              <a:xfrm>
                <a:off x="268508" y="1587908"/>
                <a:ext cx="1638501" cy="248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400" dirty="0">
                    <a:latin typeface="Arial"/>
                    <a:cs typeface="Arial"/>
                  </a:rPr>
                  <a:t>Total RNA</a:t>
                </a:r>
              </a:p>
              <a:p>
                <a:pPr algn="ctr"/>
                <a:r>
                  <a:rPr lang="nl-NL" sz="1400" dirty="0">
                    <a:latin typeface="Arial"/>
                    <a:cs typeface="Arial"/>
                  </a:rPr>
                  <a:t>RNA 6000 </a:t>
                </a:r>
                <a:r>
                  <a:rPr lang="nl-NL" sz="1400" dirty="0" err="1">
                    <a:latin typeface="Arial"/>
                    <a:cs typeface="Arial"/>
                  </a:rPr>
                  <a:t>picochip</a:t>
                </a:r>
                <a:endParaRPr lang="en-GB" sz="1400" dirty="0">
                  <a:latin typeface="Arial"/>
                  <a:cs typeface="Arial"/>
                </a:endParaRPr>
              </a:p>
            </p:txBody>
          </p:sp>
          <p:sp>
            <p:nvSpPr>
              <p:cNvPr id="70" name="Tekstvak 180">
                <a:extLst>
                  <a:ext uri="{FF2B5EF4-FFF2-40B4-BE49-F238E27FC236}">
                    <a16:creationId xmlns:a16="http://schemas.microsoft.com/office/drawing/2014/main" id="{E5674874-1AB0-4F26-9415-7D9128C735BC}"/>
                  </a:ext>
                </a:extLst>
              </p:cNvPr>
              <p:cNvSpPr txBox="1"/>
              <p:nvPr/>
            </p:nvSpPr>
            <p:spPr>
              <a:xfrm>
                <a:off x="1840861" y="1585994"/>
                <a:ext cx="1832939" cy="248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400" dirty="0" err="1">
                    <a:latin typeface="Arial"/>
                    <a:cs typeface="Arial"/>
                  </a:rPr>
                  <a:t>SMARTer</a:t>
                </a:r>
                <a:r>
                  <a:rPr lang="nl-NL" sz="1400" dirty="0">
                    <a:latin typeface="Arial"/>
                    <a:cs typeface="Arial"/>
                  </a:rPr>
                  <a:t> </a:t>
                </a:r>
                <a:r>
                  <a:rPr lang="nl-NL" sz="1400" dirty="0" err="1">
                    <a:latin typeface="Arial"/>
                    <a:cs typeface="Arial"/>
                  </a:rPr>
                  <a:t>amplified</a:t>
                </a:r>
                <a:r>
                  <a:rPr lang="nl-NL" sz="1400" dirty="0">
                    <a:latin typeface="Arial"/>
                    <a:cs typeface="Arial"/>
                  </a:rPr>
                  <a:t> </a:t>
                </a:r>
                <a:r>
                  <a:rPr lang="nl-NL" sz="1400" dirty="0" err="1">
                    <a:latin typeface="Arial"/>
                    <a:cs typeface="Arial"/>
                  </a:rPr>
                  <a:t>cDNA</a:t>
                </a:r>
                <a:endParaRPr lang="nl-NL" sz="1400" dirty="0">
                  <a:latin typeface="Arial"/>
                  <a:cs typeface="Arial"/>
                </a:endParaRPr>
              </a:p>
              <a:p>
                <a:pPr algn="ctr"/>
                <a:r>
                  <a:rPr lang="nl-NL" sz="1400" dirty="0">
                    <a:latin typeface="Arial"/>
                    <a:cs typeface="Arial"/>
                  </a:rPr>
                  <a:t>DNA High </a:t>
                </a:r>
                <a:r>
                  <a:rPr lang="nl-NL" sz="1400" dirty="0" err="1">
                    <a:latin typeface="Arial"/>
                    <a:cs typeface="Arial"/>
                  </a:rPr>
                  <a:t>Sensitivity</a:t>
                </a:r>
                <a:r>
                  <a:rPr lang="nl-NL" sz="1400" dirty="0">
                    <a:latin typeface="Arial"/>
                    <a:cs typeface="Arial"/>
                  </a:rPr>
                  <a:t> chip</a:t>
                </a:r>
                <a:endParaRPr lang="en-GB" sz="1400" dirty="0">
                  <a:latin typeface="Arial"/>
                  <a:cs typeface="Arial"/>
                </a:endParaRPr>
              </a:p>
            </p:txBody>
          </p:sp>
          <p:sp>
            <p:nvSpPr>
              <p:cNvPr id="71" name="Tekstvak 181">
                <a:extLst>
                  <a:ext uri="{FF2B5EF4-FFF2-40B4-BE49-F238E27FC236}">
                    <a16:creationId xmlns:a16="http://schemas.microsoft.com/office/drawing/2014/main" id="{8FE8C846-0EA5-465C-BD20-396F8282B730}"/>
                  </a:ext>
                </a:extLst>
              </p:cNvPr>
              <p:cNvSpPr txBox="1"/>
              <p:nvPr/>
            </p:nvSpPr>
            <p:spPr>
              <a:xfrm>
                <a:off x="3450287" y="1589602"/>
                <a:ext cx="1722048" cy="248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400" dirty="0" err="1">
                    <a:latin typeface="Arial"/>
                    <a:cs typeface="Arial"/>
                  </a:rPr>
                  <a:t>Truseq</a:t>
                </a:r>
                <a:r>
                  <a:rPr lang="nl-NL" sz="1400" dirty="0">
                    <a:latin typeface="Arial"/>
                    <a:cs typeface="Arial"/>
                  </a:rPr>
                  <a:t> </a:t>
                </a:r>
                <a:r>
                  <a:rPr lang="nl-NL" sz="1400" dirty="0" err="1">
                    <a:latin typeface="Arial"/>
                    <a:cs typeface="Arial"/>
                  </a:rPr>
                  <a:t>cDNA</a:t>
                </a:r>
                <a:endParaRPr lang="nl-NL" sz="1400" dirty="0">
                  <a:latin typeface="Arial"/>
                  <a:cs typeface="Arial"/>
                </a:endParaRPr>
              </a:p>
              <a:p>
                <a:pPr algn="ctr"/>
                <a:r>
                  <a:rPr lang="nl-NL" sz="1400" dirty="0">
                    <a:latin typeface="Arial"/>
                    <a:cs typeface="Arial"/>
                  </a:rPr>
                  <a:t>DNA 7500 chip</a:t>
                </a:r>
              </a:p>
            </p:txBody>
          </p:sp>
          <p:sp>
            <p:nvSpPr>
              <p:cNvPr id="72" name="Tekstvak 182">
                <a:extLst>
                  <a:ext uri="{FF2B5EF4-FFF2-40B4-BE49-F238E27FC236}">
                    <a16:creationId xmlns:a16="http://schemas.microsoft.com/office/drawing/2014/main" id="{61439504-9496-4BEF-8587-549BFB40FF1A}"/>
                  </a:ext>
                </a:extLst>
              </p:cNvPr>
              <p:cNvSpPr txBox="1"/>
              <p:nvPr/>
            </p:nvSpPr>
            <p:spPr>
              <a:xfrm rot="16200000">
                <a:off x="-193859" y="2207603"/>
                <a:ext cx="574898" cy="169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400" b="1" dirty="0">
                    <a:latin typeface="Arial"/>
                    <a:cs typeface="Arial"/>
                  </a:rPr>
                  <a:t>Controls</a:t>
                </a:r>
                <a:endParaRPr lang="en-GB" sz="1400" b="1" dirty="0">
                  <a:latin typeface="Arial"/>
                  <a:cs typeface="Arial"/>
                </a:endParaRPr>
              </a:p>
            </p:txBody>
          </p:sp>
          <p:sp>
            <p:nvSpPr>
              <p:cNvPr id="83" name="Tekstvak 195">
                <a:extLst>
                  <a:ext uri="{FF2B5EF4-FFF2-40B4-BE49-F238E27FC236}">
                    <a16:creationId xmlns:a16="http://schemas.microsoft.com/office/drawing/2014/main" id="{23D7F985-62B5-45E9-9B66-29DDDF1142E2}"/>
                  </a:ext>
                </a:extLst>
              </p:cNvPr>
              <p:cNvSpPr txBox="1"/>
              <p:nvPr/>
            </p:nvSpPr>
            <p:spPr>
              <a:xfrm>
                <a:off x="1961552" y="2445151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84" name="Tekstvak 196">
                <a:extLst>
                  <a:ext uri="{FF2B5EF4-FFF2-40B4-BE49-F238E27FC236}">
                    <a16:creationId xmlns:a16="http://schemas.microsoft.com/office/drawing/2014/main" id="{881F46BF-4AB6-466F-A391-71FCD751B934}"/>
                  </a:ext>
                </a:extLst>
              </p:cNvPr>
              <p:cNvSpPr txBox="1"/>
              <p:nvPr/>
            </p:nvSpPr>
            <p:spPr>
              <a:xfrm>
                <a:off x="1936966" y="2319639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50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85" name="Tekstvak 198">
                <a:extLst>
                  <a:ext uri="{FF2B5EF4-FFF2-40B4-BE49-F238E27FC236}">
                    <a16:creationId xmlns:a16="http://schemas.microsoft.com/office/drawing/2014/main" id="{6EFFB0E5-57A9-413D-92F9-6344EC546096}"/>
                  </a:ext>
                </a:extLst>
              </p:cNvPr>
              <p:cNvSpPr txBox="1"/>
              <p:nvPr/>
            </p:nvSpPr>
            <p:spPr>
              <a:xfrm>
                <a:off x="1913337" y="2191680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86" name="Tekstvak 199">
                <a:extLst>
                  <a:ext uri="{FF2B5EF4-FFF2-40B4-BE49-F238E27FC236}">
                    <a16:creationId xmlns:a16="http://schemas.microsoft.com/office/drawing/2014/main" id="{07CDBA5B-E45A-4A17-9C8C-A4468850F466}"/>
                  </a:ext>
                </a:extLst>
              </p:cNvPr>
              <p:cNvSpPr txBox="1"/>
              <p:nvPr/>
            </p:nvSpPr>
            <p:spPr>
              <a:xfrm>
                <a:off x="1863645" y="1893981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[FU]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87" name="Tekstvak 200">
                <a:extLst>
                  <a:ext uri="{FF2B5EF4-FFF2-40B4-BE49-F238E27FC236}">
                    <a16:creationId xmlns:a16="http://schemas.microsoft.com/office/drawing/2014/main" id="{BC7689EC-100C-4723-8C14-6A9D38AF58B8}"/>
                  </a:ext>
                </a:extLst>
              </p:cNvPr>
              <p:cNvSpPr txBox="1"/>
              <p:nvPr/>
            </p:nvSpPr>
            <p:spPr>
              <a:xfrm>
                <a:off x="2115529" y="2600949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35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88" name="Tekstvak 201">
                <a:extLst>
                  <a:ext uri="{FF2B5EF4-FFF2-40B4-BE49-F238E27FC236}">
                    <a16:creationId xmlns:a16="http://schemas.microsoft.com/office/drawing/2014/main" id="{DE05AB8A-5E52-4995-9D7C-60BE678A3228}"/>
                  </a:ext>
                </a:extLst>
              </p:cNvPr>
              <p:cNvSpPr txBox="1"/>
              <p:nvPr/>
            </p:nvSpPr>
            <p:spPr>
              <a:xfrm>
                <a:off x="2466895" y="2609415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300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89" name="Tekstvak 202">
                <a:extLst>
                  <a:ext uri="{FF2B5EF4-FFF2-40B4-BE49-F238E27FC236}">
                    <a16:creationId xmlns:a16="http://schemas.microsoft.com/office/drawing/2014/main" id="{0293F49C-36C9-427A-AEA3-1115A95E0EBE}"/>
                  </a:ext>
                </a:extLst>
              </p:cNvPr>
              <p:cNvSpPr txBox="1"/>
              <p:nvPr/>
            </p:nvSpPr>
            <p:spPr>
              <a:xfrm>
                <a:off x="2790745" y="2609415"/>
                <a:ext cx="38491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90" name="Tekstvak 203">
                <a:extLst>
                  <a:ext uri="{FF2B5EF4-FFF2-40B4-BE49-F238E27FC236}">
                    <a16:creationId xmlns:a16="http://schemas.microsoft.com/office/drawing/2014/main" id="{E17C5EEF-626D-4BF1-AE56-D5583BFDC518}"/>
                  </a:ext>
                </a:extLst>
              </p:cNvPr>
              <p:cNvSpPr txBox="1"/>
              <p:nvPr/>
            </p:nvSpPr>
            <p:spPr>
              <a:xfrm>
                <a:off x="3006645" y="2611531"/>
                <a:ext cx="4547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10380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91" name="Tekstvak 204">
                <a:extLst>
                  <a:ext uri="{FF2B5EF4-FFF2-40B4-BE49-F238E27FC236}">
                    <a16:creationId xmlns:a16="http://schemas.microsoft.com/office/drawing/2014/main" id="{091B5F47-AEAA-4EB3-A6BA-B41A22BD66AE}"/>
                  </a:ext>
                </a:extLst>
              </p:cNvPr>
              <p:cNvSpPr txBox="1"/>
              <p:nvPr/>
            </p:nvSpPr>
            <p:spPr>
              <a:xfrm>
                <a:off x="3228898" y="2605664"/>
                <a:ext cx="4547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Arial"/>
                    <a:cs typeface="Arial"/>
                  </a:rPr>
                  <a:t>[</a:t>
                </a:r>
                <a:r>
                  <a:rPr lang="en-GB" sz="1200" dirty="0" err="1">
                    <a:latin typeface="Arial"/>
                    <a:cs typeface="Arial"/>
                  </a:rPr>
                  <a:t>bp</a:t>
                </a:r>
                <a:r>
                  <a:rPr lang="en-GB" sz="1200" dirty="0">
                    <a:latin typeface="Arial"/>
                    <a:cs typeface="Arial"/>
                  </a:rPr>
                  <a:t>]</a:t>
                </a:r>
              </a:p>
            </p:txBody>
          </p:sp>
          <p:sp>
            <p:nvSpPr>
              <p:cNvPr id="92" name="Tekstvak 205">
                <a:extLst>
                  <a:ext uri="{FF2B5EF4-FFF2-40B4-BE49-F238E27FC236}">
                    <a16:creationId xmlns:a16="http://schemas.microsoft.com/office/drawing/2014/main" id="{9255AFD8-201B-40DB-93B7-C2032EBB665F}"/>
                  </a:ext>
                </a:extLst>
              </p:cNvPr>
              <p:cNvSpPr txBox="1"/>
              <p:nvPr/>
            </p:nvSpPr>
            <p:spPr>
              <a:xfrm>
                <a:off x="3643764" y="2588252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50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93" name="Tekstvak 206">
                <a:extLst>
                  <a:ext uri="{FF2B5EF4-FFF2-40B4-BE49-F238E27FC236}">
                    <a16:creationId xmlns:a16="http://schemas.microsoft.com/office/drawing/2014/main" id="{6885A990-CCFD-4A8F-901D-DACF5DE018DD}"/>
                  </a:ext>
                </a:extLst>
              </p:cNvPr>
              <p:cNvSpPr txBox="1"/>
              <p:nvPr/>
            </p:nvSpPr>
            <p:spPr>
              <a:xfrm>
                <a:off x="3409767" y="2317282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50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94" name="Tekstvak 207">
                <a:extLst>
                  <a:ext uri="{FF2B5EF4-FFF2-40B4-BE49-F238E27FC236}">
                    <a16:creationId xmlns:a16="http://schemas.microsoft.com/office/drawing/2014/main" id="{055B21A5-BC8C-404E-B55B-DF45DCC9706D}"/>
                  </a:ext>
                </a:extLst>
              </p:cNvPr>
              <p:cNvSpPr txBox="1"/>
              <p:nvPr/>
            </p:nvSpPr>
            <p:spPr>
              <a:xfrm>
                <a:off x="3420470" y="2460620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95" name="Tekstvak 208">
                <a:extLst>
                  <a:ext uri="{FF2B5EF4-FFF2-40B4-BE49-F238E27FC236}">
                    <a16:creationId xmlns:a16="http://schemas.microsoft.com/office/drawing/2014/main" id="{6532A6AB-E212-4934-8478-856819D7AE15}"/>
                  </a:ext>
                </a:extLst>
              </p:cNvPr>
              <p:cNvSpPr txBox="1"/>
              <p:nvPr/>
            </p:nvSpPr>
            <p:spPr>
              <a:xfrm>
                <a:off x="3372827" y="1889750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[FU]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96" name="Tekstvak 209">
                <a:extLst>
                  <a:ext uri="{FF2B5EF4-FFF2-40B4-BE49-F238E27FC236}">
                    <a16:creationId xmlns:a16="http://schemas.microsoft.com/office/drawing/2014/main" id="{2089229E-A74C-423D-B12C-CD1432DDA5D7}"/>
                  </a:ext>
                </a:extLst>
              </p:cNvPr>
              <p:cNvSpPr txBox="1"/>
              <p:nvPr/>
            </p:nvSpPr>
            <p:spPr>
              <a:xfrm>
                <a:off x="3948562" y="2588252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300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97" name="Tekstvak 210">
                <a:extLst>
                  <a:ext uri="{FF2B5EF4-FFF2-40B4-BE49-F238E27FC236}">
                    <a16:creationId xmlns:a16="http://schemas.microsoft.com/office/drawing/2014/main" id="{80E79D3F-7114-4A61-81F3-D170C18393CC}"/>
                  </a:ext>
                </a:extLst>
              </p:cNvPr>
              <p:cNvSpPr txBox="1"/>
              <p:nvPr/>
            </p:nvSpPr>
            <p:spPr>
              <a:xfrm>
                <a:off x="4151761" y="2588252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500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98" name="Tekstvak 211">
                <a:extLst>
                  <a:ext uri="{FF2B5EF4-FFF2-40B4-BE49-F238E27FC236}">
                    <a16:creationId xmlns:a16="http://schemas.microsoft.com/office/drawing/2014/main" id="{ED7F3855-25F1-4FF1-8E70-7BC6BB48DA8F}"/>
                  </a:ext>
                </a:extLst>
              </p:cNvPr>
              <p:cNvSpPr txBox="1"/>
              <p:nvPr/>
            </p:nvSpPr>
            <p:spPr>
              <a:xfrm>
                <a:off x="4346496" y="2588252"/>
                <a:ext cx="44841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99" name="Tekstvak 212">
                <a:extLst>
                  <a:ext uri="{FF2B5EF4-FFF2-40B4-BE49-F238E27FC236}">
                    <a16:creationId xmlns:a16="http://schemas.microsoft.com/office/drawing/2014/main" id="{DC69E1A8-D029-4C8E-BB16-9F8106A09128}"/>
                  </a:ext>
                </a:extLst>
              </p:cNvPr>
              <p:cNvSpPr txBox="1"/>
              <p:nvPr/>
            </p:nvSpPr>
            <p:spPr>
              <a:xfrm>
                <a:off x="4651296" y="2588252"/>
                <a:ext cx="44841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10380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00" name="Tekstvak 214">
                <a:extLst>
                  <a:ext uri="{FF2B5EF4-FFF2-40B4-BE49-F238E27FC236}">
                    <a16:creationId xmlns:a16="http://schemas.microsoft.com/office/drawing/2014/main" id="{2AD4202F-4553-439E-8590-33A43B30BE6C}"/>
                  </a:ext>
                </a:extLst>
              </p:cNvPr>
              <p:cNvSpPr txBox="1"/>
              <p:nvPr/>
            </p:nvSpPr>
            <p:spPr>
              <a:xfrm>
                <a:off x="1901745" y="2065185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150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01" name="Tekstvak 215">
                <a:extLst>
                  <a:ext uri="{FF2B5EF4-FFF2-40B4-BE49-F238E27FC236}">
                    <a16:creationId xmlns:a16="http://schemas.microsoft.com/office/drawing/2014/main" id="{31149414-A165-4B5D-8D03-7C035F3402C5}"/>
                  </a:ext>
                </a:extLst>
              </p:cNvPr>
              <p:cNvSpPr txBox="1"/>
              <p:nvPr/>
            </p:nvSpPr>
            <p:spPr>
              <a:xfrm>
                <a:off x="3387545" y="2184440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10" name="Tekstvak 225">
                <a:extLst>
                  <a:ext uri="{FF2B5EF4-FFF2-40B4-BE49-F238E27FC236}">
                    <a16:creationId xmlns:a16="http://schemas.microsoft.com/office/drawing/2014/main" id="{17100729-5EE1-4B20-ADF2-A33D1CAF4C9E}"/>
                  </a:ext>
                </a:extLst>
              </p:cNvPr>
              <p:cNvSpPr txBox="1"/>
              <p:nvPr/>
            </p:nvSpPr>
            <p:spPr>
              <a:xfrm>
                <a:off x="1904276" y="3333941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11" name="Tekstvak 226">
                <a:extLst>
                  <a:ext uri="{FF2B5EF4-FFF2-40B4-BE49-F238E27FC236}">
                    <a16:creationId xmlns:a16="http://schemas.microsoft.com/office/drawing/2014/main" id="{8870A4AC-0D54-44FE-909C-C6455D588234}"/>
                  </a:ext>
                </a:extLst>
              </p:cNvPr>
              <p:cNvSpPr txBox="1"/>
              <p:nvPr/>
            </p:nvSpPr>
            <p:spPr>
              <a:xfrm>
                <a:off x="1900044" y="3225201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12" name="Tekstvak 227">
                <a:extLst>
                  <a:ext uri="{FF2B5EF4-FFF2-40B4-BE49-F238E27FC236}">
                    <a16:creationId xmlns:a16="http://schemas.microsoft.com/office/drawing/2014/main" id="{3ABEE350-9082-4EB6-851F-5FA287DEB86C}"/>
                  </a:ext>
                </a:extLst>
              </p:cNvPr>
              <p:cNvSpPr txBox="1"/>
              <p:nvPr/>
            </p:nvSpPr>
            <p:spPr>
              <a:xfrm>
                <a:off x="1900044" y="3101388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200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13" name="Tekstvak 228">
                <a:extLst>
                  <a:ext uri="{FF2B5EF4-FFF2-40B4-BE49-F238E27FC236}">
                    <a16:creationId xmlns:a16="http://schemas.microsoft.com/office/drawing/2014/main" id="{67C02695-A203-49A3-8C82-BFF2786C178F}"/>
                  </a:ext>
                </a:extLst>
              </p:cNvPr>
              <p:cNvSpPr txBox="1"/>
              <p:nvPr/>
            </p:nvSpPr>
            <p:spPr>
              <a:xfrm>
                <a:off x="1904276" y="2982599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300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14" name="Tekstvak 229">
                <a:extLst>
                  <a:ext uri="{FF2B5EF4-FFF2-40B4-BE49-F238E27FC236}">
                    <a16:creationId xmlns:a16="http://schemas.microsoft.com/office/drawing/2014/main" id="{1568E8BD-FA6D-4D84-8F16-D46F018EA737}"/>
                  </a:ext>
                </a:extLst>
              </p:cNvPr>
              <p:cNvSpPr txBox="1"/>
              <p:nvPr/>
            </p:nvSpPr>
            <p:spPr>
              <a:xfrm>
                <a:off x="1866176" y="2779250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[FU]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15" name="Tekstvak 230">
                <a:extLst>
                  <a:ext uri="{FF2B5EF4-FFF2-40B4-BE49-F238E27FC236}">
                    <a16:creationId xmlns:a16="http://schemas.microsoft.com/office/drawing/2014/main" id="{5A15FAC3-A165-4D46-AF93-864F58DEA1BE}"/>
                  </a:ext>
                </a:extLst>
              </p:cNvPr>
              <p:cNvSpPr txBox="1"/>
              <p:nvPr/>
            </p:nvSpPr>
            <p:spPr>
              <a:xfrm>
                <a:off x="2118060" y="3486218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35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16" name="Tekstvak 231">
                <a:extLst>
                  <a:ext uri="{FF2B5EF4-FFF2-40B4-BE49-F238E27FC236}">
                    <a16:creationId xmlns:a16="http://schemas.microsoft.com/office/drawing/2014/main" id="{A0567349-AB3F-4C81-81EA-907ECDEC5780}"/>
                  </a:ext>
                </a:extLst>
              </p:cNvPr>
              <p:cNvSpPr txBox="1"/>
              <p:nvPr/>
            </p:nvSpPr>
            <p:spPr>
              <a:xfrm>
                <a:off x="2469426" y="3494684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300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17" name="Tekstvak 232">
                <a:extLst>
                  <a:ext uri="{FF2B5EF4-FFF2-40B4-BE49-F238E27FC236}">
                    <a16:creationId xmlns:a16="http://schemas.microsoft.com/office/drawing/2014/main" id="{6D1A2A85-60E2-4090-AA96-5F6154A6FA8E}"/>
                  </a:ext>
                </a:extLst>
              </p:cNvPr>
              <p:cNvSpPr txBox="1"/>
              <p:nvPr/>
            </p:nvSpPr>
            <p:spPr>
              <a:xfrm>
                <a:off x="2793276" y="3494684"/>
                <a:ext cx="38491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18" name="Tekstvak 233">
                <a:extLst>
                  <a:ext uri="{FF2B5EF4-FFF2-40B4-BE49-F238E27FC236}">
                    <a16:creationId xmlns:a16="http://schemas.microsoft.com/office/drawing/2014/main" id="{D5A716E7-A178-4ADC-9A0A-1CFA83202DD0}"/>
                  </a:ext>
                </a:extLst>
              </p:cNvPr>
              <p:cNvSpPr txBox="1"/>
              <p:nvPr/>
            </p:nvSpPr>
            <p:spPr>
              <a:xfrm>
                <a:off x="3009176" y="3496800"/>
                <a:ext cx="4547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10380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19" name="Tekstvak 234">
                <a:extLst>
                  <a:ext uri="{FF2B5EF4-FFF2-40B4-BE49-F238E27FC236}">
                    <a16:creationId xmlns:a16="http://schemas.microsoft.com/office/drawing/2014/main" id="{034B849C-2545-423F-BC92-C362C1FC64F6}"/>
                  </a:ext>
                </a:extLst>
              </p:cNvPr>
              <p:cNvSpPr txBox="1"/>
              <p:nvPr/>
            </p:nvSpPr>
            <p:spPr>
              <a:xfrm>
                <a:off x="3231429" y="3486216"/>
                <a:ext cx="4547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dirty="0">
                    <a:latin typeface="Arial"/>
                    <a:cs typeface="Arial"/>
                  </a:rPr>
                  <a:t>[</a:t>
                </a:r>
                <a:r>
                  <a:rPr lang="en-GB" sz="1200" dirty="0" err="1">
                    <a:latin typeface="Arial"/>
                    <a:cs typeface="Arial"/>
                  </a:rPr>
                  <a:t>bp</a:t>
                </a:r>
                <a:r>
                  <a:rPr lang="en-GB" sz="1200" dirty="0">
                    <a:latin typeface="Arial"/>
                    <a:cs typeface="Arial"/>
                  </a:rPr>
                  <a:t>]</a:t>
                </a:r>
              </a:p>
            </p:txBody>
          </p:sp>
          <p:sp>
            <p:nvSpPr>
              <p:cNvPr id="120" name="Tekstvak 235">
                <a:extLst>
                  <a:ext uri="{FF2B5EF4-FFF2-40B4-BE49-F238E27FC236}">
                    <a16:creationId xmlns:a16="http://schemas.microsoft.com/office/drawing/2014/main" id="{E288D2D5-981C-40E6-A904-3F8CE02BB867}"/>
                  </a:ext>
                </a:extLst>
              </p:cNvPr>
              <p:cNvSpPr txBox="1"/>
              <p:nvPr/>
            </p:nvSpPr>
            <p:spPr>
              <a:xfrm>
                <a:off x="3646295" y="3473521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50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21" name="Tekstvak 236">
                <a:extLst>
                  <a:ext uri="{FF2B5EF4-FFF2-40B4-BE49-F238E27FC236}">
                    <a16:creationId xmlns:a16="http://schemas.microsoft.com/office/drawing/2014/main" id="{137D1316-A398-4C97-8F55-56FB6809CC2B}"/>
                  </a:ext>
                </a:extLst>
              </p:cNvPr>
              <p:cNvSpPr txBox="1"/>
              <p:nvPr/>
            </p:nvSpPr>
            <p:spPr>
              <a:xfrm>
                <a:off x="3402131" y="3235807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2</a:t>
                </a:r>
                <a:r>
                  <a:rPr lang="nl-NL" sz="1200">
                    <a:latin typeface="Arial"/>
                    <a:cs typeface="Arial"/>
                  </a:rPr>
                  <a:t>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22" name="Tekstvak 237">
                <a:extLst>
                  <a:ext uri="{FF2B5EF4-FFF2-40B4-BE49-F238E27FC236}">
                    <a16:creationId xmlns:a16="http://schemas.microsoft.com/office/drawing/2014/main" id="{E61F0B0E-D8D3-41E1-B7AE-288B33D8108D}"/>
                  </a:ext>
                </a:extLst>
              </p:cNvPr>
              <p:cNvSpPr txBox="1"/>
              <p:nvPr/>
            </p:nvSpPr>
            <p:spPr>
              <a:xfrm>
                <a:off x="3423493" y="3336969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23" name="Tekstvak 238">
                <a:extLst>
                  <a:ext uri="{FF2B5EF4-FFF2-40B4-BE49-F238E27FC236}">
                    <a16:creationId xmlns:a16="http://schemas.microsoft.com/office/drawing/2014/main" id="{B03B553E-0A85-492D-9E2C-8E8517AFE63D}"/>
                  </a:ext>
                </a:extLst>
              </p:cNvPr>
              <p:cNvSpPr txBox="1"/>
              <p:nvPr/>
            </p:nvSpPr>
            <p:spPr>
              <a:xfrm>
                <a:off x="3375358" y="2775019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[FU]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24" name="Tekstvak 239">
                <a:extLst>
                  <a:ext uri="{FF2B5EF4-FFF2-40B4-BE49-F238E27FC236}">
                    <a16:creationId xmlns:a16="http://schemas.microsoft.com/office/drawing/2014/main" id="{727B6B5B-CA96-4C86-9871-638C5A9FA492}"/>
                  </a:ext>
                </a:extLst>
              </p:cNvPr>
              <p:cNvSpPr txBox="1"/>
              <p:nvPr/>
            </p:nvSpPr>
            <p:spPr>
              <a:xfrm>
                <a:off x="3951093" y="3473521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300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25" name="Tekstvak 240">
                <a:extLst>
                  <a:ext uri="{FF2B5EF4-FFF2-40B4-BE49-F238E27FC236}">
                    <a16:creationId xmlns:a16="http://schemas.microsoft.com/office/drawing/2014/main" id="{B2B686ED-24DD-45DD-B609-2EE5063DD3E1}"/>
                  </a:ext>
                </a:extLst>
              </p:cNvPr>
              <p:cNvSpPr txBox="1"/>
              <p:nvPr/>
            </p:nvSpPr>
            <p:spPr>
              <a:xfrm>
                <a:off x="4154292" y="3473521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500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26" name="Tekstvak 241">
                <a:extLst>
                  <a:ext uri="{FF2B5EF4-FFF2-40B4-BE49-F238E27FC236}">
                    <a16:creationId xmlns:a16="http://schemas.microsoft.com/office/drawing/2014/main" id="{3D68A009-7CF1-4961-830D-8C132FE833D8}"/>
                  </a:ext>
                </a:extLst>
              </p:cNvPr>
              <p:cNvSpPr txBox="1"/>
              <p:nvPr/>
            </p:nvSpPr>
            <p:spPr>
              <a:xfrm>
                <a:off x="4349027" y="3473521"/>
                <a:ext cx="44841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27" name="Tekstvak 242">
                <a:extLst>
                  <a:ext uri="{FF2B5EF4-FFF2-40B4-BE49-F238E27FC236}">
                    <a16:creationId xmlns:a16="http://schemas.microsoft.com/office/drawing/2014/main" id="{9EF33FDD-9FA1-4B61-84F9-6D1AC870DBA3}"/>
                  </a:ext>
                </a:extLst>
              </p:cNvPr>
              <p:cNvSpPr txBox="1"/>
              <p:nvPr/>
            </p:nvSpPr>
            <p:spPr>
              <a:xfrm>
                <a:off x="4653827" y="3473521"/>
                <a:ext cx="44841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10380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28" name="Tekstvak 245">
                <a:extLst>
                  <a:ext uri="{FF2B5EF4-FFF2-40B4-BE49-F238E27FC236}">
                    <a16:creationId xmlns:a16="http://schemas.microsoft.com/office/drawing/2014/main" id="{8BCF2059-EFF6-4008-8201-8EDB0ADCDCFA}"/>
                  </a:ext>
                </a:extLst>
              </p:cNvPr>
              <p:cNvSpPr txBox="1"/>
              <p:nvPr/>
            </p:nvSpPr>
            <p:spPr>
              <a:xfrm>
                <a:off x="3406983" y="3034642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>
                    <a:latin typeface="Arial"/>
                    <a:cs typeface="Arial"/>
                  </a:rPr>
                  <a:t>60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pic>
            <p:nvPicPr>
              <p:cNvPr id="129" name="Afbeelding 278">
                <a:extLst>
                  <a:ext uri="{FF2B5EF4-FFF2-40B4-BE49-F238E27FC236}">
                    <a16:creationId xmlns:a16="http://schemas.microsoft.com/office/drawing/2014/main" id="{CBAAAF21-094D-4525-81E2-CF757A03B363}"/>
                  </a:ext>
                </a:extLst>
              </p:cNvPr>
              <p:cNvPicPr/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747" r="14439" b="19042"/>
              <a:stretch/>
            </p:blipFill>
            <p:spPr bwMode="auto">
              <a:xfrm>
                <a:off x="3753071" y="2026594"/>
                <a:ext cx="1402765" cy="60250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0" name="Tekstvak 280">
                <a:extLst>
                  <a:ext uri="{FF2B5EF4-FFF2-40B4-BE49-F238E27FC236}">
                    <a16:creationId xmlns:a16="http://schemas.microsoft.com/office/drawing/2014/main" id="{A6022316-4161-446E-AFD6-7EC11589A582}"/>
                  </a:ext>
                </a:extLst>
              </p:cNvPr>
              <p:cNvSpPr txBox="1"/>
              <p:nvPr/>
            </p:nvSpPr>
            <p:spPr>
              <a:xfrm>
                <a:off x="3386826" y="2047249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150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pic>
            <p:nvPicPr>
              <p:cNvPr id="132" name="Afbeelding 283">
                <a:extLst>
                  <a:ext uri="{FF2B5EF4-FFF2-40B4-BE49-F238E27FC236}">
                    <a16:creationId xmlns:a16="http://schemas.microsoft.com/office/drawing/2014/main" id="{CF32F825-5E72-4673-A1D3-6DB480794B95}"/>
                  </a:ext>
                </a:extLst>
              </p:cNvPr>
              <p:cNvPicPr/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24" b="19107"/>
              <a:stretch/>
            </p:blipFill>
            <p:spPr bwMode="auto">
              <a:xfrm>
                <a:off x="2145778" y="2907151"/>
                <a:ext cx="1319739" cy="59328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3" name="Afbeelding 284">
                <a:extLst>
                  <a:ext uri="{FF2B5EF4-FFF2-40B4-BE49-F238E27FC236}">
                    <a16:creationId xmlns:a16="http://schemas.microsoft.com/office/drawing/2014/main" id="{B3BE8A26-F937-4CC9-9293-5B843873B16C}"/>
                  </a:ext>
                </a:extLst>
              </p:cNvPr>
              <p:cNvPicPr/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24" t="72872" b="19107"/>
              <a:stretch/>
            </p:blipFill>
            <p:spPr bwMode="auto">
              <a:xfrm>
                <a:off x="2147489" y="2580854"/>
                <a:ext cx="1291698" cy="51603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4" name="Afbeelding 285">
                <a:extLst>
                  <a:ext uri="{FF2B5EF4-FFF2-40B4-BE49-F238E27FC236}">
                    <a16:creationId xmlns:a16="http://schemas.microsoft.com/office/drawing/2014/main" id="{5603FE6F-CAE2-4C4F-8CED-6A72C170B608}"/>
                  </a:ext>
                </a:extLst>
              </p:cNvPr>
              <p:cNvPicPr/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935" r="23245" b="19845"/>
              <a:stretch/>
            </p:blipFill>
            <p:spPr bwMode="auto">
              <a:xfrm>
                <a:off x="3728521" y="2919803"/>
                <a:ext cx="1423910" cy="587875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35" name="Tekstvak 287">
                <a:extLst>
                  <a:ext uri="{FF2B5EF4-FFF2-40B4-BE49-F238E27FC236}">
                    <a16:creationId xmlns:a16="http://schemas.microsoft.com/office/drawing/2014/main" id="{8884DA40-1595-4250-BEDC-C454AD594737}"/>
                  </a:ext>
                </a:extLst>
              </p:cNvPr>
              <p:cNvSpPr txBox="1"/>
              <p:nvPr/>
            </p:nvSpPr>
            <p:spPr>
              <a:xfrm>
                <a:off x="3402131" y="3137011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40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36" name="Tekstvak 288">
                <a:extLst>
                  <a:ext uri="{FF2B5EF4-FFF2-40B4-BE49-F238E27FC236}">
                    <a16:creationId xmlns:a16="http://schemas.microsoft.com/office/drawing/2014/main" id="{B3D1E307-C714-4DDC-8A01-78BDF067EED3}"/>
                  </a:ext>
                </a:extLst>
              </p:cNvPr>
              <p:cNvSpPr txBox="1"/>
              <p:nvPr/>
            </p:nvSpPr>
            <p:spPr>
              <a:xfrm>
                <a:off x="3402131" y="2931593"/>
                <a:ext cx="34046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80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137" name="Tekstvak 185">
                <a:extLst>
                  <a:ext uri="{FF2B5EF4-FFF2-40B4-BE49-F238E27FC236}">
                    <a16:creationId xmlns:a16="http://schemas.microsoft.com/office/drawing/2014/main" id="{9BA8F50A-C127-43FA-BBE4-39794A25EE3E}"/>
                  </a:ext>
                </a:extLst>
              </p:cNvPr>
              <p:cNvSpPr txBox="1"/>
              <p:nvPr/>
            </p:nvSpPr>
            <p:spPr>
              <a:xfrm>
                <a:off x="43550" y="1559401"/>
                <a:ext cx="369693" cy="13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nl-NL" sz="1200" i="1" dirty="0">
                  <a:latin typeface="Arial"/>
                  <a:cs typeface="Arial"/>
                </a:endParaRPr>
              </a:p>
            </p:txBody>
          </p:sp>
          <p:sp>
            <p:nvSpPr>
              <p:cNvPr id="73" name="Tekstvak 183">
                <a:extLst>
                  <a:ext uri="{FF2B5EF4-FFF2-40B4-BE49-F238E27FC236}">
                    <a16:creationId xmlns:a16="http://schemas.microsoft.com/office/drawing/2014/main" id="{631707C4-7297-45A1-AAB8-C22853F01086}"/>
                  </a:ext>
                </a:extLst>
              </p:cNvPr>
              <p:cNvSpPr txBox="1"/>
              <p:nvPr/>
            </p:nvSpPr>
            <p:spPr>
              <a:xfrm rot="16200000">
                <a:off x="-228458" y="3070476"/>
                <a:ext cx="643120" cy="169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400" b="1" dirty="0">
                    <a:latin typeface="Arial"/>
                    <a:cs typeface="Arial"/>
                  </a:rPr>
                  <a:t>NSCLC</a:t>
                </a:r>
                <a:endParaRPr lang="en-GB" sz="1400" b="1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297" name="Tekstvak 229">
            <a:extLst>
              <a:ext uri="{FF2B5EF4-FFF2-40B4-BE49-F238E27FC236}">
                <a16:creationId xmlns:a16="http://schemas.microsoft.com/office/drawing/2014/main" id="{B32FAF3C-CE24-A04A-B96A-3565C137B9C2}"/>
              </a:ext>
            </a:extLst>
          </p:cNvPr>
          <p:cNvSpPr txBox="1"/>
          <p:nvPr/>
        </p:nvSpPr>
        <p:spPr>
          <a:xfrm>
            <a:off x="1379194" y="6679399"/>
            <a:ext cx="616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>
                <a:latin typeface="Arial"/>
                <a:cs typeface="Arial"/>
              </a:rPr>
              <a:t>[FU]</a:t>
            </a:r>
            <a:endParaRPr lang="en-GB" sz="1200" dirty="0">
              <a:latin typeface="Arial"/>
              <a:cs typeface="Arial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7F60D78-AB29-924D-A483-7B64585AD771}"/>
              </a:ext>
            </a:extLst>
          </p:cNvPr>
          <p:cNvGrpSpPr/>
          <p:nvPr/>
        </p:nvGrpSpPr>
        <p:grpSpPr>
          <a:xfrm>
            <a:off x="1376601" y="6965929"/>
            <a:ext cx="3178798" cy="1453365"/>
            <a:chOff x="1376601" y="6965929"/>
            <a:chExt cx="3178798" cy="145336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1FD6934-6828-1C49-A471-61E93B614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8829" r="20161"/>
            <a:stretch/>
          </p:blipFill>
          <p:spPr>
            <a:xfrm>
              <a:off x="1838739" y="6965929"/>
              <a:ext cx="2716660" cy="1453365"/>
            </a:xfrm>
            <a:prstGeom prst="rect">
              <a:avLst/>
            </a:prstGeom>
          </p:spPr>
        </p:pic>
        <p:sp>
          <p:nvSpPr>
            <p:cNvPr id="300" name="Tekstvak 225">
              <a:extLst>
                <a:ext uri="{FF2B5EF4-FFF2-40B4-BE49-F238E27FC236}">
                  <a16:creationId xmlns:a16="http://schemas.microsoft.com/office/drawing/2014/main" id="{8C5493B4-A399-3E4F-A2FD-E5EBA334FB64}"/>
                </a:ext>
              </a:extLst>
            </p:cNvPr>
            <p:cNvSpPr txBox="1"/>
            <p:nvPr/>
          </p:nvSpPr>
          <p:spPr>
            <a:xfrm>
              <a:off x="1466015" y="7779940"/>
              <a:ext cx="6164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200" dirty="0">
                  <a:latin typeface="Arial"/>
                  <a:cs typeface="Arial"/>
                </a:rPr>
                <a:t>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01" name="Tekstvak 226">
              <a:extLst>
                <a:ext uri="{FF2B5EF4-FFF2-40B4-BE49-F238E27FC236}">
                  <a16:creationId xmlns:a16="http://schemas.microsoft.com/office/drawing/2014/main" id="{A1809C1C-3DBF-E745-A1E8-3E9AC48371B1}"/>
                </a:ext>
              </a:extLst>
            </p:cNvPr>
            <p:cNvSpPr txBox="1"/>
            <p:nvPr/>
          </p:nvSpPr>
          <p:spPr>
            <a:xfrm>
              <a:off x="1426296" y="7398281"/>
              <a:ext cx="6164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200" dirty="0">
                  <a:latin typeface="Arial"/>
                  <a:cs typeface="Arial"/>
                </a:rPr>
                <a:t>50</a:t>
              </a:r>
              <a:endParaRPr lang="en-GB" sz="1200" dirty="0">
                <a:latin typeface="Arial"/>
                <a:cs typeface="Arial"/>
              </a:endParaRPr>
            </a:p>
          </p:txBody>
        </p:sp>
        <p:sp>
          <p:nvSpPr>
            <p:cNvPr id="302" name="Tekstvak 227">
              <a:extLst>
                <a:ext uri="{FF2B5EF4-FFF2-40B4-BE49-F238E27FC236}">
                  <a16:creationId xmlns:a16="http://schemas.microsoft.com/office/drawing/2014/main" id="{6789BB08-F8E9-264E-99F2-8FB7F3D410A4}"/>
                </a:ext>
              </a:extLst>
            </p:cNvPr>
            <p:cNvSpPr txBox="1"/>
            <p:nvPr/>
          </p:nvSpPr>
          <p:spPr>
            <a:xfrm>
              <a:off x="1376601" y="7045594"/>
              <a:ext cx="6164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NL" sz="1200" dirty="0">
                  <a:latin typeface="Arial"/>
                  <a:cs typeface="Arial"/>
                </a:rPr>
                <a:t>100</a:t>
              </a:r>
              <a:endParaRPr lang="en-GB" sz="1200" dirty="0">
                <a:latin typeface="Arial"/>
                <a:cs typeface="Arial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CADAA81-30F3-4542-AD6B-F8B70976FDE5}"/>
              </a:ext>
            </a:extLst>
          </p:cNvPr>
          <p:cNvGrpSpPr/>
          <p:nvPr/>
        </p:nvGrpSpPr>
        <p:grpSpPr>
          <a:xfrm>
            <a:off x="1426296" y="5131919"/>
            <a:ext cx="3049394" cy="1401612"/>
            <a:chOff x="1426296" y="5131919"/>
            <a:chExt cx="3049394" cy="140161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6FC94BF-9A8E-3845-9C8F-258479FE9F5F}"/>
                </a:ext>
              </a:extLst>
            </p:cNvPr>
            <p:cNvGrpSpPr/>
            <p:nvPr/>
          </p:nvGrpSpPr>
          <p:grpSpPr>
            <a:xfrm>
              <a:off x="1426296" y="5131919"/>
              <a:ext cx="3049394" cy="1196499"/>
              <a:chOff x="1322075" y="5154798"/>
              <a:chExt cx="3198639" cy="1023409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0FB139A3-AB1B-AF40-B4DA-21B84E8EB5F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t="6331" r="14449" b="24108"/>
              <a:stretch/>
            </p:blipFill>
            <p:spPr>
              <a:xfrm>
                <a:off x="1774236" y="5154798"/>
                <a:ext cx="2746478" cy="974715"/>
              </a:xfrm>
              <a:prstGeom prst="rect">
                <a:avLst/>
              </a:prstGeom>
            </p:spPr>
          </p:pic>
          <p:sp>
            <p:nvSpPr>
              <p:cNvPr id="303" name="Tekstvak 225">
                <a:extLst>
                  <a:ext uri="{FF2B5EF4-FFF2-40B4-BE49-F238E27FC236}">
                    <a16:creationId xmlns:a16="http://schemas.microsoft.com/office/drawing/2014/main" id="{D5F4FA2E-69B4-3B4C-8D81-D7C932DF5C9A}"/>
                  </a:ext>
                </a:extLst>
              </p:cNvPr>
              <p:cNvSpPr txBox="1"/>
              <p:nvPr/>
            </p:nvSpPr>
            <p:spPr>
              <a:xfrm>
                <a:off x="1376601" y="5901208"/>
                <a:ext cx="6164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304" name="Tekstvak 226">
                <a:extLst>
                  <a:ext uri="{FF2B5EF4-FFF2-40B4-BE49-F238E27FC236}">
                    <a16:creationId xmlns:a16="http://schemas.microsoft.com/office/drawing/2014/main" id="{A11BF71B-0C76-884A-8B51-D7458A2AC7F1}"/>
                  </a:ext>
                </a:extLst>
              </p:cNvPr>
              <p:cNvSpPr txBox="1"/>
              <p:nvPr/>
            </p:nvSpPr>
            <p:spPr>
              <a:xfrm>
                <a:off x="1336845" y="5581661"/>
                <a:ext cx="6164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50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  <p:sp>
            <p:nvSpPr>
              <p:cNvPr id="305" name="Tekstvak 227">
                <a:extLst>
                  <a:ext uri="{FF2B5EF4-FFF2-40B4-BE49-F238E27FC236}">
                    <a16:creationId xmlns:a16="http://schemas.microsoft.com/office/drawing/2014/main" id="{26F96732-B6A7-F14D-B076-22960E7D5C44}"/>
                  </a:ext>
                </a:extLst>
              </p:cNvPr>
              <p:cNvSpPr txBox="1"/>
              <p:nvPr/>
            </p:nvSpPr>
            <p:spPr>
              <a:xfrm>
                <a:off x="1322075" y="5283388"/>
                <a:ext cx="61644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nl-NL" sz="1200" dirty="0">
                    <a:latin typeface="Arial"/>
                    <a:cs typeface="Arial"/>
                  </a:rPr>
                  <a:t>100</a:t>
                </a:r>
                <a:endParaRPr lang="en-GB" sz="1200" dirty="0">
                  <a:latin typeface="Arial"/>
                  <a:cs typeface="Arial"/>
                </a:endParaRPr>
              </a:p>
            </p:txBody>
          </p:sp>
        </p:grpSp>
        <p:pic>
          <p:nvPicPr>
            <p:cNvPr id="307" name="Picture 306">
              <a:extLst>
                <a:ext uri="{FF2B5EF4-FFF2-40B4-BE49-F238E27FC236}">
                  <a16:creationId xmlns:a16="http://schemas.microsoft.com/office/drawing/2014/main" id="{19F00CAC-C92F-5E41-9779-01A6C22A84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alphaModFix/>
            </a:blip>
            <a:srcRect l="12504" t="71463" r="20977" b="8294"/>
            <a:stretch/>
          </p:blipFill>
          <p:spPr>
            <a:xfrm>
              <a:off x="2042739" y="6256532"/>
              <a:ext cx="2432951" cy="276999"/>
            </a:xfrm>
            <a:prstGeom prst="rect">
              <a:avLst/>
            </a:prstGeom>
          </p:spPr>
        </p:pic>
      </p:grpSp>
      <p:sp>
        <p:nvSpPr>
          <p:cNvPr id="314" name="Tekstvak 229">
            <a:extLst>
              <a:ext uri="{FF2B5EF4-FFF2-40B4-BE49-F238E27FC236}">
                <a16:creationId xmlns:a16="http://schemas.microsoft.com/office/drawing/2014/main" id="{A832AE25-74C6-DE4F-85F9-527DD41906CE}"/>
              </a:ext>
            </a:extLst>
          </p:cNvPr>
          <p:cNvSpPr txBox="1"/>
          <p:nvPr/>
        </p:nvSpPr>
        <p:spPr>
          <a:xfrm>
            <a:off x="1428395" y="4812562"/>
            <a:ext cx="6164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200" dirty="0">
                <a:latin typeface="Arial"/>
                <a:cs typeface="Arial"/>
              </a:rPr>
              <a:t>[FU]</a:t>
            </a:r>
            <a:endParaRPr lang="en-GB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804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80;p20">
            <a:extLst>
              <a:ext uri="{FF2B5EF4-FFF2-40B4-BE49-F238E27FC236}">
                <a16:creationId xmlns:a16="http://schemas.microsoft.com/office/drawing/2014/main" id="{E4D28AFD-F318-2A41-993E-48CA7258B7C7}"/>
              </a:ext>
            </a:extLst>
          </p:cNvPr>
          <p:cNvSpPr txBox="1"/>
          <p:nvPr/>
        </p:nvSpPr>
        <p:spPr>
          <a:xfrm>
            <a:off x="693076" y="8501168"/>
            <a:ext cx="10998352" cy="892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Supplementary Figure S11.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Overlay of swarm RNA biomarker panel with panels from other studies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5B66AD-C6E5-B541-AA3A-B88DF4487D81}"/>
              </a:ext>
            </a:extLst>
          </p:cNvPr>
          <p:cNvSpPr txBox="1"/>
          <p:nvPr/>
        </p:nvSpPr>
        <p:spPr>
          <a:xfrm>
            <a:off x="886159" y="13116829"/>
            <a:ext cx="1099835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11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. Overlay of swarm RNA biomarker panel with panels from other studies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Flower plot illustrating the overlay of the current platelet RNA biomarker panel (n=881) with the panels from other NSCLC studies published. List of biomarkers from the NSCLC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thromboSeq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panels overlapping with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panels of Sheng et al. and Liu et al. studies.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2E9398-1B3E-744B-8269-9B4CCEA186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874896"/>
              </p:ext>
            </p:extLst>
          </p:nvPr>
        </p:nvGraphicFramePr>
        <p:xfrm>
          <a:off x="7676709" y="9155231"/>
          <a:ext cx="3799167" cy="3611245"/>
        </p:xfrm>
        <a:graphic>
          <a:graphicData uri="http://schemas.openxmlformats.org/drawingml/2006/table">
            <a:tbl>
              <a:tblPr firstRow="1">
                <a:tableStyleId>{EB344D84-9AFB-497E-A393-DC336BA19D2E}</a:tableStyleId>
              </a:tblPr>
              <a:tblGrid>
                <a:gridCol w="1286392">
                  <a:extLst>
                    <a:ext uri="{9D8B030D-6E8A-4147-A177-3AD203B41FA5}">
                      <a16:colId xmlns:a16="http://schemas.microsoft.com/office/drawing/2014/main" val="3317751383"/>
                    </a:ext>
                  </a:extLst>
                </a:gridCol>
                <a:gridCol w="1365813">
                  <a:extLst>
                    <a:ext uri="{9D8B030D-6E8A-4147-A177-3AD203B41FA5}">
                      <a16:colId xmlns:a16="http://schemas.microsoft.com/office/drawing/2014/main" val="1989903472"/>
                    </a:ext>
                  </a:extLst>
                </a:gridCol>
                <a:gridCol w="1146962">
                  <a:extLst>
                    <a:ext uri="{9D8B030D-6E8A-4147-A177-3AD203B41FA5}">
                      <a16:colId xmlns:a16="http://schemas.microsoft.com/office/drawing/2014/main" val="3738621062"/>
                    </a:ext>
                  </a:extLst>
                </a:gridCol>
              </a:tblGrid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Best et al. 2017 </a:t>
                      </a:r>
                    </a:p>
                    <a:p>
                      <a:pPr algn="l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NSCLC loc.-adv </a:t>
                      </a:r>
                    </a:p>
                    <a:p>
                      <a:pPr algn="l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(n=1000)</a:t>
                      </a:r>
                    </a:p>
                    <a:p>
                      <a:pPr algn="l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Sheng et al. 2018</a:t>
                      </a:r>
                    </a:p>
                    <a:p>
                      <a:pPr algn="l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NSCLC </a:t>
                      </a:r>
                    </a:p>
                    <a:p>
                      <a:pPr algn="l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(n=48)</a:t>
                      </a:r>
                    </a:p>
                    <a:p>
                      <a:pPr algn="l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Liu et al. 2019  </a:t>
                      </a:r>
                    </a:p>
                    <a:p>
                      <a:pPr algn="l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NSCLC </a:t>
                      </a:r>
                    </a:p>
                    <a:p>
                      <a:pPr algn="l" fontAlgn="b"/>
                      <a:r>
                        <a:rPr lang="en-US" sz="12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(n=3)</a:t>
                      </a:r>
                    </a:p>
                    <a:p>
                      <a:pPr algn="l" fontAlgn="b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055262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ARL2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ARL2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HLA-B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6057069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COL6A3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COL6A3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087721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HLA-B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HPSE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4707795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HPSE</a:t>
                      </a:r>
                      <a:endParaRPr lang="en-US" sz="12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IFITM3</a:t>
                      </a:r>
                      <a:endParaRPr lang="en-US" sz="1200" b="0" i="0" u="none" strike="noStrike" dirty="0">
                        <a:solidFill>
                          <a:srgbClr val="70AD4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235198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IFITM3</a:t>
                      </a:r>
                      <a:endParaRPr lang="en-US" sz="1200" b="0" i="0" u="none" strike="noStrike" dirty="0">
                        <a:solidFill>
                          <a:srgbClr val="70AD4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KLHDC8B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6213615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KLHDC8B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NUDT4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62982107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NUDT4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PDHB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3607369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PDHB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PPP1R12C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7717727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PPP1R12C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TBL1X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86936968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SMPD1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TPM2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358041213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TBL1X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ZNF346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15840525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TPM2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SMPD1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3101707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ZNF346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57546395"/>
                  </a:ext>
                </a:extLst>
              </a:tr>
              <a:tr h="2159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SMPD1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NL" sz="12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NL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8112022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FC24F1CC-28F0-0D4D-8F19-AE3FDCC22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687" y="9079701"/>
            <a:ext cx="6128465" cy="39350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0FE94B-6AE0-B247-9FED-CEFEC1A5D7A6}"/>
              </a:ext>
            </a:extLst>
          </p:cNvPr>
          <p:cNvSpPr txBox="1"/>
          <p:nvPr/>
        </p:nvSpPr>
        <p:spPr>
          <a:xfrm>
            <a:off x="693076" y="6007758"/>
            <a:ext cx="107828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S10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. Detection rates for different smoking status</a:t>
            </a: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scores for “smokers”, “former smokers” and “never/unknown” in the NSCLC and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groups, included in the validation series (in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HighSpec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HighSens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settings)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error bars indicating the 95% confidence interval calculated by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binom.test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-function in R with Clopper-Pearson intervals implementation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01E7681-0D6A-B04D-8927-DB579793CE18}"/>
              </a:ext>
            </a:extLst>
          </p:cNvPr>
          <p:cNvGrpSpPr/>
          <p:nvPr/>
        </p:nvGrpSpPr>
        <p:grpSpPr>
          <a:xfrm>
            <a:off x="6462206" y="1919476"/>
            <a:ext cx="4345684" cy="3813641"/>
            <a:chOff x="1166136" y="795743"/>
            <a:chExt cx="4345684" cy="3813641"/>
          </a:xfrm>
        </p:grpSpPr>
        <p:pic>
          <p:nvPicPr>
            <p:cNvPr id="8" name="Picture 7" descr="Chart&#10;&#10;Description automatically generated">
              <a:extLst>
                <a:ext uri="{FF2B5EF4-FFF2-40B4-BE49-F238E27FC236}">
                  <a16:creationId xmlns:a16="http://schemas.microsoft.com/office/drawing/2014/main" id="{FED40D90-0946-2849-B12A-BBCF16B81C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758" b="7025"/>
            <a:stretch/>
          </p:blipFill>
          <p:spPr>
            <a:xfrm>
              <a:off x="1573026" y="1494708"/>
              <a:ext cx="3711947" cy="276761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83655A6-06DF-9342-80CC-78A69159DBD1}"/>
                </a:ext>
              </a:extLst>
            </p:cNvPr>
            <p:cNvSpPr txBox="1"/>
            <p:nvPr/>
          </p:nvSpPr>
          <p:spPr>
            <a:xfrm>
              <a:off x="1236828" y="1533754"/>
              <a:ext cx="3818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100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B7F7F7C-DE35-EE4A-B456-E1B1C7594177}"/>
                </a:ext>
              </a:extLst>
            </p:cNvPr>
            <p:cNvSpPr txBox="1"/>
            <p:nvPr/>
          </p:nvSpPr>
          <p:spPr>
            <a:xfrm>
              <a:off x="1302551" y="2148294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75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DD6F580-C9CC-BB4E-ABDE-AA2859BA159F}"/>
                </a:ext>
              </a:extLst>
            </p:cNvPr>
            <p:cNvSpPr txBox="1"/>
            <p:nvPr/>
          </p:nvSpPr>
          <p:spPr>
            <a:xfrm>
              <a:off x="1302551" y="2762937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50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BB45FD5-0675-B34C-992F-21358B52DBCC}"/>
                </a:ext>
              </a:extLst>
            </p:cNvPr>
            <p:cNvSpPr txBox="1"/>
            <p:nvPr/>
          </p:nvSpPr>
          <p:spPr>
            <a:xfrm>
              <a:off x="1302551" y="3375761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25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B26A083-0B8D-5E49-9DF0-B8E1DE356AA0}"/>
                </a:ext>
              </a:extLst>
            </p:cNvPr>
            <p:cNvSpPr txBox="1"/>
            <p:nvPr/>
          </p:nvSpPr>
          <p:spPr>
            <a:xfrm>
              <a:off x="1368273" y="3990283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D24F658-FD50-6049-BDDF-53B681ABEC38}"/>
                </a:ext>
              </a:extLst>
            </p:cNvPr>
            <p:cNvSpPr txBox="1"/>
            <p:nvPr/>
          </p:nvSpPr>
          <p:spPr>
            <a:xfrm>
              <a:off x="1660042" y="4209274"/>
              <a:ext cx="5726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Control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(n=29)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2D56973-1A00-BA46-9E65-D33584DB255D}"/>
                </a:ext>
              </a:extLst>
            </p:cNvPr>
            <p:cNvSpPr txBox="1"/>
            <p:nvPr/>
          </p:nvSpPr>
          <p:spPr>
            <a:xfrm>
              <a:off x="2266297" y="4209274"/>
              <a:ext cx="5245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NSCLC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(n=48)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5E42346-0F3A-F34B-8A24-B646ADAFDE7F}"/>
                </a:ext>
              </a:extLst>
            </p:cNvPr>
            <p:cNvSpPr txBox="1"/>
            <p:nvPr/>
          </p:nvSpPr>
          <p:spPr>
            <a:xfrm>
              <a:off x="2824901" y="4209274"/>
              <a:ext cx="5725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Control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(n=17)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0446DA6-6CB7-E84E-A524-D70C922605E2}"/>
                </a:ext>
              </a:extLst>
            </p:cNvPr>
            <p:cNvSpPr txBox="1"/>
            <p:nvPr/>
          </p:nvSpPr>
          <p:spPr>
            <a:xfrm>
              <a:off x="3997824" y="4209274"/>
              <a:ext cx="5902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Control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(n=208)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36E8DB1-D667-8843-85CA-E3C58FF9B307}"/>
                </a:ext>
              </a:extLst>
            </p:cNvPr>
            <p:cNvSpPr txBox="1"/>
            <p:nvPr/>
          </p:nvSpPr>
          <p:spPr>
            <a:xfrm>
              <a:off x="3436605" y="4209274"/>
              <a:ext cx="5245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NSCLC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(n=79)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2208D27-7EE5-D748-B7E6-937609BB90D8}"/>
                </a:ext>
              </a:extLst>
            </p:cNvPr>
            <p:cNvSpPr txBox="1"/>
            <p:nvPr/>
          </p:nvSpPr>
          <p:spPr>
            <a:xfrm>
              <a:off x="4579040" y="4209274"/>
              <a:ext cx="5902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NSCLC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(n=177)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C8BF0AB-EBA9-8648-91C0-146F4A1BE81E}"/>
                </a:ext>
              </a:extLst>
            </p:cNvPr>
            <p:cNvGrpSpPr/>
            <p:nvPr/>
          </p:nvGrpSpPr>
          <p:grpSpPr>
            <a:xfrm>
              <a:off x="1744858" y="1282424"/>
              <a:ext cx="981358" cy="317374"/>
              <a:chOff x="734885" y="1347737"/>
              <a:chExt cx="981358" cy="317374"/>
            </a:xfrm>
          </p:grpSpPr>
          <p:sp>
            <p:nvSpPr>
              <p:cNvPr id="35" name="Left Bracket 34">
                <a:extLst>
                  <a:ext uri="{FF2B5EF4-FFF2-40B4-BE49-F238E27FC236}">
                    <a16:creationId xmlns:a16="http://schemas.microsoft.com/office/drawing/2014/main" id="{587CCD6E-4685-DB4F-BA91-80034F21BDCF}"/>
                  </a:ext>
                </a:extLst>
              </p:cNvPr>
              <p:cNvSpPr/>
              <p:nvPr/>
            </p:nvSpPr>
            <p:spPr>
              <a:xfrm rot="5400000">
                <a:off x="1155754" y="1104623"/>
                <a:ext cx="139619" cy="981358"/>
              </a:xfrm>
              <a:prstGeom prst="leftBracket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FB064F86-CB4E-DB4F-B43B-E3D818D212D4}"/>
                  </a:ext>
                </a:extLst>
              </p:cNvPr>
              <p:cNvSpPr txBox="1"/>
              <p:nvPr/>
            </p:nvSpPr>
            <p:spPr>
              <a:xfrm>
                <a:off x="936397" y="1347737"/>
                <a:ext cx="5806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NL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Smoker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3F39AF3-7D6D-954D-87B2-5540838B14CD}"/>
                </a:ext>
              </a:extLst>
            </p:cNvPr>
            <p:cNvGrpSpPr/>
            <p:nvPr/>
          </p:nvGrpSpPr>
          <p:grpSpPr>
            <a:xfrm>
              <a:off x="2897766" y="1270313"/>
              <a:ext cx="998663" cy="329485"/>
              <a:chOff x="1910168" y="1335626"/>
              <a:chExt cx="998663" cy="329485"/>
            </a:xfrm>
          </p:grpSpPr>
          <p:sp>
            <p:nvSpPr>
              <p:cNvPr id="33" name="Left Bracket 32">
                <a:extLst>
                  <a:ext uri="{FF2B5EF4-FFF2-40B4-BE49-F238E27FC236}">
                    <a16:creationId xmlns:a16="http://schemas.microsoft.com/office/drawing/2014/main" id="{D2A19DAE-FE71-B04E-AFCA-2651B504E4EB}"/>
                  </a:ext>
                </a:extLst>
              </p:cNvPr>
              <p:cNvSpPr/>
              <p:nvPr/>
            </p:nvSpPr>
            <p:spPr>
              <a:xfrm rot="5400000">
                <a:off x="2331037" y="1104623"/>
                <a:ext cx="139619" cy="981358"/>
              </a:xfrm>
              <a:prstGeom prst="leftBracket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9C28D17-0123-2E4A-B7D1-B8DAF8EDDD1B}"/>
                  </a:ext>
                </a:extLst>
              </p:cNvPr>
              <p:cNvSpPr txBox="1"/>
              <p:nvPr/>
            </p:nvSpPr>
            <p:spPr>
              <a:xfrm>
                <a:off x="1916252" y="1335626"/>
                <a:ext cx="99257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NL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Former Smoker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A1FC6082-0443-AB4E-818A-E7A9D18CC5AB}"/>
                </a:ext>
              </a:extLst>
            </p:cNvPr>
            <p:cNvGrpSpPr/>
            <p:nvPr/>
          </p:nvGrpSpPr>
          <p:grpSpPr>
            <a:xfrm>
              <a:off x="4067980" y="1259789"/>
              <a:ext cx="987666" cy="340009"/>
              <a:chOff x="3058007" y="1325101"/>
              <a:chExt cx="987666" cy="340009"/>
            </a:xfrm>
          </p:grpSpPr>
          <p:sp>
            <p:nvSpPr>
              <p:cNvPr id="31" name="Left Bracket 30">
                <a:extLst>
                  <a:ext uri="{FF2B5EF4-FFF2-40B4-BE49-F238E27FC236}">
                    <a16:creationId xmlns:a16="http://schemas.microsoft.com/office/drawing/2014/main" id="{B45905D4-2EFE-0346-991A-F65E1F658501}"/>
                  </a:ext>
                </a:extLst>
              </p:cNvPr>
              <p:cNvSpPr/>
              <p:nvPr/>
            </p:nvSpPr>
            <p:spPr>
              <a:xfrm rot="5400000">
                <a:off x="3485184" y="1104622"/>
                <a:ext cx="139619" cy="981358"/>
              </a:xfrm>
              <a:prstGeom prst="leftBracket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9621696-EA37-CC49-B623-5E8EBC6F6134}"/>
                  </a:ext>
                </a:extLst>
              </p:cNvPr>
              <p:cNvSpPr txBox="1"/>
              <p:nvPr/>
            </p:nvSpPr>
            <p:spPr>
              <a:xfrm>
                <a:off x="3058007" y="1325101"/>
                <a:ext cx="98135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NL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Never/Unkown</a:t>
                </a: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9F1B02A-35EC-154D-99B2-E7796E775A60}"/>
                </a:ext>
              </a:extLst>
            </p:cNvPr>
            <p:cNvSpPr txBox="1"/>
            <p:nvPr/>
          </p:nvSpPr>
          <p:spPr>
            <a:xfrm>
              <a:off x="1361390" y="795743"/>
              <a:ext cx="415043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Detection rate within different smoking status inValidation serie</a:t>
              </a:r>
            </a:p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(</a:t>
              </a:r>
              <a:r>
                <a:rPr lang="en-NL" sz="1100" b="1" i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HighSpec</a:t>
              </a:r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)</a:t>
              </a:r>
              <a:endParaRPr lang="en-NL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67E45AB-BD57-0540-AD08-B922AF2AD912}"/>
                </a:ext>
              </a:extLst>
            </p:cNvPr>
            <p:cNvSpPr txBox="1"/>
            <p:nvPr/>
          </p:nvSpPr>
          <p:spPr>
            <a:xfrm>
              <a:off x="1726715" y="3814427"/>
              <a:ext cx="43152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96%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AB2EB94-CB44-2743-A780-3C14D7D94038}"/>
                </a:ext>
              </a:extLst>
            </p:cNvPr>
            <p:cNvSpPr txBox="1"/>
            <p:nvPr/>
          </p:nvSpPr>
          <p:spPr>
            <a:xfrm>
              <a:off x="2309362" y="3822121"/>
              <a:ext cx="4203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77%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7E3B542-7ED5-BB45-A81B-10DCA199349D}"/>
                </a:ext>
              </a:extLst>
            </p:cNvPr>
            <p:cNvSpPr txBox="1"/>
            <p:nvPr/>
          </p:nvSpPr>
          <p:spPr>
            <a:xfrm>
              <a:off x="2880789" y="3822121"/>
              <a:ext cx="489236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100%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468E614-FDDA-8A4F-B94C-7F89E1D4530F}"/>
                </a:ext>
              </a:extLst>
            </p:cNvPr>
            <p:cNvSpPr txBox="1"/>
            <p:nvPr/>
          </p:nvSpPr>
          <p:spPr>
            <a:xfrm>
              <a:off x="3521145" y="3822121"/>
              <a:ext cx="4203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62%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B82D24F-CA1C-1E4E-B9A6-2A486FC6137A}"/>
                </a:ext>
              </a:extLst>
            </p:cNvPr>
            <p:cNvSpPr txBox="1"/>
            <p:nvPr/>
          </p:nvSpPr>
          <p:spPr>
            <a:xfrm>
              <a:off x="4092571" y="3822121"/>
              <a:ext cx="4203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93%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55E47BD-E674-9147-A9CB-BF70E8752EF5}"/>
                </a:ext>
              </a:extLst>
            </p:cNvPr>
            <p:cNvSpPr txBox="1"/>
            <p:nvPr/>
          </p:nvSpPr>
          <p:spPr>
            <a:xfrm>
              <a:off x="4664000" y="3822121"/>
              <a:ext cx="4203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62%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8F73050-610B-B84D-9974-43AC41847C53}"/>
                </a:ext>
              </a:extLst>
            </p:cNvPr>
            <p:cNvSpPr txBox="1"/>
            <p:nvPr/>
          </p:nvSpPr>
          <p:spPr>
            <a:xfrm rot="16200000">
              <a:off x="671922" y="2740286"/>
              <a:ext cx="12500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Detection rate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375B639-53B2-1A46-A05A-F1AE423F26FB}"/>
              </a:ext>
            </a:extLst>
          </p:cNvPr>
          <p:cNvGrpSpPr/>
          <p:nvPr/>
        </p:nvGrpSpPr>
        <p:grpSpPr>
          <a:xfrm>
            <a:off x="1463530" y="1919476"/>
            <a:ext cx="4345684" cy="3813641"/>
            <a:chOff x="1162124" y="5231393"/>
            <a:chExt cx="4345684" cy="3813641"/>
          </a:xfrm>
        </p:grpSpPr>
        <p:pic>
          <p:nvPicPr>
            <p:cNvPr id="38" name="Picture 37" descr="Chart&#10;&#10;Description automatically generated">
              <a:extLst>
                <a:ext uri="{FF2B5EF4-FFF2-40B4-BE49-F238E27FC236}">
                  <a16:creationId xmlns:a16="http://schemas.microsoft.com/office/drawing/2014/main" id="{68E21CCF-FDD2-9040-ADD5-CA42188799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7758" b="7025"/>
            <a:stretch/>
          </p:blipFill>
          <p:spPr>
            <a:xfrm>
              <a:off x="1563920" y="5941851"/>
              <a:ext cx="3711947" cy="2752880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33E0A1A-82EA-0240-8E53-1902E92CAFF0}"/>
                </a:ext>
              </a:extLst>
            </p:cNvPr>
            <p:cNvSpPr txBox="1"/>
            <p:nvPr/>
          </p:nvSpPr>
          <p:spPr>
            <a:xfrm>
              <a:off x="1232816" y="5977870"/>
              <a:ext cx="3818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100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1C115D6-4A12-C64E-9839-5D7403E3D005}"/>
                </a:ext>
              </a:extLst>
            </p:cNvPr>
            <p:cNvSpPr txBox="1"/>
            <p:nvPr/>
          </p:nvSpPr>
          <p:spPr>
            <a:xfrm>
              <a:off x="1298539" y="6592410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75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B833E9A-FBB0-494B-86B7-35504277984C}"/>
                </a:ext>
              </a:extLst>
            </p:cNvPr>
            <p:cNvSpPr txBox="1"/>
            <p:nvPr/>
          </p:nvSpPr>
          <p:spPr>
            <a:xfrm>
              <a:off x="1298539" y="7199356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50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3FE020B0-C530-134A-9BA7-FA4BD157CA0C}"/>
                </a:ext>
              </a:extLst>
            </p:cNvPr>
            <p:cNvSpPr txBox="1"/>
            <p:nvPr/>
          </p:nvSpPr>
          <p:spPr>
            <a:xfrm>
              <a:off x="1298539" y="7811549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25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0E5A7C3-D067-3745-B3D8-AC65C18CD4AD}"/>
                </a:ext>
              </a:extLst>
            </p:cNvPr>
            <p:cNvSpPr txBox="1"/>
            <p:nvPr/>
          </p:nvSpPr>
          <p:spPr>
            <a:xfrm>
              <a:off x="1364261" y="8421069"/>
              <a:ext cx="25039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E379376-487F-0544-83C3-4087E27C923D}"/>
                </a:ext>
              </a:extLst>
            </p:cNvPr>
            <p:cNvSpPr txBox="1"/>
            <p:nvPr/>
          </p:nvSpPr>
          <p:spPr>
            <a:xfrm>
              <a:off x="1656030" y="8644924"/>
              <a:ext cx="57265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Control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(n=29)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5223201-FE51-3F49-B98D-57937B9246FA}"/>
                </a:ext>
              </a:extLst>
            </p:cNvPr>
            <p:cNvSpPr txBox="1"/>
            <p:nvPr/>
          </p:nvSpPr>
          <p:spPr>
            <a:xfrm>
              <a:off x="2262285" y="8644924"/>
              <a:ext cx="52450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NSCLC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(n=48)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3684734-70B4-3A4A-AB3C-7257421564BB}"/>
                </a:ext>
              </a:extLst>
            </p:cNvPr>
            <p:cNvSpPr txBox="1"/>
            <p:nvPr/>
          </p:nvSpPr>
          <p:spPr>
            <a:xfrm>
              <a:off x="2829355" y="8644924"/>
              <a:ext cx="5725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Control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(n=17)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7D37931-0DAA-124D-A425-F378AB2B7328}"/>
                </a:ext>
              </a:extLst>
            </p:cNvPr>
            <p:cNvSpPr txBox="1"/>
            <p:nvPr/>
          </p:nvSpPr>
          <p:spPr>
            <a:xfrm>
              <a:off x="3993812" y="8644924"/>
              <a:ext cx="5902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Control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(n=208)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A57AB963-88BA-C14E-95A3-A7C3D71E7C17}"/>
                </a:ext>
              </a:extLst>
            </p:cNvPr>
            <p:cNvSpPr txBox="1"/>
            <p:nvPr/>
          </p:nvSpPr>
          <p:spPr>
            <a:xfrm>
              <a:off x="3436826" y="8644924"/>
              <a:ext cx="5245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NSCLC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(n=79)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8200CB8C-9610-0948-81E6-B1E7B0EF3DEB}"/>
                </a:ext>
              </a:extLst>
            </p:cNvPr>
            <p:cNvSpPr txBox="1"/>
            <p:nvPr/>
          </p:nvSpPr>
          <p:spPr>
            <a:xfrm>
              <a:off x="4575028" y="8644924"/>
              <a:ext cx="5902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NSCLC</a:t>
              </a:r>
            </a:p>
            <a:p>
              <a:pPr algn="ctr"/>
              <a:r>
                <a:rPr lang="en-NL" sz="1000" dirty="0">
                  <a:latin typeface="Calibri" panose="020F0502020204030204" pitchFamily="34" charset="0"/>
                  <a:cs typeface="Calibri" panose="020F0502020204030204" pitchFamily="34" charset="0"/>
                </a:rPr>
                <a:t>(n=177)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8D657F07-C775-CD4D-975D-8849919C0828}"/>
                </a:ext>
              </a:extLst>
            </p:cNvPr>
            <p:cNvGrpSpPr/>
            <p:nvPr/>
          </p:nvGrpSpPr>
          <p:grpSpPr>
            <a:xfrm>
              <a:off x="1740846" y="5718074"/>
              <a:ext cx="981358" cy="317374"/>
              <a:chOff x="734885" y="1347737"/>
              <a:chExt cx="981358" cy="317374"/>
            </a:xfrm>
          </p:grpSpPr>
          <p:sp>
            <p:nvSpPr>
              <p:cNvPr id="65" name="Left Bracket 64">
                <a:extLst>
                  <a:ext uri="{FF2B5EF4-FFF2-40B4-BE49-F238E27FC236}">
                    <a16:creationId xmlns:a16="http://schemas.microsoft.com/office/drawing/2014/main" id="{8741137B-FEE2-BA44-8E4D-2891A3123E4C}"/>
                  </a:ext>
                </a:extLst>
              </p:cNvPr>
              <p:cNvSpPr/>
              <p:nvPr/>
            </p:nvSpPr>
            <p:spPr>
              <a:xfrm rot="5400000">
                <a:off x="1155754" y="1104623"/>
                <a:ext cx="139619" cy="981358"/>
              </a:xfrm>
              <a:prstGeom prst="leftBracket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2E1F4BB0-B9C2-F247-AA21-21F84A8984A5}"/>
                  </a:ext>
                </a:extLst>
              </p:cNvPr>
              <p:cNvSpPr txBox="1"/>
              <p:nvPr/>
            </p:nvSpPr>
            <p:spPr>
              <a:xfrm>
                <a:off x="936397" y="1347737"/>
                <a:ext cx="5806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NL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Smoker</a:t>
                </a: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D2B1C33D-1E30-B549-88DF-F2189F39440B}"/>
                </a:ext>
              </a:extLst>
            </p:cNvPr>
            <p:cNvGrpSpPr/>
            <p:nvPr/>
          </p:nvGrpSpPr>
          <p:grpSpPr>
            <a:xfrm>
              <a:off x="2893754" y="5705963"/>
              <a:ext cx="998663" cy="329485"/>
              <a:chOff x="1910168" y="1335626"/>
              <a:chExt cx="998663" cy="329485"/>
            </a:xfrm>
          </p:grpSpPr>
          <p:sp>
            <p:nvSpPr>
              <p:cNvPr id="63" name="Left Bracket 62">
                <a:extLst>
                  <a:ext uri="{FF2B5EF4-FFF2-40B4-BE49-F238E27FC236}">
                    <a16:creationId xmlns:a16="http://schemas.microsoft.com/office/drawing/2014/main" id="{334A88FB-59DC-754F-A466-6B889E551D83}"/>
                  </a:ext>
                </a:extLst>
              </p:cNvPr>
              <p:cNvSpPr/>
              <p:nvPr/>
            </p:nvSpPr>
            <p:spPr>
              <a:xfrm rot="5400000">
                <a:off x="2331037" y="1104623"/>
                <a:ext cx="139619" cy="981358"/>
              </a:xfrm>
              <a:prstGeom prst="leftBracket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69A11226-9F22-B844-8077-F6A0D5871B18}"/>
                  </a:ext>
                </a:extLst>
              </p:cNvPr>
              <p:cNvSpPr txBox="1"/>
              <p:nvPr/>
            </p:nvSpPr>
            <p:spPr>
              <a:xfrm>
                <a:off x="1916252" y="1335626"/>
                <a:ext cx="99257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NL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Former Smoker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3692927-60DF-2343-8A26-8837C02C8237}"/>
                </a:ext>
              </a:extLst>
            </p:cNvPr>
            <p:cNvGrpSpPr/>
            <p:nvPr/>
          </p:nvGrpSpPr>
          <p:grpSpPr>
            <a:xfrm>
              <a:off x="4063968" y="5695439"/>
              <a:ext cx="987666" cy="340009"/>
              <a:chOff x="3058007" y="1325101"/>
              <a:chExt cx="987666" cy="340009"/>
            </a:xfrm>
          </p:grpSpPr>
          <p:sp>
            <p:nvSpPr>
              <p:cNvPr id="61" name="Left Bracket 60">
                <a:extLst>
                  <a:ext uri="{FF2B5EF4-FFF2-40B4-BE49-F238E27FC236}">
                    <a16:creationId xmlns:a16="http://schemas.microsoft.com/office/drawing/2014/main" id="{54EEC05B-3678-A74C-A772-E9236C68BCCF}"/>
                  </a:ext>
                </a:extLst>
              </p:cNvPr>
              <p:cNvSpPr/>
              <p:nvPr/>
            </p:nvSpPr>
            <p:spPr>
              <a:xfrm rot="5400000">
                <a:off x="3485184" y="1104622"/>
                <a:ext cx="139619" cy="981358"/>
              </a:xfrm>
              <a:prstGeom prst="leftBracket">
                <a:avLst/>
              </a:prstGeom>
              <a:ln w="127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NL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E2B30E7A-CCCA-4A42-A7D8-0695EA7BFE4D}"/>
                  </a:ext>
                </a:extLst>
              </p:cNvPr>
              <p:cNvSpPr txBox="1"/>
              <p:nvPr/>
            </p:nvSpPr>
            <p:spPr>
              <a:xfrm>
                <a:off x="3058007" y="1325101"/>
                <a:ext cx="98135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NL" sz="1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Never/Unkown</a:t>
                </a: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EF03BFE-042C-E648-AE52-4D90E08D2460}"/>
                </a:ext>
              </a:extLst>
            </p:cNvPr>
            <p:cNvSpPr txBox="1"/>
            <p:nvPr/>
          </p:nvSpPr>
          <p:spPr>
            <a:xfrm>
              <a:off x="1357378" y="5231393"/>
              <a:ext cx="415043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Detection rate within different smoking status inValidation serie</a:t>
              </a:r>
            </a:p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(</a:t>
              </a:r>
              <a:r>
                <a:rPr lang="en-NL" sz="1100" b="1" i="1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HighSens</a:t>
              </a:r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  <a:sym typeface="Wingdings" pitchFamily="2" charset="2"/>
                </a:rPr>
                <a:t>)</a:t>
              </a:r>
              <a:endParaRPr lang="en-NL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0DD18D1D-72D8-DD45-B2C5-0D62FF889798}"/>
                </a:ext>
              </a:extLst>
            </p:cNvPr>
            <p:cNvSpPr txBox="1"/>
            <p:nvPr/>
          </p:nvSpPr>
          <p:spPr>
            <a:xfrm>
              <a:off x="1728314" y="8250077"/>
              <a:ext cx="4203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45%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9868E56-C4EC-384E-8D7F-7FD4B91251DD}"/>
                </a:ext>
              </a:extLst>
            </p:cNvPr>
            <p:cNvSpPr txBox="1"/>
            <p:nvPr/>
          </p:nvSpPr>
          <p:spPr>
            <a:xfrm>
              <a:off x="2305351" y="8257771"/>
              <a:ext cx="4203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92%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226C015-4B8E-1546-88F6-68D4FF6C4D42}"/>
                </a:ext>
              </a:extLst>
            </p:cNvPr>
            <p:cNvSpPr txBox="1"/>
            <p:nvPr/>
          </p:nvSpPr>
          <p:spPr>
            <a:xfrm>
              <a:off x="2911242" y="8257771"/>
              <a:ext cx="4203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FD20F8D-CD7D-4645-873D-102C00CF1452}"/>
                </a:ext>
              </a:extLst>
            </p:cNvPr>
            <p:cNvSpPr txBox="1"/>
            <p:nvPr/>
          </p:nvSpPr>
          <p:spPr>
            <a:xfrm>
              <a:off x="3517134" y="8257771"/>
              <a:ext cx="4203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92%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C18DE8A0-856E-6C47-A4E0-94EF9656A565}"/>
                </a:ext>
              </a:extLst>
            </p:cNvPr>
            <p:cNvSpPr txBox="1"/>
            <p:nvPr/>
          </p:nvSpPr>
          <p:spPr>
            <a:xfrm>
              <a:off x="4088560" y="8257771"/>
              <a:ext cx="4203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35%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09DDF86C-86AE-8048-B2F5-927B75BC8CC6}"/>
                </a:ext>
              </a:extLst>
            </p:cNvPr>
            <p:cNvSpPr txBox="1"/>
            <p:nvPr/>
          </p:nvSpPr>
          <p:spPr>
            <a:xfrm>
              <a:off x="4659989" y="8257771"/>
              <a:ext cx="420308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NL" sz="1050" b="1" dirty="0">
                  <a:latin typeface="Calibri" panose="020F0502020204030204" pitchFamily="34" charset="0"/>
                  <a:cs typeface="Calibri" panose="020F0502020204030204" pitchFamily="34" charset="0"/>
                </a:rPr>
                <a:t>97%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689A658-8F68-2649-A857-9837D8DAFB71}"/>
                </a:ext>
              </a:extLst>
            </p:cNvPr>
            <p:cNvSpPr txBox="1"/>
            <p:nvPr/>
          </p:nvSpPr>
          <p:spPr>
            <a:xfrm rot="16200000">
              <a:off x="667910" y="7175936"/>
              <a:ext cx="12500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Detection rate</a:t>
              </a:r>
            </a:p>
          </p:txBody>
        </p:sp>
      </p:grpSp>
      <p:sp>
        <p:nvSpPr>
          <p:cNvPr id="68" name="TextBox 67">
            <a:extLst>
              <a:ext uri="{FF2B5EF4-FFF2-40B4-BE49-F238E27FC236}">
                <a16:creationId xmlns:a16="http://schemas.microsoft.com/office/drawing/2014/main" id="{AB0089A1-59A3-B24C-BED1-DEB62B1CE807}"/>
              </a:ext>
            </a:extLst>
          </p:cNvPr>
          <p:cNvSpPr txBox="1"/>
          <p:nvPr/>
        </p:nvSpPr>
        <p:spPr>
          <a:xfrm>
            <a:off x="693076" y="1195997"/>
            <a:ext cx="10444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S10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rates for different smoking status</a:t>
            </a:r>
          </a:p>
        </p:txBody>
      </p:sp>
    </p:spTree>
    <p:extLst>
      <p:ext uri="{BB962C8B-B14F-4D97-AF65-F5344CB8AC3E}">
        <p14:creationId xmlns:p14="http://schemas.microsoft.com/office/powerpoint/2010/main" val="442999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F3896D7-0F0D-48AB-94F1-8F0FC8A4339D}"/>
              </a:ext>
            </a:extLst>
          </p:cNvPr>
          <p:cNvGrpSpPr/>
          <p:nvPr/>
        </p:nvGrpSpPr>
        <p:grpSpPr>
          <a:xfrm>
            <a:off x="8366232" y="11346801"/>
            <a:ext cx="2384277" cy="4849387"/>
            <a:chOff x="5071345" y="4022019"/>
            <a:chExt cx="1786655" cy="380822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A87E28E-D440-43D6-8E96-8576B28A6CA3}"/>
                </a:ext>
              </a:extLst>
            </p:cNvPr>
            <p:cNvGrpSpPr/>
            <p:nvPr/>
          </p:nvGrpSpPr>
          <p:grpSpPr>
            <a:xfrm>
              <a:off x="5071345" y="4022019"/>
              <a:ext cx="1786655" cy="3808221"/>
              <a:chOff x="-3144221" y="5780915"/>
              <a:chExt cx="1786655" cy="3808221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1886AE9-FC55-4A09-82AD-C7DF1AC045EF}"/>
                  </a:ext>
                </a:extLst>
              </p:cNvPr>
              <p:cNvSpPr txBox="1"/>
              <p:nvPr/>
            </p:nvSpPr>
            <p:spPr>
              <a:xfrm rot="16200000">
                <a:off x="-2709151" y="8952737"/>
                <a:ext cx="1004804" cy="2075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NSCLC (n=304)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45CFEA3-4E14-4F78-8FCB-BCE37591DA53}"/>
                  </a:ext>
                </a:extLst>
              </p:cNvPr>
              <p:cNvSpPr txBox="1"/>
              <p:nvPr/>
            </p:nvSpPr>
            <p:spPr>
              <a:xfrm rot="16200000">
                <a:off x="-2227704" y="8962807"/>
                <a:ext cx="1045088" cy="2075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Controls (n=254)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FA4518-E3F8-4333-8875-8C5F80D7286C}"/>
                  </a:ext>
                </a:extLst>
              </p:cNvPr>
              <p:cNvSpPr txBox="1"/>
              <p:nvPr/>
            </p:nvSpPr>
            <p:spPr>
              <a:xfrm>
                <a:off x="-2979258" y="6571574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4500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26F7D94-4EB8-42A8-AE50-23A8002AB29A}"/>
                  </a:ext>
                </a:extLst>
              </p:cNvPr>
              <p:cNvSpPr txBox="1"/>
              <p:nvPr/>
            </p:nvSpPr>
            <p:spPr>
              <a:xfrm>
                <a:off x="-2974186" y="6217247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5000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E3776D9-0546-40BD-A821-ED8C6A9132C3}"/>
                  </a:ext>
                </a:extLst>
              </p:cNvPr>
              <p:cNvSpPr txBox="1"/>
              <p:nvPr/>
            </p:nvSpPr>
            <p:spPr>
              <a:xfrm>
                <a:off x="-2974186" y="6925510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4000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02BA4D2-CB95-4AB2-B539-BE4AD5864AFF}"/>
                  </a:ext>
                </a:extLst>
              </p:cNvPr>
              <p:cNvSpPr txBox="1"/>
              <p:nvPr/>
            </p:nvSpPr>
            <p:spPr>
              <a:xfrm>
                <a:off x="-2977989" y="7275330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3500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5D8C079-5C2B-463B-A508-08971B179147}"/>
                  </a:ext>
                </a:extLst>
              </p:cNvPr>
              <p:cNvSpPr txBox="1"/>
              <p:nvPr/>
            </p:nvSpPr>
            <p:spPr>
              <a:xfrm>
                <a:off x="-2977989" y="7627774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3000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E084BAB-8FEA-46BF-BE05-634A38A907D2}"/>
                  </a:ext>
                </a:extLst>
              </p:cNvPr>
              <p:cNvSpPr txBox="1"/>
              <p:nvPr/>
            </p:nvSpPr>
            <p:spPr>
              <a:xfrm>
                <a:off x="-2972734" y="7979850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2500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294E1CA-3082-4974-9599-0B9E77BAA746}"/>
                  </a:ext>
                </a:extLst>
              </p:cNvPr>
              <p:cNvSpPr txBox="1"/>
              <p:nvPr/>
            </p:nvSpPr>
            <p:spPr>
              <a:xfrm>
                <a:off x="-2969614" y="8334762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2000</a:t>
                </a:r>
              </a:p>
            </p:txBody>
          </p:sp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0BF43518-69BC-43FF-9A6F-66B80DED8A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5625" t="13025" r="13095" b="26191"/>
              <a:stretch/>
            </p:blipFill>
            <p:spPr>
              <a:xfrm>
                <a:off x="-2587056" y="6149818"/>
                <a:ext cx="1229490" cy="2468958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0DAC548-970F-441D-943A-E4DEF85CB57E}"/>
                  </a:ext>
                </a:extLst>
              </p:cNvPr>
              <p:cNvSpPr txBox="1"/>
              <p:nvPr/>
            </p:nvSpPr>
            <p:spPr>
              <a:xfrm rot="16200000">
                <a:off x="-4625274" y="7261968"/>
                <a:ext cx="3169676" cy="2075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Number of genes with high-confidence detection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CAA64C3-4A4F-462E-9BA4-0280FCF49DDA}"/>
                </a:ext>
              </a:extLst>
            </p:cNvPr>
            <p:cNvSpPr txBox="1"/>
            <p:nvPr/>
          </p:nvSpPr>
          <p:spPr>
            <a:xfrm>
              <a:off x="5651726" y="4172621"/>
              <a:ext cx="1183362" cy="2175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Validation</a:t>
              </a:r>
              <a:endParaRPr lang="en-US" sz="12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E929149-2454-470E-BDE9-F127696130A9}"/>
              </a:ext>
            </a:extLst>
          </p:cNvPr>
          <p:cNvGrpSpPr/>
          <p:nvPr/>
        </p:nvGrpSpPr>
        <p:grpSpPr>
          <a:xfrm>
            <a:off x="5557631" y="11121982"/>
            <a:ext cx="3157216" cy="5153216"/>
            <a:chOff x="3244504" y="3933802"/>
            <a:chExt cx="2365856" cy="404681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BF427474-B48F-42BE-BCBA-DCAF53383EF2}"/>
                </a:ext>
              </a:extLst>
            </p:cNvPr>
            <p:cNvGrpSpPr/>
            <p:nvPr/>
          </p:nvGrpSpPr>
          <p:grpSpPr>
            <a:xfrm>
              <a:off x="3244504" y="3933802"/>
              <a:ext cx="1785474" cy="4046818"/>
              <a:chOff x="-2684519" y="2237336"/>
              <a:chExt cx="1785474" cy="4046818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8EB6ED5-6260-49BD-A226-25C06FA9852C}"/>
                  </a:ext>
                </a:extLst>
              </p:cNvPr>
              <p:cNvSpPr txBox="1"/>
              <p:nvPr/>
            </p:nvSpPr>
            <p:spPr>
              <a:xfrm rot="16200000">
                <a:off x="-2232600" y="5489395"/>
                <a:ext cx="939345" cy="2075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NSCLC (n=95)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125A62F-7563-4EED-867A-02B76F213018}"/>
                  </a:ext>
                </a:extLst>
              </p:cNvPr>
              <p:cNvSpPr txBox="1"/>
              <p:nvPr/>
            </p:nvSpPr>
            <p:spPr>
              <a:xfrm rot="16200000">
                <a:off x="-1741026" y="5530856"/>
                <a:ext cx="1160649" cy="3459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Controls (n=113)</a:t>
                </a:r>
              </a:p>
              <a:p>
                <a:pPr algn="r"/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AC36288E-A7DC-4210-9864-2237C0B606F1}"/>
                  </a:ext>
                </a:extLst>
              </p:cNvPr>
              <p:cNvSpPr txBox="1"/>
              <p:nvPr/>
            </p:nvSpPr>
            <p:spPr>
              <a:xfrm>
                <a:off x="-2499421" y="3143198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4500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AD25A38-23F7-4CBC-9A6B-F82EDEF12536}"/>
                  </a:ext>
                </a:extLst>
              </p:cNvPr>
              <p:cNvSpPr txBox="1"/>
              <p:nvPr/>
            </p:nvSpPr>
            <p:spPr>
              <a:xfrm>
                <a:off x="-2503680" y="2779424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5000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916E577-0265-474B-A8FC-DCF3805EA962}"/>
                  </a:ext>
                </a:extLst>
              </p:cNvPr>
              <p:cNvSpPr txBox="1"/>
              <p:nvPr/>
            </p:nvSpPr>
            <p:spPr>
              <a:xfrm>
                <a:off x="-2503680" y="3487687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4000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8EBD807-EAFE-488A-AB28-A5AB4A3F0C43}"/>
                  </a:ext>
                </a:extLst>
              </p:cNvPr>
              <p:cNvSpPr txBox="1"/>
              <p:nvPr/>
            </p:nvSpPr>
            <p:spPr>
              <a:xfrm>
                <a:off x="-2498151" y="3828058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3500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18BA9E9-F40A-4B8B-9319-5B82514637DE}"/>
                  </a:ext>
                </a:extLst>
              </p:cNvPr>
              <p:cNvSpPr txBox="1"/>
              <p:nvPr/>
            </p:nvSpPr>
            <p:spPr>
              <a:xfrm>
                <a:off x="-2498151" y="4190070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3000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3DFC9B7-84B3-4A8F-9C67-84E871E1BA61}"/>
                  </a:ext>
                </a:extLst>
              </p:cNvPr>
              <p:cNvSpPr txBox="1"/>
              <p:nvPr/>
            </p:nvSpPr>
            <p:spPr>
              <a:xfrm>
                <a:off x="-2502228" y="4542026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2500</a:t>
                </a:r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AEB9DEB-FAE1-4BAA-A0B0-9E5942E37DDC}"/>
                  </a:ext>
                </a:extLst>
              </p:cNvPr>
              <p:cNvSpPr txBox="1"/>
              <p:nvPr/>
            </p:nvSpPr>
            <p:spPr>
              <a:xfrm>
                <a:off x="-2499108" y="4906623"/>
                <a:ext cx="393036" cy="2175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2000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834A6E4-572F-427C-BF4D-0FC18B47AEEF}"/>
                  </a:ext>
                </a:extLst>
              </p:cNvPr>
              <p:cNvSpPr txBox="1"/>
              <p:nvPr/>
            </p:nvSpPr>
            <p:spPr>
              <a:xfrm rot="16200000">
                <a:off x="-4296912" y="3849729"/>
                <a:ext cx="3432356" cy="2075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Number of genes with high-confidence detection</a:t>
                </a:r>
              </a:p>
            </p:txBody>
          </p: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DD89F8A1-A3F1-4C5D-A403-5F51B8B0A6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55119" t="12626" r="13442" b="26493"/>
              <a:stretch/>
            </p:blipFill>
            <p:spPr>
              <a:xfrm>
                <a:off x="-2159871" y="2743698"/>
                <a:ext cx="1260826" cy="2429877"/>
              </a:xfrm>
              <a:prstGeom prst="rect">
                <a:avLst/>
              </a:prstGeom>
            </p:spPr>
          </p:pic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BDCCE32-1A33-4D62-A98C-F22D4A338F46}"/>
                </a:ext>
              </a:extLst>
            </p:cNvPr>
            <p:cNvSpPr txBox="1"/>
            <p:nvPr/>
          </p:nvSpPr>
          <p:spPr>
            <a:xfrm>
              <a:off x="3250700" y="4251172"/>
              <a:ext cx="2359660" cy="2175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Training and Evaluation</a:t>
              </a:r>
              <a:endParaRPr lang="en-US" sz="1200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0EFB29A-36F8-4F57-99F6-E69EAEBBB57E}"/>
              </a:ext>
            </a:extLst>
          </p:cNvPr>
          <p:cNvGrpSpPr/>
          <p:nvPr/>
        </p:nvGrpSpPr>
        <p:grpSpPr>
          <a:xfrm>
            <a:off x="853226" y="11529797"/>
            <a:ext cx="4559159" cy="4451349"/>
            <a:chOff x="-145958" y="4172531"/>
            <a:chExt cx="3466051" cy="3570224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490ADAC2-E36E-4351-9BA6-C35EF59C4181}"/>
                </a:ext>
              </a:extLst>
            </p:cNvPr>
            <p:cNvGrpSpPr/>
            <p:nvPr/>
          </p:nvGrpSpPr>
          <p:grpSpPr>
            <a:xfrm>
              <a:off x="10273" y="4172531"/>
              <a:ext cx="3309820" cy="3570224"/>
              <a:chOff x="142353" y="4172531"/>
              <a:chExt cx="3309820" cy="3570224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202148AD-952B-4C9E-BD89-27CBF3D5C5D2}"/>
                  </a:ext>
                </a:extLst>
              </p:cNvPr>
              <p:cNvGrpSpPr/>
              <p:nvPr/>
            </p:nvGrpSpPr>
            <p:grpSpPr>
              <a:xfrm>
                <a:off x="142353" y="4384457"/>
                <a:ext cx="3200288" cy="3358298"/>
                <a:chOff x="470767" y="5029351"/>
                <a:chExt cx="3200289" cy="3358296"/>
              </a:xfrm>
            </p:grpSpPr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F3D39E67-9176-4C7A-9D6C-EBF97A4D544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9472" t="10093" r="4658" b="12796"/>
                <a:stretch/>
              </p:blipFill>
              <p:spPr>
                <a:xfrm>
                  <a:off x="834887" y="5029351"/>
                  <a:ext cx="2836169" cy="2410459"/>
                </a:xfrm>
                <a:prstGeom prst="rect">
                  <a:avLst/>
                </a:prstGeom>
              </p:spPr>
            </p:pic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E90BB1F-45F4-4F48-B72A-B27553228873}"/>
                    </a:ext>
                  </a:extLst>
                </p:cNvPr>
                <p:cNvSpPr txBox="1"/>
                <p:nvPr/>
              </p:nvSpPr>
              <p:spPr>
                <a:xfrm>
                  <a:off x="470767" y="5398202"/>
                  <a:ext cx="398748" cy="2221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4500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0325E915-3BE2-402B-A19C-A3FDAF2FB772}"/>
                    </a:ext>
                  </a:extLst>
                </p:cNvPr>
                <p:cNvSpPr txBox="1"/>
                <p:nvPr/>
              </p:nvSpPr>
              <p:spPr>
                <a:xfrm>
                  <a:off x="479556" y="5047899"/>
                  <a:ext cx="398748" cy="2221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5000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34645E1C-FADF-4401-9F15-7C0B6D329E1A}"/>
                    </a:ext>
                  </a:extLst>
                </p:cNvPr>
                <p:cNvSpPr txBox="1"/>
                <p:nvPr/>
              </p:nvSpPr>
              <p:spPr>
                <a:xfrm>
                  <a:off x="472063" y="5759318"/>
                  <a:ext cx="398748" cy="2221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3000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284728E3-4C20-4A97-A637-7FF8A591AEB1}"/>
                    </a:ext>
                  </a:extLst>
                </p:cNvPr>
                <p:cNvSpPr txBox="1"/>
                <p:nvPr/>
              </p:nvSpPr>
              <p:spPr>
                <a:xfrm>
                  <a:off x="472038" y="6108827"/>
                  <a:ext cx="398748" cy="2221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3500</a:t>
                  </a: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DA240FDE-57F6-4300-ACC3-9DCC2DDFF0FE}"/>
                    </a:ext>
                  </a:extLst>
                </p:cNvPr>
                <p:cNvSpPr txBox="1"/>
                <p:nvPr/>
              </p:nvSpPr>
              <p:spPr>
                <a:xfrm>
                  <a:off x="475755" y="6464741"/>
                  <a:ext cx="398748" cy="2221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3000</a:t>
                  </a:r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374E5E0E-369E-422A-B968-C32012E976F3}"/>
                    </a:ext>
                  </a:extLst>
                </p:cNvPr>
                <p:cNvSpPr txBox="1"/>
                <p:nvPr/>
              </p:nvSpPr>
              <p:spPr>
                <a:xfrm>
                  <a:off x="477229" y="6823998"/>
                  <a:ext cx="398748" cy="2221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2500</a:t>
                  </a: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163113B6-1342-4CDC-8CAB-629A0AE1D44D}"/>
                    </a:ext>
                  </a:extLst>
                </p:cNvPr>
                <p:cNvSpPr txBox="1"/>
                <p:nvPr/>
              </p:nvSpPr>
              <p:spPr>
                <a:xfrm>
                  <a:off x="480351" y="7178598"/>
                  <a:ext cx="398748" cy="2221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2000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DB66540C-BCA7-4E8E-A32A-FD1FF009AE9A}"/>
                    </a:ext>
                  </a:extLst>
                </p:cNvPr>
                <p:cNvSpPr txBox="1"/>
                <p:nvPr/>
              </p:nvSpPr>
              <p:spPr>
                <a:xfrm rot="16200000">
                  <a:off x="813881" y="7716059"/>
                  <a:ext cx="699675" cy="2105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AMC, n=9</a:t>
                  </a:r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4CA3EA26-857D-4432-8F68-0CBB0CB8943C}"/>
                    </a:ext>
                  </a:extLst>
                </p:cNvPr>
                <p:cNvSpPr txBox="1"/>
                <p:nvPr/>
              </p:nvSpPr>
              <p:spPr>
                <a:xfrm rot="16200000">
                  <a:off x="1023304" y="7788059"/>
                  <a:ext cx="843674" cy="2105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MAAS, n=73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4033B02F-E25A-4931-A183-5ED51F4005FB}"/>
                    </a:ext>
                  </a:extLst>
                </p:cNvPr>
                <p:cNvSpPr txBox="1"/>
                <p:nvPr/>
              </p:nvSpPr>
              <p:spPr>
                <a:xfrm rot="16200000">
                  <a:off x="1277426" y="7737832"/>
                  <a:ext cx="816673" cy="2105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MGH, n=84 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36AF9594-BB2E-449F-932D-84934F9C744E}"/>
                    </a:ext>
                  </a:extLst>
                </p:cNvPr>
                <p:cNvSpPr txBox="1"/>
                <p:nvPr/>
              </p:nvSpPr>
              <p:spPr>
                <a:xfrm rot="16200000">
                  <a:off x="1544647" y="7750130"/>
                  <a:ext cx="767817" cy="2105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NKI, n=225</a:t>
                  </a:r>
                </a:p>
              </p:txBody>
            </p:sp>
            <p:sp>
              <p:nvSpPr>
                <p:cNvPr id="47" name="TextBox 46">
                  <a:extLst>
                    <a:ext uri="{FF2B5EF4-FFF2-40B4-BE49-F238E27FC236}">
                      <a16:creationId xmlns:a16="http://schemas.microsoft.com/office/drawing/2014/main" id="{F3FA7F38-F253-408E-ADCB-F3531E707B8D}"/>
                    </a:ext>
                  </a:extLst>
                </p:cNvPr>
                <p:cNvSpPr txBox="1"/>
                <p:nvPr/>
              </p:nvSpPr>
              <p:spPr>
                <a:xfrm rot="16200000">
                  <a:off x="1801762" y="7754141"/>
                  <a:ext cx="766377" cy="2105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PANG, n=2</a:t>
                  </a: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E474ED1B-F392-4619-8539-4CB16113622A}"/>
                    </a:ext>
                  </a:extLst>
                </p:cNvPr>
                <p:cNvSpPr txBox="1"/>
                <p:nvPr/>
              </p:nvSpPr>
              <p:spPr>
                <a:xfrm rot="16200000">
                  <a:off x="2055298" y="7726973"/>
                  <a:ext cx="720247" cy="2105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RAD, n= 5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01BF718B-EAF7-466A-8748-1BEA358437C7}"/>
                    </a:ext>
                  </a:extLst>
                </p:cNvPr>
                <p:cNvSpPr txBox="1"/>
                <p:nvPr/>
              </p:nvSpPr>
              <p:spPr>
                <a:xfrm rot="16200000">
                  <a:off x="2222717" y="7761406"/>
                  <a:ext cx="850102" cy="2105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UMEA, n=10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0372132B-7FB0-4C8C-A5F8-83FF9CB88B7C}"/>
                    </a:ext>
                  </a:extLst>
                </p:cNvPr>
                <p:cNvSpPr txBox="1"/>
                <p:nvPr/>
              </p:nvSpPr>
              <p:spPr>
                <a:xfrm rot="16200000">
                  <a:off x="2456899" y="7785948"/>
                  <a:ext cx="925958" cy="2105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Utrecht, n= 16</a:t>
                  </a:r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A0EB4254-83B5-4D8A-8C2E-B680FB82A8F7}"/>
                    </a:ext>
                  </a:extLst>
                </p:cNvPr>
                <p:cNvSpPr txBox="1"/>
                <p:nvPr/>
              </p:nvSpPr>
              <p:spPr>
                <a:xfrm rot="16200000">
                  <a:off x="2769260" y="7738959"/>
                  <a:ext cx="805462" cy="2105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Vienna, n=5</a:t>
                  </a:r>
                </a:p>
              </p:txBody>
            </p: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37DE8AB-DAA3-4805-B90A-A82ACD1A1121}"/>
                    </a:ext>
                  </a:extLst>
                </p:cNvPr>
                <p:cNvSpPr txBox="1"/>
                <p:nvPr/>
              </p:nvSpPr>
              <p:spPr>
                <a:xfrm rot="16200000">
                  <a:off x="2959257" y="7802661"/>
                  <a:ext cx="959386" cy="2105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VUMC, n= 447</a:t>
                  </a:r>
                </a:p>
              </p:txBody>
            </p:sp>
          </p:grp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F10CC9B7-6AF5-4FA1-9BA1-E32201DCB7D4}"/>
                  </a:ext>
                </a:extLst>
              </p:cNvPr>
              <p:cNvSpPr txBox="1"/>
              <p:nvPr/>
            </p:nvSpPr>
            <p:spPr>
              <a:xfrm>
                <a:off x="421529" y="4172531"/>
                <a:ext cx="3030644" cy="222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Different isolation locations</a:t>
                </a:r>
              </a:p>
            </p:txBody>
          </p: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D0A21BA-3142-4E05-9E88-AF66881EEE08}"/>
                </a:ext>
              </a:extLst>
            </p:cNvPr>
            <p:cNvSpPr txBox="1"/>
            <p:nvPr/>
          </p:nvSpPr>
          <p:spPr>
            <a:xfrm rot="16200000">
              <a:off x="-1245895" y="5483062"/>
              <a:ext cx="2410460" cy="2105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Number of transcript per sample</a:t>
              </a:r>
              <a:endParaRPr lang="en-US" sz="1200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6EF1186-2393-4792-A14F-9B7A11D674A9}"/>
              </a:ext>
            </a:extLst>
          </p:cNvPr>
          <p:cNvGrpSpPr/>
          <p:nvPr/>
        </p:nvGrpSpPr>
        <p:grpSpPr>
          <a:xfrm>
            <a:off x="5620673" y="511229"/>
            <a:ext cx="5330291" cy="5187864"/>
            <a:chOff x="6666180" y="1638892"/>
            <a:chExt cx="3448374" cy="3400310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9495FE7-F044-47F0-81E5-7537CC52F166}"/>
                </a:ext>
              </a:extLst>
            </p:cNvPr>
            <p:cNvSpPr txBox="1"/>
            <p:nvPr/>
          </p:nvSpPr>
          <p:spPr>
            <a:xfrm rot="16200000">
              <a:off x="7226227" y="4134418"/>
              <a:ext cx="204040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BB0C868-78F4-4B44-A898-17276A367195}"/>
                </a:ext>
              </a:extLst>
            </p:cNvPr>
            <p:cNvSpPr txBox="1"/>
            <p:nvPr/>
          </p:nvSpPr>
          <p:spPr>
            <a:xfrm rot="16200000">
              <a:off x="7104104" y="3583463"/>
              <a:ext cx="453047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AF77FC7-83FB-4069-9243-4E138BFCFAA6}"/>
                </a:ext>
              </a:extLst>
            </p:cNvPr>
            <p:cNvSpPr txBox="1"/>
            <p:nvPr/>
          </p:nvSpPr>
          <p:spPr>
            <a:xfrm rot="16200000">
              <a:off x="7104103" y="3037209"/>
              <a:ext cx="453047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2000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66C6C01-43A7-4E15-86CC-45FDDB6AE33F}"/>
                </a:ext>
              </a:extLst>
            </p:cNvPr>
            <p:cNvSpPr txBox="1"/>
            <p:nvPr/>
          </p:nvSpPr>
          <p:spPr>
            <a:xfrm rot="16200000">
              <a:off x="7109046" y="2493633"/>
              <a:ext cx="453047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3000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AFBD9F30-32FE-4ECE-8047-ED0F88C29167}"/>
                </a:ext>
              </a:extLst>
            </p:cNvPr>
            <p:cNvSpPr txBox="1"/>
            <p:nvPr/>
          </p:nvSpPr>
          <p:spPr>
            <a:xfrm rot="16200000">
              <a:off x="7112940" y="1952810"/>
              <a:ext cx="453047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4000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C76F6186-3F91-4816-ABB0-E962457E715B}"/>
                </a:ext>
              </a:extLst>
            </p:cNvPr>
            <p:cNvSpPr txBox="1"/>
            <p:nvPr/>
          </p:nvSpPr>
          <p:spPr>
            <a:xfrm rot="16200000">
              <a:off x="7447735" y="4433821"/>
              <a:ext cx="204040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500BC00-A052-413B-86B1-6DADFF808983}"/>
                </a:ext>
              </a:extLst>
            </p:cNvPr>
            <p:cNvSpPr txBox="1"/>
            <p:nvPr/>
          </p:nvSpPr>
          <p:spPr>
            <a:xfrm rot="16200000">
              <a:off x="7473057" y="4571914"/>
              <a:ext cx="536050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40000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A8AA544-4C2A-4968-A965-F221DA48A959}"/>
                </a:ext>
              </a:extLst>
            </p:cNvPr>
            <p:cNvSpPr txBox="1"/>
            <p:nvPr/>
          </p:nvSpPr>
          <p:spPr>
            <a:xfrm rot="16200000">
              <a:off x="7661887" y="4576272"/>
              <a:ext cx="536050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80000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803B6DC-1BD3-4FE5-85C1-D75D3DA4B7AF}"/>
                </a:ext>
              </a:extLst>
            </p:cNvPr>
            <p:cNvSpPr txBox="1"/>
            <p:nvPr/>
          </p:nvSpPr>
          <p:spPr>
            <a:xfrm rot="16200000">
              <a:off x="7810849" y="4609750"/>
              <a:ext cx="619052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120000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6AE4FE53-577B-4D7E-965C-97A433FB3F1E}"/>
                </a:ext>
              </a:extLst>
            </p:cNvPr>
            <p:cNvSpPr txBox="1"/>
            <p:nvPr/>
          </p:nvSpPr>
          <p:spPr>
            <a:xfrm rot="16200000">
              <a:off x="7996373" y="4610334"/>
              <a:ext cx="619052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160000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141D433-EE13-43E8-AA74-02728115590D}"/>
                </a:ext>
              </a:extLst>
            </p:cNvPr>
            <p:cNvSpPr txBox="1"/>
            <p:nvPr/>
          </p:nvSpPr>
          <p:spPr>
            <a:xfrm rot="16200000">
              <a:off x="8184351" y="4609750"/>
              <a:ext cx="619052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200000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6AAB020-C971-4010-941A-F52A739BF189}"/>
                </a:ext>
              </a:extLst>
            </p:cNvPr>
            <p:cNvSpPr txBox="1"/>
            <p:nvPr/>
          </p:nvSpPr>
          <p:spPr>
            <a:xfrm rot="16200000">
              <a:off x="8373288" y="4609750"/>
              <a:ext cx="619052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240000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6337A4F-E7CE-4BF1-8DB5-0AA16FB96DD3}"/>
                </a:ext>
              </a:extLst>
            </p:cNvPr>
            <p:cNvSpPr txBox="1"/>
            <p:nvPr/>
          </p:nvSpPr>
          <p:spPr>
            <a:xfrm rot="16200000">
              <a:off x="8562121" y="4608772"/>
              <a:ext cx="619052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280000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2F88D15-8354-4B9C-9374-2B58982F53F6}"/>
                </a:ext>
              </a:extLst>
            </p:cNvPr>
            <p:cNvSpPr txBox="1"/>
            <p:nvPr/>
          </p:nvSpPr>
          <p:spPr>
            <a:xfrm rot="16200000">
              <a:off x="8745536" y="4608772"/>
              <a:ext cx="619052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320000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291C227-47EB-4F53-A5FB-5F20753723AC}"/>
                </a:ext>
              </a:extLst>
            </p:cNvPr>
            <p:cNvSpPr txBox="1"/>
            <p:nvPr/>
          </p:nvSpPr>
          <p:spPr>
            <a:xfrm rot="16200000">
              <a:off x="8934837" y="4608772"/>
              <a:ext cx="619052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360000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8F6DB796-20B8-4E1D-AD89-70F11A3CB6A4}"/>
                </a:ext>
              </a:extLst>
            </p:cNvPr>
            <p:cNvSpPr txBox="1"/>
            <p:nvPr/>
          </p:nvSpPr>
          <p:spPr>
            <a:xfrm rot="16200000">
              <a:off x="9122614" y="4608772"/>
              <a:ext cx="619052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400000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588939A-B51C-4B84-8ED2-E29CAC0BE6FD}"/>
                </a:ext>
              </a:extLst>
            </p:cNvPr>
            <p:cNvSpPr txBox="1"/>
            <p:nvPr/>
          </p:nvSpPr>
          <p:spPr>
            <a:xfrm rot="16200000">
              <a:off x="9307112" y="4608772"/>
              <a:ext cx="619052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440000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CBF94A2-101F-4AC7-A1A9-C2B3E914398F}"/>
                </a:ext>
              </a:extLst>
            </p:cNvPr>
            <p:cNvSpPr txBox="1"/>
            <p:nvPr/>
          </p:nvSpPr>
          <p:spPr>
            <a:xfrm rot="16200000">
              <a:off x="9493623" y="4611307"/>
              <a:ext cx="619052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480000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1ED1EC4-9B66-4066-8C41-A4EFF201774F}"/>
                </a:ext>
              </a:extLst>
            </p:cNvPr>
            <p:cNvSpPr txBox="1"/>
            <p:nvPr/>
          </p:nvSpPr>
          <p:spPr>
            <a:xfrm rot="16200000">
              <a:off x="9686660" y="4609380"/>
              <a:ext cx="619052" cy="2367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520000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93CD783C-BB1C-4DAE-AA38-3CF1495A7AA0}"/>
                </a:ext>
              </a:extLst>
            </p:cNvPr>
            <p:cNvSpPr txBox="1"/>
            <p:nvPr/>
          </p:nvSpPr>
          <p:spPr>
            <a:xfrm rot="16200000">
              <a:off x="5461920" y="2995414"/>
              <a:ext cx="2822259" cy="413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Number of intron-spanning spliced RNA reads in Training and Evaluation series</a:t>
              </a: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3A9E599E-E20A-44BC-A683-5081B9C3DA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5402" t="25774" r="11299" b="27905"/>
            <a:stretch/>
          </p:blipFill>
          <p:spPr>
            <a:xfrm>
              <a:off x="7396313" y="1638892"/>
              <a:ext cx="2670329" cy="2768638"/>
            </a:xfrm>
            <a:prstGeom prst="rect">
              <a:avLst/>
            </a:prstGeom>
          </p:spPr>
        </p:pic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245B86C-3D53-4C56-854C-1336DD61373D}"/>
                </a:ext>
              </a:extLst>
            </p:cNvPr>
            <p:cNvSpPr txBox="1"/>
            <p:nvPr/>
          </p:nvSpPr>
          <p:spPr>
            <a:xfrm>
              <a:off x="8393578" y="3183192"/>
              <a:ext cx="1604517" cy="2398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i="1" dirty="0">
                  <a:latin typeface="Arial" panose="020B0604020202020204" pitchFamily="34" charset="0"/>
                  <a:cs typeface="Arial" panose="020B0604020202020204" pitchFamily="34" charset="0"/>
                </a:rPr>
                <a:t>Minimal n genes: 1500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B1AB127-5FE9-4037-8BA2-CB5FD10AB15A}"/>
              </a:ext>
            </a:extLst>
          </p:cNvPr>
          <p:cNvGrpSpPr/>
          <p:nvPr/>
        </p:nvGrpSpPr>
        <p:grpSpPr>
          <a:xfrm>
            <a:off x="1029947" y="510067"/>
            <a:ext cx="3421376" cy="5131346"/>
            <a:chOff x="261653" y="6809878"/>
            <a:chExt cx="1924524" cy="2428364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3AB7503-7D4A-48D6-8788-75F226D640AE}"/>
                </a:ext>
              </a:extLst>
            </p:cNvPr>
            <p:cNvSpPr txBox="1"/>
            <p:nvPr/>
          </p:nvSpPr>
          <p:spPr>
            <a:xfrm rot="16200000">
              <a:off x="397072" y="8547068"/>
              <a:ext cx="237596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C481BEC-F6B9-4245-9BD9-FED6CE853074}"/>
                </a:ext>
              </a:extLst>
            </p:cNvPr>
            <p:cNvSpPr txBox="1"/>
            <p:nvPr/>
          </p:nvSpPr>
          <p:spPr>
            <a:xfrm rot="16200000">
              <a:off x="397073" y="8202579"/>
              <a:ext cx="237596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09C06B91-D5D4-4FD3-8B78-9DCE851075CF}"/>
                </a:ext>
              </a:extLst>
            </p:cNvPr>
            <p:cNvSpPr txBox="1"/>
            <p:nvPr/>
          </p:nvSpPr>
          <p:spPr>
            <a:xfrm rot="16200000">
              <a:off x="397072" y="7856753"/>
              <a:ext cx="237596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6335264-DEED-4520-BAC1-FAD9F3C80A2E}"/>
                </a:ext>
              </a:extLst>
            </p:cNvPr>
            <p:cNvSpPr txBox="1"/>
            <p:nvPr/>
          </p:nvSpPr>
          <p:spPr>
            <a:xfrm rot="16200000">
              <a:off x="397073" y="7513686"/>
              <a:ext cx="237596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2F392E6-9C8E-45C0-88C3-B6EAE9790D22}"/>
                </a:ext>
              </a:extLst>
            </p:cNvPr>
            <p:cNvSpPr txBox="1"/>
            <p:nvPr/>
          </p:nvSpPr>
          <p:spPr>
            <a:xfrm rot="16200000">
              <a:off x="397073" y="7168334"/>
              <a:ext cx="237596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9F9E41FD-6647-45A6-8080-E39A27944A73}"/>
                </a:ext>
              </a:extLst>
            </p:cNvPr>
            <p:cNvSpPr txBox="1"/>
            <p:nvPr/>
          </p:nvSpPr>
          <p:spPr>
            <a:xfrm rot="16200000">
              <a:off x="397073" y="6825757"/>
              <a:ext cx="237596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0697885-B20D-43D6-9D29-0EC4E5288C0C}"/>
                </a:ext>
              </a:extLst>
            </p:cNvPr>
            <p:cNvSpPr txBox="1"/>
            <p:nvPr/>
          </p:nvSpPr>
          <p:spPr>
            <a:xfrm rot="16200000">
              <a:off x="-442616" y="7690546"/>
              <a:ext cx="1614376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Pearson’s correlation coefficient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C832BF91-D4DC-40DB-9DEC-D39FBB4433C4}"/>
                </a:ext>
              </a:extLst>
            </p:cNvPr>
            <p:cNvSpPr txBox="1"/>
            <p:nvPr/>
          </p:nvSpPr>
          <p:spPr>
            <a:xfrm>
              <a:off x="577642" y="8780286"/>
              <a:ext cx="1608535" cy="4579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22" dirty="0">
                  <a:latin typeface="Arial" panose="020B0604020202020204" pitchFamily="34" charset="0"/>
                  <a:cs typeface="Arial" panose="020B0604020202020204" pitchFamily="34" charset="0"/>
                </a:rPr>
                <a:t>Platelet RNA samples (ordered by the inter-sample LOOCV correlation) in Training and Evaluation series</a:t>
              </a:r>
            </a:p>
          </p:txBody>
        </p:sp>
        <p:pic>
          <p:nvPicPr>
            <p:cNvPr id="86" name="Picture 85">
              <a:extLst>
                <a:ext uri="{FF2B5EF4-FFF2-40B4-BE49-F238E27FC236}">
                  <a16:creationId xmlns:a16="http://schemas.microsoft.com/office/drawing/2014/main" id="{3B7ACD11-6396-4056-B6BE-0CE1FFAA46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12030" t="10902" r="25858" b="13440"/>
            <a:stretch/>
          </p:blipFill>
          <p:spPr>
            <a:xfrm>
              <a:off x="584635" y="6841680"/>
              <a:ext cx="1556278" cy="1899881"/>
            </a:xfrm>
            <a:prstGeom prst="rect">
              <a:avLst/>
            </a:prstGeom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3F25B37-8C7C-4271-9DCF-8847E89E4244}"/>
              </a:ext>
            </a:extLst>
          </p:cNvPr>
          <p:cNvGrpSpPr/>
          <p:nvPr/>
        </p:nvGrpSpPr>
        <p:grpSpPr>
          <a:xfrm>
            <a:off x="5558395" y="5769173"/>
            <a:ext cx="5440640" cy="5373475"/>
            <a:chOff x="6795014" y="5736328"/>
            <a:chExt cx="3434737" cy="3305501"/>
          </a:xfrm>
        </p:grpSpPr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2D85DDE7-0C72-4BC7-BACF-82FAFE143D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5959" t="26251" r="11720" b="27837"/>
            <a:stretch/>
          </p:blipFill>
          <p:spPr>
            <a:xfrm>
              <a:off x="7514750" y="5736328"/>
              <a:ext cx="2649501" cy="2729116"/>
            </a:xfrm>
            <a:prstGeom prst="rect">
              <a:avLst/>
            </a:prstGeom>
          </p:spPr>
        </p:pic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21C2531-D4D6-469D-84B0-E8B60C88A702}"/>
                </a:ext>
              </a:extLst>
            </p:cNvPr>
            <p:cNvSpPr txBox="1"/>
            <p:nvPr/>
          </p:nvSpPr>
          <p:spPr>
            <a:xfrm rot="16200000">
              <a:off x="7350555" y="8194349"/>
              <a:ext cx="191499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AFE692D9-4AFA-40D5-BAD6-0ADA6C6496BE}"/>
                </a:ext>
              </a:extLst>
            </p:cNvPr>
            <p:cNvSpPr txBox="1"/>
            <p:nvPr/>
          </p:nvSpPr>
          <p:spPr>
            <a:xfrm rot="16200000">
              <a:off x="7236082" y="7658194"/>
              <a:ext cx="425202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1000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B725244-889E-4E47-8B3F-D5B4B647C508}"/>
                </a:ext>
              </a:extLst>
            </p:cNvPr>
            <p:cNvSpPr txBox="1"/>
            <p:nvPr/>
          </p:nvSpPr>
          <p:spPr>
            <a:xfrm rot="16200000">
              <a:off x="7236081" y="7119832"/>
              <a:ext cx="425202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2000</a:t>
              </a: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AD2F0BEC-409E-4474-AD6A-17CD31BC2B80}"/>
                </a:ext>
              </a:extLst>
            </p:cNvPr>
            <p:cNvSpPr txBox="1"/>
            <p:nvPr/>
          </p:nvSpPr>
          <p:spPr>
            <a:xfrm rot="16200000">
              <a:off x="7241024" y="6576254"/>
              <a:ext cx="425202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3000</a:t>
              </a:r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07238F6A-F61A-4CEF-B9AD-2DCA9D8E9B6B}"/>
                </a:ext>
              </a:extLst>
            </p:cNvPr>
            <p:cNvSpPr txBox="1"/>
            <p:nvPr/>
          </p:nvSpPr>
          <p:spPr>
            <a:xfrm rot="16200000">
              <a:off x="7244918" y="6035432"/>
              <a:ext cx="425202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4000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FE03F8A4-E5B6-4F42-B4B1-0F518F5B85AD}"/>
                </a:ext>
              </a:extLst>
            </p:cNvPr>
            <p:cNvSpPr txBox="1"/>
            <p:nvPr/>
          </p:nvSpPr>
          <p:spPr>
            <a:xfrm rot="16200000">
              <a:off x="7572062" y="8458332"/>
              <a:ext cx="191499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B5C31B6C-CFE9-423D-B0C8-83031E66D086}"/>
                </a:ext>
              </a:extLst>
            </p:cNvPr>
            <p:cNvSpPr txBox="1"/>
            <p:nvPr/>
          </p:nvSpPr>
          <p:spPr>
            <a:xfrm rot="16200000">
              <a:off x="7607586" y="8596424"/>
              <a:ext cx="503103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40000</a:t>
              </a: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124B769D-AD0E-4A2D-B416-E54F1E870FA5}"/>
                </a:ext>
              </a:extLst>
            </p:cNvPr>
            <p:cNvSpPr txBox="1"/>
            <p:nvPr/>
          </p:nvSpPr>
          <p:spPr>
            <a:xfrm rot="16200000">
              <a:off x="7796415" y="8600782"/>
              <a:ext cx="503103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80000</a:t>
              </a:r>
            </a:p>
          </p:txBody>
        </p: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0333EBAC-9490-423B-B52E-756541C81BC9}"/>
                </a:ext>
              </a:extLst>
            </p:cNvPr>
            <p:cNvSpPr txBox="1"/>
            <p:nvPr/>
          </p:nvSpPr>
          <p:spPr>
            <a:xfrm rot="16200000">
              <a:off x="7947930" y="8634260"/>
              <a:ext cx="581004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120000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4EDC040A-5698-4509-9546-FDCE537D5B25}"/>
                </a:ext>
              </a:extLst>
            </p:cNvPr>
            <p:cNvSpPr txBox="1"/>
            <p:nvPr/>
          </p:nvSpPr>
          <p:spPr>
            <a:xfrm rot="16200000">
              <a:off x="8133453" y="8634845"/>
              <a:ext cx="581004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160000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3AC48DC-B42E-4D6D-B8E5-FC6F3B7407F0}"/>
                </a:ext>
              </a:extLst>
            </p:cNvPr>
            <p:cNvSpPr txBox="1"/>
            <p:nvPr/>
          </p:nvSpPr>
          <p:spPr>
            <a:xfrm rot="16200000">
              <a:off x="8321432" y="8634260"/>
              <a:ext cx="581004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200000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B1A6AD21-1EB8-4017-899E-6BC2A7BD43AE}"/>
                </a:ext>
              </a:extLst>
            </p:cNvPr>
            <p:cNvSpPr txBox="1"/>
            <p:nvPr/>
          </p:nvSpPr>
          <p:spPr>
            <a:xfrm rot="16200000">
              <a:off x="8510369" y="8634260"/>
              <a:ext cx="581004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240000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42EB6F8A-334F-43A8-9C57-FBDB9176000A}"/>
                </a:ext>
              </a:extLst>
            </p:cNvPr>
            <p:cNvSpPr txBox="1"/>
            <p:nvPr/>
          </p:nvSpPr>
          <p:spPr>
            <a:xfrm rot="16200000">
              <a:off x="8699201" y="8633285"/>
              <a:ext cx="581004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280000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7DD49E5E-E968-45F3-BCFF-54E2D89EABFF}"/>
                </a:ext>
              </a:extLst>
            </p:cNvPr>
            <p:cNvSpPr txBox="1"/>
            <p:nvPr/>
          </p:nvSpPr>
          <p:spPr>
            <a:xfrm rot="16200000">
              <a:off x="8882616" y="8633285"/>
              <a:ext cx="581004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320000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4A0219D5-03CF-494F-87C6-40DB328C6469}"/>
                </a:ext>
              </a:extLst>
            </p:cNvPr>
            <p:cNvSpPr txBox="1"/>
            <p:nvPr/>
          </p:nvSpPr>
          <p:spPr>
            <a:xfrm rot="16200000">
              <a:off x="9071919" y="8633285"/>
              <a:ext cx="581004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360000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4E2FEB4-DA6D-410B-81DB-F657C55F25EA}"/>
                </a:ext>
              </a:extLst>
            </p:cNvPr>
            <p:cNvSpPr txBox="1"/>
            <p:nvPr/>
          </p:nvSpPr>
          <p:spPr>
            <a:xfrm rot="16200000">
              <a:off x="9259695" y="8633285"/>
              <a:ext cx="581004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400000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CBF84BF-6232-4CA1-8C73-1168BD2803F3}"/>
                </a:ext>
              </a:extLst>
            </p:cNvPr>
            <p:cNvSpPr txBox="1"/>
            <p:nvPr/>
          </p:nvSpPr>
          <p:spPr>
            <a:xfrm rot="16200000">
              <a:off x="9444192" y="8633285"/>
              <a:ext cx="581004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440000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84712CD1-F061-4389-B178-E51513D357F3}"/>
                </a:ext>
              </a:extLst>
            </p:cNvPr>
            <p:cNvSpPr txBox="1"/>
            <p:nvPr/>
          </p:nvSpPr>
          <p:spPr>
            <a:xfrm rot="16200000">
              <a:off x="9630704" y="8635818"/>
              <a:ext cx="581004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480000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1B73B4B-CCA1-4AC1-B2C0-00FFAC35D910}"/>
                </a:ext>
              </a:extLst>
            </p:cNvPr>
            <p:cNvSpPr txBox="1"/>
            <p:nvPr/>
          </p:nvSpPr>
          <p:spPr>
            <a:xfrm rot="16200000">
              <a:off x="9823740" y="8633891"/>
              <a:ext cx="581004" cy="231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520000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871DF9B0-3CD7-4ECA-8B5D-C9CA9E64C476}"/>
                </a:ext>
              </a:extLst>
            </p:cNvPr>
            <p:cNvSpPr txBox="1"/>
            <p:nvPr/>
          </p:nvSpPr>
          <p:spPr>
            <a:xfrm rot="16200000">
              <a:off x="5552223" y="6994596"/>
              <a:ext cx="2889328" cy="403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Number of intron-spanning spliced RNA reads in Validation series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85C8A7-0403-4786-9DF3-D1AB7FF89D5E}"/>
                </a:ext>
              </a:extLst>
            </p:cNvPr>
            <p:cNvSpPr txBox="1"/>
            <p:nvPr/>
          </p:nvSpPr>
          <p:spPr>
            <a:xfrm>
              <a:off x="8547946" y="7254509"/>
              <a:ext cx="1565757" cy="225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78" i="1" dirty="0">
                  <a:latin typeface="Arial" panose="020B0604020202020204" pitchFamily="34" charset="0"/>
                  <a:cs typeface="Arial" panose="020B0604020202020204" pitchFamily="34" charset="0"/>
                </a:rPr>
                <a:t>Minimal n genes: 1500</a:t>
              </a: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7B2DE36-7C5B-47A9-BEC4-DEFEACB3D65B}"/>
              </a:ext>
            </a:extLst>
          </p:cNvPr>
          <p:cNvGrpSpPr/>
          <p:nvPr/>
        </p:nvGrpSpPr>
        <p:grpSpPr>
          <a:xfrm>
            <a:off x="1099802" y="5766143"/>
            <a:ext cx="3332505" cy="5002299"/>
            <a:chOff x="3465108" y="6791997"/>
            <a:chExt cx="1874534" cy="2429703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3A8E38F-A491-4FFB-B226-CD0F5939D371}"/>
                </a:ext>
              </a:extLst>
            </p:cNvPr>
            <p:cNvSpPr txBox="1"/>
            <p:nvPr/>
          </p:nvSpPr>
          <p:spPr>
            <a:xfrm>
              <a:off x="3826249" y="8751671"/>
              <a:ext cx="1478825" cy="4700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422" dirty="0">
                  <a:latin typeface="Arial" panose="020B0604020202020204" pitchFamily="34" charset="0"/>
                  <a:cs typeface="Arial" panose="020B0604020202020204" pitchFamily="34" charset="0"/>
                </a:rPr>
                <a:t>Platelet RNA samples (ordered by the inter-sample LOOCV correlation) in Validation series</a:t>
              </a:r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FC65575F-C538-4A2C-BE74-F7DD7CC492C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/>
            <a:srcRect l="12054" t="10826" r="25858" b="12611"/>
            <a:stretch/>
          </p:blipFill>
          <p:spPr>
            <a:xfrm>
              <a:off x="3788422" y="6823358"/>
              <a:ext cx="1551220" cy="1921337"/>
            </a:xfrm>
            <a:prstGeom prst="rect">
              <a:avLst/>
            </a:prstGeom>
          </p:spPr>
        </p:pic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DDDE0FC-61EE-4F52-B0ED-A886914DE5F7}"/>
                </a:ext>
              </a:extLst>
            </p:cNvPr>
            <p:cNvSpPr txBox="1"/>
            <p:nvPr/>
          </p:nvSpPr>
          <p:spPr>
            <a:xfrm rot="16200000">
              <a:off x="3597396" y="8532319"/>
              <a:ext cx="243860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64AF7478-AB5C-4559-B2C2-D95E9C11F917}"/>
                </a:ext>
              </a:extLst>
            </p:cNvPr>
            <p:cNvSpPr txBox="1"/>
            <p:nvPr/>
          </p:nvSpPr>
          <p:spPr>
            <a:xfrm rot="16200000">
              <a:off x="3597397" y="8187830"/>
              <a:ext cx="243860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9AC05F27-D63F-4CDA-AF2F-7DFE70014E69}"/>
                </a:ext>
              </a:extLst>
            </p:cNvPr>
            <p:cNvSpPr txBox="1"/>
            <p:nvPr/>
          </p:nvSpPr>
          <p:spPr>
            <a:xfrm rot="16200000">
              <a:off x="3597396" y="7842004"/>
              <a:ext cx="243860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9254FA0D-A7D5-4717-85F9-43AF6B0D428C}"/>
                </a:ext>
              </a:extLst>
            </p:cNvPr>
            <p:cNvSpPr txBox="1"/>
            <p:nvPr/>
          </p:nvSpPr>
          <p:spPr>
            <a:xfrm rot="16200000">
              <a:off x="3597397" y="7498937"/>
              <a:ext cx="243860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10B84BEF-D45B-423E-8B3C-FD0DB9D45BB6}"/>
                </a:ext>
              </a:extLst>
            </p:cNvPr>
            <p:cNvSpPr txBox="1"/>
            <p:nvPr/>
          </p:nvSpPr>
          <p:spPr>
            <a:xfrm rot="16200000">
              <a:off x="3597397" y="7153585"/>
              <a:ext cx="243860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982135D9-D8CC-4345-A09D-6F97B2690840}"/>
                </a:ext>
              </a:extLst>
            </p:cNvPr>
            <p:cNvSpPr txBox="1"/>
            <p:nvPr/>
          </p:nvSpPr>
          <p:spPr>
            <a:xfrm rot="16200000">
              <a:off x="3597397" y="6811008"/>
              <a:ext cx="243860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71D31F34-732B-4221-8303-C70C8B073350}"/>
                </a:ext>
              </a:extLst>
            </p:cNvPr>
            <p:cNvSpPr txBox="1"/>
            <p:nvPr/>
          </p:nvSpPr>
          <p:spPr>
            <a:xfrm rot="16200000">
              <a:off x="2739559" y="7675797"/>
              <a:ext cx="1656936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Pearson’s correlation coefficient</a:t>
              </a:r>
            </a:p>
          </p:txBody>
        </p:sp>
      </p:grpSp>
      <p:sp>
        <p:nvSpPr>
          <p:cNvPr id="122" name="Tekstvak 4">
            <a:extLst>
              <a:ext uri="{FF2B5EF4-FFF2-40B4-BE49-F238E27FC236}">
                <a16:creationId xmlns:a16="http://schemas.microsoft.com/office/drawing/2014/main" id="{D9100C08-7AA1-41FB-B61A-E91F47FD81C3}"/>
              </a:ext>
            </a:extLst>
          </p:cNvPr>
          <p:cNvSpPr txBox="1"/>
          <p:nvPr/>
        </p:nvSpPr>
        <p:spPr>
          <a:xfrm>
            <a:off x="319828" y="645921"/>
            <a:ext cx="66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/>
                <a:cs typeface="Arial"/>
              </a:rPr>
              <a:t>(a)</a:t>
            </a:r>
          </a:p>
        </p:txBody>
      </p:sp>
      <p:sp>
        <p:nvSpPr>
          <p:cNvPr id="123" name="Tekstvak 4">
            <a:extLst>
              <a:ext uri="{FF2B5EF4-FFF2-40B4-BE49-F238E27FC236}">
                <a16:creationId xmlns:a16="http://schemas.microsoft.com/office/drawing/2014/main" id="{62CB0343-43DE-4805-90F5-3EA215057812}"/>
              </a:ext>
            </a:extLst>
          </p:cNvPr>
          <p:cNvSpPr txBox="1"/>
          <p:nvPr/>
        </p:nvSpPr>
        <p:spPr>
          <a:xfrm>
            <a:off x="5038980" y="722736"/>
            <a:ext cx="66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/>
                <a:cs typeface="Arial"/>
              </a:rPr>
              <a:t>(b)</a:t>
            </a:r>
          </a:p>
        </p:txBody>
      </p:sp>
      <p:sp>
        <p:nvSpPr>
          <p:cNvPr id="124" name="Tekstvak 4">
            <a:extLst>
              <a:ext uri="{FF2B5EF4-FFF2-40B4-BE49-F238E27FC236}">
                <a16:creationId xmlns:a16="http://schemas.microsoft.com/office/drawing/2014/main" id="{1DDA39E3-9058-45EE-859F-291203D14A73}"/>
              </a:ext>
            </a:extLst>
          </p:cNvPr>
          <p:cNvSpPr txBox="1"/>
          <p:nvPr/>
        </p:nvSpPr>
        <p:spPr>
          <a:xfrm>
            <a:off x="438495" y="5537359"/>
            <a:ext cx="66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/>
                <a:cs typeface="Arial"/>
              </a:rPr>
              <a:t>(c)</a:t>
            </a:r>
          </a:p>
        </p:txBody>
      </p:sp>
      <p:sp>
        <p:nvSpPr>
          <p:cNvPr id="125" name="Tekstvak 4">
            <a:extLst>
              <a:ext uri="{FF2B5EF4-FFF2-40B4-BE49-F238E27FC236}">
                <a16:creationId xmlns:a16="http://schemas.microsoft.com/office/drawing/2014/main" id="{BEAA6986-819A-4AD1-B4F4-980080165F0A}"/>
              </a:ext>
            </a:extLst>
          </p:cNvPr>
          <p:cNvSpPr txBox="1"/>
          <p:nvPr/>
        </p:nvSpPr>
        <p:spPr>
          <a:xfrm>
            <a:off x="5042664" y="5534184"/>
            <a:ext cx="66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/>
                <a:cs typeface="Arial"/>
              </a:rPr>
              <a:t>(d)</a:t>
            </a:r>
          </a:p>
        </p:txBody>
      </p:sp>
      <p:sp>
        <p:nvSpPr>
          <p:cNvPr id="126" name="Tekstvak 4">
            <a:extLst>
              <a:ext uri="{FF2B5EF4-FFF2-40B4-BE49-F238E27FC236}">
                <a16:creationId xmlns:a16="http://schemas.microsoft.com/office/drawing/2014/main" id="{9588DCBB-7649-482B-A3CE-A4EDD08E4EE0}"/>
              </a:ext>
            </a:extLst>
          </p:cNvPr>
          <p:cNvSpPr txBox="1"/>
          <p:nvPr/>
        </p:nvSpPr>
        <p:spPr>
          <a:xfrm>
            <a:off x="453281" y="11346479"/>
            <a:ext cx="66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/>
                <a:cs typeface="Arial"/>
              </a:rPr>
              <a:t>(e)</a:t>
            </a:r>
          </a:p>
        </p:txBody>
      </p:sp>
      <p:sp>
        <p:nvSpPr>
          <p:cNvPr id="127" name="Tekstvak 4">
            <a:extLst>
              <a:ext uri="{FF2B5EF4-FFF2-40B4-BE49-F238E27FC236}">
                <a16:creationId xmlns:a16="http://schemas.microsoft.com/office/drawing/2014/main" id="{00BCF863-9A03-4183-97A1-37332E9BAEED}"/>
              </a:ext>
            </a:extLst>
          </p:cNvPr>
          <p:cNvSpPr txBox="1"/>
          <p:nvPr/>
        </p:nvSpPr>
        <p:spPr>
          <a:xfrm>
            <a:off x="5272025" y="11346479"/>
            <a:ext cx="66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/>
                <a:cs typeface="Arial"/>
              </a:rPr>
              <a:t>(f)</a:t>
            </a:r>
          </a:p>
        </p:txBody>
      </p:sp>
      <p:sp>
        <p:nvSpPr>
          <p:cNvPr id="128" name="Tekstvak 4">
            <a:extLst>
              <a:ext uri="{FF2B5EF4-FFF2-40B4-BE49-F238E27FC236}">
                <a16:creationId xmlns:a16="http://schemas.microsoft.com/office/drawing/2014/main" id="{A4EFB0D4-086B-4D03-80D1-23195D641AB2}"/>
              </a:ext>
            </a:extLst>
          </p:cNvPr>
          <p:cNvSpPr txBox="1"/>
          <p:nvPr/>
        </p:nvSpPr>
        <p:spPr>
          <a:xfrm>
            <a:off x="8027743" y="11346479"/>
            <a:ext cx="669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latin typeface="Arial"/>
                <a:cs typeface="Arial"/>
              </a:rPr>
              <a:t>(g)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0956D72F-23DB-4594-9B88-9BEF7D927387}"/>
              </a:ext>
            </a:extLst>
          </p:cNvPr>
          <p:cNvSpPr txBox="1"/>
          <p:nvPr/>
        </p:nvSpPr>
        <p:spPr>
          <a:xfrm>
            <a:off x="353375" y="68596"/>
            <a:ext cx="60992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3957640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DBCEA8C-B8B4-4DFA-A59D-F953DA9E64A0}"/>
              </a:ext>
            </a:extLst>
          </p:cNvPr>
          <p:cNvSpPr txBox="1"/>
          <p:nvPr/>
        </p:nvSpPr>
        <p:spPr>
          <a:xfrm>
            <a:off x="778213" y="622570"/>
            <a:ext cx="988330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S2. Filtering, quality control and number of genes identified in the training, evaluation and validation series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(a) Leave-one-out cross-correlation analysis, samples with low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intersample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correlation (bellow the threshold indicated by the horizontal line) are excluded in the Training and Evaluation series. 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(b) Selection of samples with &gt;1500 genes detected for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thromboSeq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analysis in the Training and Evaluation series.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(c) Leave-one-out cross-correlation analysis, samples with low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intersample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correlation (bellow the threshold indicated by the horizontal line) are excluded in Validation series. 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(d) Selection of samples with &gt;1500 genes detected for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thromboSeq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analysis in the Validation series.</a:t>
            </a: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(e)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Distribution of the number of transcripts present in samples in the different blood isolation locations: AMC, MAAS, MGH, NKI, PANG, RAD,UMEA; Utrecht, Vienna, VUMC</a:t>
            </a: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(f)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Number of genes detected with high-confidence in the platelet RNA samples included in the training and evaluation series.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(g) Number of genes detected with high-confidence in the platelet RNA samples included in the validation series</a:t>
            </a: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boxes (S2e, S2f and S2g) show the interquartile range (IQR), with the median line represented by a horizontal bar inside the box. The whiskers indicate the range of the data. </a:t>
            </a:r>
            <a:endParaRPr lang="en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883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DA50C9B2-C475-C241-891A-885394ADF83A}"/>
              </a:ext>
            </a:extLst>
          </p:cNvPr>
          <p:cNvSpPr txBox="1"/>
          <p:nvPr/>
        </p:nvSpPr>
        <p:spPr>
          <a:xfrm>
            <a:off x="6280578" y="1565277"/>
            <a:ext cx="184730" cy="39536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endParaRPr lang="en-US" sz="1969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A830D36-57DB-0541-80C0-A0D84E955C0C}"/>
              </a:ext>
            </a:extLst>
          </p:cNvPr>
          <p:cNvSpPr txBox="1"/>
          <p:nvPr/>
        </p:nvSpPr>
        <p:spPr>
          <a:xfrm>
            <a:off x="960570" y="7560470"/>
            <a:ext cx="9882075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S3. Validation the early-stage samples by the late-stage NSCLC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thromboSeq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algorithm (Best et al. 2017).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(a) Box plots represent the detection scores of the early-stage samples (range 0-1), when validated by the Best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2017 algorithm. Threshold corresponds to 0.338</a:t>
            </a:r>
            <a:r>
              <a:rPr lang="en-US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(red line). The boxes show the interquartile range (IQR), with the median line represented by a horizontal bar inside the box. The whiskers indicate the range of the data. </a:t>
            </a: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(b) Detection rate of the early-stage samples, when validated by the Best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et al.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2017 algorithm. The bar plot represents detection accuracy with error bars indicating the 95% confidence interval calculated by the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binom.test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-function in R with Clopper-Pearson intervals implementation. 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3F96C4C-B13A-104F-9D3A-9F52DC7DCBF4}"/>
              </a:ext>
            </a:extLst>
          </p:cNvPr>
          <p:cNvGrpSpPr/>
          <p:nvPr/>
        </p:nvGrpSpPr>
        <p:grpSpPr>
          <a:xfrm>
            <a:off x="1420991" y="1875773"/>
            <a:ext cx="4480617" cy="5421510"/>
            <a:chOff x="1458313" y="2752850"/>
            <a:chExt cx="4480617" cy="542151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2D58D27-1621-6449-94BE-D4D748222F22}"/>
                </a:ext>
              </a:extLst>
            </p:cNvPr>
            <p:cNvGrpSpPr/>
            <p:nvPr/>
          </p:nvGrpSpPr>
          <p:grpSpPr>
            <a:xfrm>
              <a:off x="2000859" y="2773468"/>
              <a:ext cx="3938071" cy="5400892"/>
              <a:chOff x="1287355" y="1778152"/>
              <a:chExt cx="2399762" cy="3291169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5C56A1D-A6F5-D44C-82FC-D2A6DA0C6D5F}"/>
                  </a:ext>
                </a:extLst>
              </p:cNvPr>
              <p:cNvSpPr txBox="1"/>
              <p:nvPr/>
            </p:nvSpPr>
            <p:spPr>
              <a:xfrm>
                <a:off x="1468529" y="4224948"/>
                <a:ext cx="307897" cy="2255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A4C435-DB21-4843-B0FA-3D0E54529460}"/>
                  </a:ext>
                </a:extLst>
              </p:cNvPr>
              <p:cNvSpPr txBox="1"/>
              <p:nvPr/>
            </p:nvSpPr>
            <p:spPr>
              <a:xfrm>
                <a:off x="1468529" y="3808676"/>
                <a:ext cx="307897" cy="2255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0.2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141261D-9B9C-4940-9070-89B56A80E1E1}"/>
                  </a:ext>
                </a:extLst>
              </p:cNvPr>
              <p:cNvSpPr txBox="1"/>
              <p:nvPr/>
            </p:nvSpPr>
            <p:spPr>
              <a:xfrm>
                <a:off x="1468529" y="3399030"/>
                <a:ext cx="307897" cy="2255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0.4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962FF55-A784-6B4E-B5D7-49888AB927AB}"/>
                  </a:ext>
                </a:extLst>
              </p:cNvPr>
              <p:cNvSpPr txBox="1"/>
              <p:nvPr/>
            </p:nvSpPr>
            <p:spPr>
              <a:xfrm>
                <a:off x="1468529" y="2986889"/>
                <a:ext cx="307897" cy="2255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0.6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98CB52C-68FF-1446-AA1C-AB969AE8DD35}"/>
                  </a:ext>
                </a:extLst>
              </p:cNvPr>
              <p:cNvSpPr txBox="1"/>
              <p:nvPr/>
            </p:nvSpPr>
            <p:spPr>
              <a:xfrm>
                <a:off x="1468529" y="2583541"/>
                <a:ext cx="307897" cy="2255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0A438E48-CD32-324C-80C4-4FD6F2C6B782}"/>
                  </a:ext>
                </a:extLst>
              </p:cNvPr>
              <p:cNvSpPr txBox="1"/>
              <p:nvPr/>
            </p:nvSpPr>
            <p:spPr>
              <a:xfrm>
                <a:off x="1468529" y="2167269"/>
                <a:ext cx="307897" cy="22553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FC5B7E0-88CD-8640-8DEB-907E6697B099}"/>
                  </a:ext>
                </a:extLst>
              </p:cNvPr>
              <p:cNvSpPr txBox="1"/>
              <p:nvPr/>
            </p:nvSpPr>
            <p:spPr>
              <a:xfrm rot="16200000">
                <a:off x="1791555" y="4624056"/>
                <a:ext cx="557965" cy="22595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Stage I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1CFEC07-AA4D-E64F-979F-015C3C0060EB}"/>
                  </a:ext>
                </a:extLst>
              </p:cNvPr>
              <p:cNvSpPr txBox="1"/>
              <p:nvPr/>
            </p:nvSpPr>
            <p:spPr>
              <a:xfrm rot="16200000">
                <a:off x="2289039" y="4622388"/>
                <a:ext cx="597038" cy="22595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Stage II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CE9AA93-A993-4448-B10E-4A0AF541B9D6}"/>
                  </a:ext>
                </a:extLst>
              </p:cNvPr>
              <p:cNvSpPr txBox="1"/>
              <p:nvPr/>
            </p:nvSpPr>
            <p:spPr>
              <a:xfrm rot="16200000">
                <a:off x="2789570" y="4638287"/>
                <a:ext cx="636112" cy="225956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ctr"/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Stage III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8FFE10A-CAAC-F94C-8424-2C77894E9B16}"/>
                  </a:ext>
                </a:extLst>
              </p:cNvPr>
              <p:cNvSpPr txBox="1"/>
              <p:nvPr/>
            </p:nvSpPr>
            <p:spPr>
              <a:xfrm>
                <a:off x="1467845" y="1778152"/>
                <a:ext cx="2219272" cy="3947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Detection Scores in Validated samples by 2017 algorithm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107FE9F-650D-7E4E-B168-ABED0A5E0FCD}"/>
                  </a:ext>
                </a:extLst>
              </p:cNvPr>
              <p:cNvSpPr txBox="1"/>
              <p:nvPr/>
            </p:nvSpPr>
            <p:spPr>
              <a:xfrm rot="16200000">
                <a:off x="290484" y="3228075"/>
                <a:ext cx="2219272" cy="22553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Detection Scores</a:t>
                </a:r>
              </a:p>
            </p:txBody>
          </p: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1024EFC7-1495-404F-9FC0-1BF5EA70CC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9182" t="10516" r="4577" b="11905"/>
              <a:stretch/>
            </p:blipFill>
            <p:spPr>
              <a:xfrm>
                <a:off x="1705266" y="2166262"/>
                <a:ext cx="1744431" cy="2332344"/>
              </a:xfrm>
              <a:prstGeom prst="rect">
                <a:avLst/>
              </a:prstGeom>
            </p:spPr>
          </p:pic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4B94B02F-F93C-614F-B510-F4FC1D7C0344}"/>
                </a:ext>
              </a:extLst>
            </p:cNvPr>
            <p:cNvSpPr txBox="1"/>
            <p:nvPr/>
          </p:nvSpPr>
          <p:spPr>
            <a:xfrm>
              <a:off x="1458313" y="2752850"/>
              <a:ext cx="436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(a)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A880E179-C0BC-7B4E-93D7-56CE1433456C}"/>
              </a:ext>
            </a:extLst>
          </p:cNvPr>
          <p:cNvGrpSpPr/>
          <p:nvPr/>
        </p:nvGrpSpPr>
        <p:grpSpPr>
          <a:xfrm>
            <a:off x="6362377" y="1869944"/>
            <a:ext cx="4233403" cy="5407221"/>
            <a:chOff x="6043066" y="2767639"/>
            <a:chExt cx="4233403" cy="5407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27657B10-2C0F-BE46-9206-FCF4BE2EBD3C}"/>
                </a:ext>
              </a:extLst>
            </p:cNvPr>
            <p:cNvGrpSpPr/>
            <p:nvPr/>
          </p:nvGrpSpPr>
          <p:grpSpPr>
            <a:xfrm>
              <a:off x="6504633" y="2773468"/>
              <a:ext cx="3771836" cy="5401392"/>
              <a:chOff x="2836641" y="1774503"/>
              <a:chExt cx="2298463" cy="3291473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B1DBD866-90DB-D246-B404-FC48399B94CE}"/>
                  </a:ext>
                </a:extLst>
              </p:cNvPr>
              <p:cNvGrpSpPr/>
              <p:nvPr/>
            </p:nvGrpSpPr>
            <p:grpSpPr>
              <a:xfrm>
                <a:off x="2836641" y="1774503"/>
                <a:ext cx="2298463" cy="3291473"/>
                <a:chOff x="2836641" y="1078054"/>
                <a:chExt cx="2298463" cy="3291473"/>
              </a:xfrm>
            </p:grpSpPr>
            <p:pic>
              <p:nvPicPr>
                <p:cNvPr id="24" name="Picture 23">
                  <a:extLst>
                    <a:ext uri="{FF2B5EF4-FFF2-40B4-BE49-F238E27FC236}">
                      <a16:creationId xmlns:a16="http://schemas.microsoft.com/office/drawing/2014/main" id="{B4804160-9A15-CD49-AC03-40B6A99308B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5659" r="93186" b="5104"/>
                <a:stretch/>
              </p:blipFill>
              <p:spPr>
                <a:xfrm>
                  <a:off x="3119640" y="1491807"/>
                  <a:ext cx="70420" cy="2278711"/>
                </a:xfrm>
                <a:prstGeom prst="rect">
                  <a:avLst/>
                </a:prstGeom>
              </p:spPr>
            </p:pic>
            <p:pic>
              <p:nvPicPr>
                <p:cNvPr id="25" name="Picture 24">
                  <a:extLst>
                    <a:ext uri="{FF2B5EF4-FFF2-40B4-BE49-F238E27FC236}">
                      <a16:creationId xmlns:a16="http://schemas.microsoft.com/office/drawing/2014/main" id="{EF650A75-BBB8-0143-BBDE-9E94EA7D7BE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25198" r="19162" b="5920"/>
                <a:stretch/>
              </p:blipFill>
              <p:spPr>
                <a:xfrm>
                  <a:off x="3199035" y="1491199"/>
                  <a:ext cx="1481892" cy="2259132"/>
                </a:xfrm>
                <a:prstGeom prst="rect">
                  <a:avLst/>
                </a:prstGeom>
              </p:spPr>
            </p:pic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EE8640F6-3BE2-B54D-999B-E825A70D2AC1}"/>
                    </a:ext>
                  </a:extLst>
                </p:cNvPr>
                <p:cNvSpPr txBox="1"/>
                <p:nvPr/>
              </p:nvSpPr>
              <p:spPr>
                <a:xfrm>
                  <a:off x="2991991" y="3527220"/>
                  <a:ext cx="190677" cy="22553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r"/>
                  <a:r>
                    <a:rPr lang="en-US" sz="1805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56453CB6-4434-1E47-B5B7-2E9581DF4DF0}"/>
                    </a:ext>
                  </a:extLst>
                </p:cNvPr>
                <p:cNvSpPr txBox="1"/>
                <p:nvPr/>
              </p:nvSpPr>
              <p:spPr>
                <a:xfrm>
                  <a:off x="2913845" y="2972987"/>
                  <a:ext cx="268823" cy="22553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r"/>
                  <a:r>
                    <a:rPr lang="en-US" sz="1805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25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E4FB6AF7-61CC-E94C-A1AB-B434D6E7ECC0}"/>
                    </a:ext>
                  </a:extLst>
                </p:cNvPr>
                <p:cNvSpPr txBox="1"/>
                <p:nvPr/>
              </p:nvSpPr>
              <p:spPr>
                <a:xfrm>
                  <a:off x="2915627" y="2413806"/>
                  <a:ext cx="268823" cy="22553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r"/>
                  <a:r>
                    <a:rPr lang="en-US" sz="1805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4F489FC-5505-E148-871F-345583577C91}"/>
                    </a:ext>
                  </a:extLst>
                </p:cNvPr>
                <p:cNvSpPr txBox="1"/>
                <p:nvPr/>
              </p:nvSpPr>
              <p:spPr>
                <a:xfrm>
                  <a:off x="2914787" y="1862881"/>
                  <a:ext cx="268823" cy="22553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r"/>
                  <a:r>
                    <a:rPr lang="en-US" sz="1805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75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EA6FE2AE-75C4-D94E-BEFE-A39D1729D5A0}"/>
                    </a:ext>
                  </a:extLst>
                </p:cNvPr>
                <p:cNvSpPr txBox="1"/>
                <p:nvPr/>
              </p:nvSpPr>
              <p:spPr>
                <a:xfrm>
                  <a:off x="2836641" y="1425943"/>
                  <a:ext cx="346970" cy="22553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r"/>
                  <a:r>
                    <a:rPr lang="en-US" sz="1805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100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1DD9749-75D6-8C44-8874-5ED5D8DB6E5A}"/>
                    </a:ext>
                  </a:extLst>
                </p:cNvPr>
                <p:cNvSpPr txBox="1"/>
                <p:nvPr/>
              </p:nvSpPr>
              <p:spPr>
                <a:xfrm rot="16200000">
                  <a:off x="3160586" y="3911494"/>
                  <a:ext cx="557965" cy="22553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1805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Stage I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F59B3D56-85B5-4E4C-98E8-E4E23A7BBDCA}"/>
                    </a:ext>
                  </a:extLst>
                </p:cNvPr>
                <p:cNvSpPr txBox="1"/>
                <p:nvPr/>
              </p:nvSpPr>
              <p:spPr>
                <a:xfrm rot="16200000">
                  <a:off x="3613027" y="3925100"/>
                  <a:ext cx="597038" cy="22553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1805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Stage II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06634C2-9E1A-AC44-965A-EF92BF2E3709}"/>
                    </a:ext>
                  </a:extLst>
                </p:cNvPr>
                <p:cNvSpPr txBox="1"/>
                <p:nvPr/>
              </p:nvSpPr>
              <p:spPr>
                <a:xfrm rot="16200000">
                  <a:off x="4065466" y="3938706"/>
                  <a:ext cx="636112" cy="225530"/>
                </a:xfrm>
                <a:prstGeom prst="rect">
                  <a:avLst/>
                </a:prstGeom>
                <a:noFill/>
              </p:spPr>
              <p:txBody>
                <a:bodyPr wrap="none" rtlCol="0" anchor="ctr">
                  <a:spAutoFit/>
                </a:bodyPr>
                <a:lstStyle/>
                <a:p>
                  <a:pPr algn="ctr"/>
                  <a:r>
                    <a:rPr lang="en-US" sz="1805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Stage III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1B06F2FD-6F9E-4C4F-B0F9-52830810DAB5}"/>
                    </a:ext>
                  </a:extLst>
                </p:cNvPr>
                <p:cNvSpPr txBox="1"/>
                <p:nvPr/>
              </p:nvSpPr>
              <p:spPr>
                <a:xfrm>
                  <a:off x="2915832" y="1078054"/>
                  <a:ext cx="2219272" cy="394796"/>
                </a:xfrm>
                <a:prstGeom prst="rect">
                  <a:avLst/>
                </a:prstGeom>
                <a:noFill/>
              </p:spPr>
              <p:txBody>
                <a:bodyPr wrap="square" rtlCol="0" anchor="ctr">
                  <a:spAutoFit/>
                </a:bodyPr>
                <a:lstStyle/>
                <a:p>
                  <a:pPr algn="ctr"/>
                  <a:r>
                    <a:rPr lang="en-US" sz="1805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Detection Rate in Validated samples by 2017 algorithm</a:t>
                  </a:r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B7807A1-4BF4-FE42-8C49-726EC0E4C281}"/>
                  </a:ext>
                </a:extLst>
              </p:cNvPr>
              <p:cNvSpPr txBox="1"/>
              <p:nvPr/>
            </p:nvSpPr>
            <p:spPr>
              <a:xfrm>
                <a:off x="3245444" y="3750794"/>
                <a:ext cx="315712" cy="225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0%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CEAB2C5-8773-F243-AFC3-D188F8747F86}"/>
                  </a:ext>
                </a:extLst>
              </p:cNvPr>
              <p:cNvSpPr txBox="1"/>
              <p:nvPr/>
            </p:nvSpPr>
            <p:spPr>
              <a:xfrm>
                <a:off x="3726307" y="3377645"/>
                <a:ext cx="315712" cy="225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6%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732AFAA3-CB4C-4943-9C33-5C70C815BF5B}"/>
                  </a:ext>
                </a:extLst>
              </p:cNvPr>
              <p:cNvSpPr txBox="1"/>
              <p:nvPr/>
            </p:nvSpPr>
            <p:spPr>
              <a:xfrm>
                <a:off x="4150125" y="2541290"/>
                <a:ext cx="393858" cy="2255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5" dirty="0">
                    <a:latin typeface="Arial" panose="020B0604020202020204" pitchFamily="34" charset="0"/>
                    <a:cs typeface="Arial" panose="020B0604020202020204" pitchFamily="34" charset="0"/>
                  </a:rPr>
                  <a:t>54%</a:t>
                </a:r>
              </a:p>
            </p:txBody>
          </p: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1E62E01-9DE1-9742-B559-7FA14603AE57}"/>
                </a:ext>
              </a:extLst>
            </p:cNvPr>
            <p:cNvSpPr txBox="1"/>
            <p:nvPr/>
          </p:nvSpPr>
          <p:spPr>
            <a:xfrm>
              <a:off x="6043066" y="2767639"/>
              <a:ext cx="4475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(b)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BCC1F0E-BF7E-8946-B063-A5DC3582C545}"/>
                </a:ext>
              </a:extLst>
            </p:cNvPr>
            <p:cNvSpPr txBox="1"/>
            <p:nvPr/>
          </p:nvSpPr>
          <p:spPr>
            <a:xfrm rot="16200000">
              <a:off x="4711317" y="5087339"/>
              <a:ext cx="3641882" cy="37010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805" dirty="0">
                  <a:latin typeface="Arial" panose="020B0604020202020204" pitchFamily="34" charset="0"/>
                  <a:cs typeface="Arial" panose="020B0604020202020204" pitchFamily="34" charset="0"/>
                </a:rPr>
                <a:t>Detection Rate</a:t>
              </a: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3AFC1A66-3091-764E-9339-63A7D6D768EC}"/>
              </a:ext>
            </a:extLst>
          </p:cNvPr>
          <p:cNvSpPr/>
          <p:nvPr/>
        </p:nvSpPr>
        <p:spPr>
          <a:xfrm>
            <a:off x="660221" y="780743"/>
            <a:ext cx="10845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S3. Validation the early-stage samples by the late-stage NSCLC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thromboSeq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algorithm (Best et al. 2017).</a:t>
            </a:r>
            <a:endParaRPr lang="en-US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D416376-2377-E345-B3C1-C05E1E47492F}"/>
              </a:ext>
            </a:extLst>
          </p:cNvPr>
          <p:cNvSpPr txBox="1"/>
          <p:nvPr/>
        </p:nvSpPr>
        <p:spPr>
          <a:xfrm rot="16200000">
            <a:off x="1086699" y="5375464"/>
            <a:ext cx="990977" cy="523220"/>
          </a:xfrm>
          <a:prstGeom prst="rect">
            <a:avLst/>
          </a:prstGeom>
          <a:noFill/>
          <a:effectLst/>
        </p:spPr>
        <p:txBody>
          <a:bodyPr wrap="none" rtlCol="0" anchor="b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Detection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Controls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5C1A36-42CC-0842-9307-D0F2B39F1CC9}"/>
              </a:ext>
            </a:extLst>
          </p:cNvPr>
          <p:cNvSpPr txBox="1"/>
          <p:nvPr/>
        </p:nvSpPr>
        <p:spPr>
          <a:xfrm rot="16200000">
            <a:off x="1080252" y="3498853"/>
            <a:ext cx="990977" cy="523220"/>
          </a:xfrm>
          <a:prstGeom prst="rect">
            <a:avLst/>
          </a:prstGeom>
          <a:noFill/>
          <a:effectLst/>
        </p:spPr>
        <p:txBody>
          <a:bodyPr wrap="none" rtlCol="0" anchor="b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Detection </a:t>
            </a:r>
          </a:p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NSCLC 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C16B339-7D76-E14E-8798-FB22D40EDA41}"/>
              </a:ext>
            </a:extLst>
          </p:cNvPr>
          <p:cNvCxnSpPr>
            <a:cxnSpLocks/>
          </p:cNvCxnSpPr>
          <p:nvPr/>
        </p:nvCxnSpPr>
        <p:spPr>
          <a:xfrm flipV="1">
            <a:off x="1825121" y="2726495"/>
            <a:ext cx="0" cy="2014848"/>
          </a:xfrm>
          <a:prstGeom prst="straightConnector1">
            <a:avLst/>
          </a:prstGeom>
          <a:ln w="63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FB680EC-15FA-1E43-A751-5887DC0B5748}"/>
              </a:ext>
            </a:extLst>
          </p:cNvPr>
          <p:cNvCxnSpPr>
            <a:cxnSpLocks/>
          </p:cNvCxnSpPr>
          <p:nvPr/>
        </p:nvCxnSpPr>
        <p:spPr>
          <a:xfrm>
            <a:off x="1831563" y="5092843"/>
            <a:ext cx="0" cy="1267882"/>
          </a:xfrm>
          <a:prstGeom prst="straightConnector1">
            <a:avLst/>
          </a:prstGeom>
          <a:ln w="6350">
            <a:tailEnd type="triangle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16449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817E979B-5081-4D06-A1C2-269FCEE6E7CF}"/>
              </a:ext>
            </a:extLst>
          </p:cNvPr>
          <p:cNvGrpSpPr/>
          <p:nvPr/>
        </p:nvGrpSpPr>
        <p:grpSpPr>
          <a:xfrm>
            <a:off x="1971828" y="2427589"/>
            <a:ext cx="3073589" cy="4406776"/>
            <a:chOff x="3694526" y="424500"/>
            <a:chExt cx="1728894" cy="247881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F9E30720-0C2C-4B8A-827E-6141F26C68E6}"/>
                </a:ext>
              </a:extLst>
            </p:cNvPr>
            <p:cNvSpPr txBox="1"/>
            <p:nvPr/>
          </p:nvSpPr>
          <p:spPr>
            <a:xfrm>
              <a:off x="4115232" y="2335765"/>
              <a:ext cx="175109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4F7E476-132F-4E51-9EC3-A61A8E433B6B}"/>
                </a:ext>
              </a:extLst>
            </p:cNvPr>
            <p:cNvSpPr txBox="1"/>
            <p:nvPr/>
          </p:nvSpPr>
          <p:spPr>
            <a:xfrm>
              <a:off x="4043704" y="1948580"/>
              <a:ext cx="246341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E5C1653A-97BE-4761-85DA-58D46CCDB960}"/>
                </a:ext>
              </a:extLst>
            </p:cNvPr>
            <p:cNvSpPr txBox="1"/>
            <p:nvPr/>
          </p:nvSpPr>
          <p:spPr>
            <a:xfrm>
              <a:off x="4044186" y="1564362"/>
              <a:ext cx="246341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9DBD0B3-3DF3-4F04-AA31-BFF6536AC333}"/>
                </a:ext>
              </a:extLst>
            </p:cNvPr>
            <p:cNvSpPr txBox="1"/>
            <p:nvPr/>
          </p:nvSpPr>
          <p:spPr>
            <a:xfrm>
              <a:off x="4042633" y="1214788"/>
              <a:ext cx="246341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60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55BA42F-7F3A-4D14-AC0A-58FEE26710E1}"/>
                </a:ext>
              </a:extLst>
            </p:cNvPr>
            <p:cNvSpPr txBox="1"/>
            <p:nvPr/>
          </p:nvSpPr>
          <p:spPr>
            <a:xfrm>
              <a:off x="4042632" y="834050"/>
              <a:ext cx="246341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80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C26238-F47F-4894-AAFF-4F1DD92D74EE}"/>
                </a:ext>
              </a:extLst>
            </p:cNvPr>
            <p:cNvSpPr txBox="1"/>
            <p:nvPr/>
          </p:nvSpPr>
          <p:spPr>
            <a:xfrm>
              <a:off x="3969265" y="456091"/>
              <a:ext cx="317575" cy="2058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778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6D37CD9-9241-42BB-AF9F-0E9223117183}"/>
                </a:ext>
              </a:extLst>
            </p:cNvPr>
            <p:cNvSpPr txBox="1"/>
            <p:nvPr/>
          </p:nvSpPr>
          <p:spPr>
            <a:xfrm>
              <a:off x="4402201" y="2574376"/>
              <a:ext cx="493404" cy="3289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NSCLC</a:t>
              </a:r>
            </a:p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(n=95)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B0EDBA1-F04A-402E-A4F7-DE10188C2CFC}"/>
                </a:ext>
              </a:extLst>
            </p:cNvPr>
            <p:cNvSpPr txBox="1"/>
            <p:nvPr/>
          </p:nvSpPr>
          <p:spPr>
            <a:xfrm>
              <a:off x="4866751" y="2570649"/>
              <a:ext cx="533078" cy="3289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Controls</a:t>
              </a:r>
            </a:p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(n=113)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4FCD38F-9BDD-4213-82D5-688926D3E0BA}"/>
                </a:ext>
              </a:extLst>
            </p:cNvPr>
            <p:cNvSpPr txBox="1"/>
            <p:nvPr/>
          </p:nvSpPr>
          <p:spPr>
            <a:xfrm rot="16200000">
              <a:off x="2813436" y="1352305"/>
              <a:ext cx="2091116" cy="328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Age (in years) per group in</a:t>
              </a:r>
            </a:p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 Training and Evaluation series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81504F6-05C5-4FD7-BB5C-4130B18246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003" t="10042" r="25858" b="12406"/>
            <a:stretch/>
          </p:blipFill>
          <p:spPr>
            <a:xfrm>
              <a:off x="4289047" y="424500"/>
              <a:ext cx="1134373" cy="2137832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09C791B-C740-482C-8D42-B83F90D9C5C4}"/>
              </a:ext>
            </a:extLst>
          </p:cNvPr>
          <p:cNvGrpSpPr/>
          <p:nvPr/>
        </p:nvGrpSpPr>
        <p:grpSpPr>
          <a:xfrm>
            <a:off x="6347331" y="2145808"/>
            <a:ext cx="3006182" cy="4724715"/>
            <a:chOff x="2462614" y="377273"/>
            <a:chExt cx="1690978" cy="265765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292F4A7-468F-4BDD-B090-5A63A365E781}"/>
                </a:ext>
              </a:extLst>
            </p:cNvPr>
            <p:cNvGrpSpPr/>
            <p:nvPr/>
          </p:nvGrpSpPr>
          <p:grpSpPr>
            <a:xfrm>
              <a:off x="2756082" y="377273"/>
              <a:ext cx="1397510" cy="2657652"/>
              <a:chOff x="1643022" y="478662"/>
              <a:chExt cx="1397510" cy="2657652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A90B5EFB-5D9C-4E07-A2C9-4E2A1974AE9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4588" t="12531" r="13597" b="12782"/>
              <a:stretch/>
            </p:blipFill>
            <p:spPr>
              <a:xfrm>
                <a:off x="1932067" y="521770"/>
                <a:ext cx="1108465" cy="2341676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E2F4D61-B31F-43F7-8E35-69C31616DA5C}"/>
                  </a:ext>
                </a:extLst>
              </p:cNvPr>
              <p:cNvSpPr txBox="1"/>
              <p:nvPr/>
            </p:nvSpPr>
            <p:spPr>
              <a:xfrm>
                <a:off x="2015833" y="2807378"/>
                <a:ext cx="487994" cy="328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Female</a:t>
                </a: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n=101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19A6104-1666-4B39-8231-1151D0E72CEE}"/>
                  </a:ext>
                </a:extLst>
              </p:cNvPr>
              <p:cNvSpPr txBox="1"/>
              <p:nvPr/>
            </p:nvSpPr>
            <p:spPr>
              <a:xfrm>
                <a:off x="2581618" y="2804309"/>
                <a:ext cx="427581" cy="32893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Male</a:t>
                </a:r>
              </a:p>
              <a:p>
                <a:pPr algn="ctr"/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n=107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7FC9659-B8D7-4FB0-A71F-EDAA6AE460E9}"/>
                  </a:ext>
                </a:extLst>
              </p:cNvPr>
              <p:cNvSpPr txBox="1"/>
              <p:nvPr/>
            </p:nvSpPr>
            <p:spPr>
              <a:xfrm>
                <a:off x="1780968" y="2690259"/>
                <a:ext cx="175109" cy="205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778" dirty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45A71786-EB22-4F34-A77A-E48CEA891EB3}"/>
                  </a:ext>
                </a:extLst>
              </p:cNvPr>
              <p:cNvSpPr txBox="1"/>
              <p:nvPr/>
            </p:nvSpPr>
            <p:spPr>
              <a:xfrm>
                <a:off x="1709440" y="2341263"/>
                <a:ext cx="246341" cy="205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778" dirty="0">
                    <a:latin typeface="Arial" panose="020B0604020202020204" pitchFamily="34" charset="0"/>
                    <a:cs typeface="Arial" panose="020B0604020202020204" pitchFamily="34" charset="0"/>
                  </a:rPr>
                  <a:t>20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A5B6140-9CD0-44DE-9FFA-C9A4B132CA74}"/>
                  </a:ext>
                </a:extLst>
              </p:cNvPr>
              <p:cNvSpPr txBox="1"/>
              <p:nvPr/>
            </p:nvSpPr>
            <p:spPr>
              <a:xfrm>
                <a:off x="1709922" y="1982029"/>
                <a:ext cx="246341" cy="205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778" dirty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6E9FFFA-7EE2-4DA9-B68F-5863F6F350CC}"/>
                  </a:ext>
                </a:extLst>
              </p:cNvPr>
              <p:cNvSpPr txBox="1"/>
              <p:nvPr/>
            </p:nvSpPr>
            <p:spPr>
              <a:xfrm>
                <a:off x="1708369" y="1607474"/>
                <a:ext cx="246341" cy="205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778" dirty="0">
                    <a:latin typeface="Arial" panose="020B0604020202020204" pitchFamily="34" charset="0"/>
                    <a:cs typeface="Arial" panose="020B0604020202020204" pitchFamily="34" charset="0"/>
                  </a:rPr>
                  <a:t>60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3C03EF3F-49EE-494F-875F-D97E303F666E}"/>
                  </a:ext>
                </a:extLst>
              </p:cNvPr>
              <p:cNvSpPr txBox="1"/>
              <p:nvPr/>
            </p:nvSpPr>
            <p:spPr>
              <a:xfrm>
                <a:off x="1708368" y="1218558"/>
                <a:ext cx="246341" cy="205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778" dirty="0">
                    <a:latin typeface="Arial" panose="020B0604020202020204" pitchFamily="34" charset="0"/>
                    <a:cs typeface="Arial" panose="020B0604020202020204" pitchFamily="34" charset="0"/>
                  </a:rPr>
                  <a:t>80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B5C3059-42FE-4DE0-B402-3D944726F325}"/>
                  </a:ext>
                </a:extLst>
              </p:cNvPr>
              <p:cNvSpPr txBox="1"/>
              <p:nvPr/>
            </p:nvSpPr>
            <p:spPr>
              <a:xfrm>
                <a:off x="1643022" y="846864"/>
                <a:ext cx="317575" cy="205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778" dirty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15B5FA8-F722-4C0E-A53C-BB39440CFB20}"/>
                  </a:ext>
                </a:extLst>
              </p:cNvPr>
              <p:cNvSpPr txBox="1"/>
              <p:nvPr/>
            </p:nvSpPr>
            <p:spPr>
              <a:xfrm>
                <a:off x="1650092" y="478662"/>
                <a:ext cx="317575" cy="205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778" dirty="0">
                    <a:latin typeface="Arial" panose="020B0604020202020204" pitchFamily="34" charset="0"/>
                    <a:cs typeface="Arial" panose="020B0604020202020204" pitchFamily="34" charset="0"/>
                  </a:rPr>
                  <a:t>120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4A5DAF0-4AEF-41A3-BF6F-C90A5E5740EB}"/>
                </a:ext>
              </a:extLst>
            </p:cNvPr>
            <p:cNvSpPr txBox="1"/>
            <p:nvPr/>
          </p:nvSpPr>
          <p:spPr>
            <a:xfrm rot="16200000">
              <a:off x="1462798" y="1501081"/>
              <a:ext cx="2328567" cy="3289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Gender distribution in </a:t>
              </a:r>
            </a:p>
            <a:p>
              <a:pPr algn="ctr"/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Training and Evaluation series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3CA6AE1-327C-481A-844D-8059BE7C3D7A}"/>
              </a:ext>
            </a:extLst>
          </p:cNvPr>
          <p:cNvSpPr txBox="1"/>
          <p:nvPr/>
        </p:nvSpPr>
        <p:spPr>
          <a:xfrm>
            <a:off x="1797648" y="1841753"/>
            <a:ext cx="793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(a)</a:t>
            </a:r>
            <a:endParaRPr lang="en-NL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B73733-482E-43C6-8EA3-7E2AA534CC42}"/>
              </a:ext>
            </a:extLst>
          </p:cNvPr>
          <p:cNvSpPr txBox="1"/>
          <p:nvPr/>
        </p:nvSpPr>
        <p:spPr>
          <a:xfrm>
            <a:off x="6097087" y="1853112"/>
            <a:ext cx="456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(b)</a:t>
            </a:r>
            <a:endParaRPr lang="en-NL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41A72E8-3101-4B49-8F7B-F8C2D17A2B1F}"/>
              </a:ext>
            </a:extLst>
          </p:cNvPr>
          <p:cNvSpPr txBox="1"/>
          <p:nvPr/>
        </p:nvSpPr>
        <p:spPr>
          <a:xfrm>
            <a:off x="564204" y="544749"/>
            <a:ext cx="4629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S4</a:t>
            </a:r>
            <a:endParaRPr lang="en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FA9D07C-BBE9-4F6E-9F75-A807C69BCC4D}"/>
              </a:ext>
            </a:extLst>
          </p:cNvPr>
          <p:cNvSpPr txBox="1"/>
          <p:nvPr/>
        </p:nvSpPr>
        <p:spPr>
          <a:xfrm>
            <a:off x="947956" y="7486413"/>
            <a:ext cx="108104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S4. Samples selection for training, evaluation and validation series</a:t>
            </a:r>
          </a:p>
          <a:p>
            <a:pPr marL="342900" indent="-342900" algn="just">
              <a:buAutoNum type="alphaLcParenBoth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Boxplot represents the age distribution of the NSCLC and Controls samples included in the training and evaluation series. 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(b)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arplot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shows the different numbers of males and females in the Training and Evaluation series. </a:t>
            </a:r>
            <a:endParaRPr lang="en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967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oogle Shape;874;p19">
            <a:extLst>
              <a:ext uri="{FF2B5EF4-FFF2-40B4-BE49-F238E27FC236}">
                <a16:creationId xmlns:a16="http://schemas.microsoft.com/office/drawing/2014/main" id="{826120F5-A80C-4FA3-A67F-114AF893A3DB}"/>
              </a:ext>
            </a:extLst>
          </p:cNvPr>
          <p:cNvGrpSpPr/>
          <p:nvPr/>
        </p:nvGrpSpPr>
        <p:grpSpPr>
          <a:xfrm>
            <a:off x="1514987" y="1183114"/>
            <a:ext cx="9457814" cy="6126312"/>
            <a:chOff x="510435" y="592565"/>
            <a:chExt cx="6204996" cy="3895833"/>
          </a:xfrm>
        </p:grpSpPr>
        <p:sp>
          <p:nvSpPr>
            <p:cNvPr id="5" name="Google Shape;875;p19">
              <a:extLst>
                <a:ext uri="{FF2B5EF4-FFF2-40B4-BE49-F238E27FC236}">
                  <a16:creationId xmlns:a16="http://schemas.microsoft.com/office/drawing/2014/main" id="{67780672-BE28-43AA-BFEE-B7ECE0F8DFCF}"/>
                </a:ext>
              </a:extLst>
            </p:cNvPr>
            <p:cNvSpPr txBox="1"/>
            <p:nvPr/>
          </p:nvSpPr>
          <p:spPr>
            <a:xfrm>
              <a:off x="767981" y="845141"/>
              <a:ext cx="360997" cy="1956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1.0</a:t>
              </a:r>
              <a:endParaRPr sz="1400"/>
            </a:p>
          </p:txBody>
        </p:sp>
        <p:sp>
          <p:nvSpPr>
            <p:cNvPr id="6" name="Google Shape;876;p19">
              <a:extLst>
                <a:ext uri="{FF2B5EF4-FFF2-40B4-BE49-F238E27FC236}">
                  <a16:creationId xmlns:a16="http://schemas.microsoft.com/office/drawing/2014/main" id="{52FAA079-ACC7-44B4-8198-9509C4AF02D6}"/>
                </a:ext>
              </a:extLst>
            </p:cNvPr>
            <p:cNvSpPr txBox="1"/>
            <p:nvPr/>
          </p:nvSpPr>
          <p:spPr>
            <a:xfrm>
              <a:off x="772750" y="1297738"/>
              <a:ext cx="360997" cy="1956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0.8</a:t>
              </a:r>
              <a:endParaRPr sz="1400"/>
            </a:p>
          </p:txBody>
        </p:sp>
        <p:sp>
          <p:nvSpPr>
            <p:cNvPr id="7" name="Google Shape;877;p19">
              <a:extLst>
                <a:ext uri="{FF2B5EF4-FFF2-40B4-BE49-F238E27FC236}">
                  <a16:creationId xmlns:a16="http://schemas.microsoft.com/office/drawing/2014/main" id="{E4FA57B9-1078-44F0-9E53-FA7409099D46}"/>
                </a:ext>
              </a:extLst>
            </p:cNvPr>
            <p:cNvSpPr txBox="1"/>
            <p:nvPr/>
          </p:nvSpPr>
          <p:spPr>
            <a:xfrm>
              <a:off x="776278" y="1735966"/>
              <a:ext cx="360997" cy="1956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0.6</a:t>
              </a:r>
              <a:endParaRPr sz="1400"/>
            </a:p>
          </p:txBody>
        </p:sp>
        <p:sp>
          <p:nvSpPr>
            <p:cNvPr id="8" name="Google Shape;878;p19">
              <a:extLst>
                <a:ext uri="{FF2B5EF4-FFF2-40B4-BE49-F238E27FC236}">
                  <a16:creationId xmlns:a16="http://schemas.microsoft.com/office/drawing/2014/main" id="{48549C52-7A52-4CA8-8175-1835813A3A08}"/>
                </a:ext>
              </a:extLst>
            </p:cNvPr>
            <p:cNvSpPr txBox="1"/>
            <p:nvPr/>
          </p:nvSpPr>
          <p:spPr>
            <a:xfrm>
              <a:off x="775924" y="2181364"/>
              <a:ext cx="360997" cy="1956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0.4</a:t>
              </a:r>
              <a:endParaRPr sz="1400"/>
            </a:p>
          </p:txBody>
        </p:sp>
        <p:sp>
          <p:nvSpPr>
            <p:cNvPr id="9" name="Google Shape;879;p19">
              <a:extLst>
                <a:ext uri="{FF2B5EF4-FFF2-40B4-BE49-F238E27FC236}">
                  <a16:creationId xmlns:a16="http://schemas.microsoft.com/office/drawing/2014/main" id="{3BFCA0AF-F40B-40E4-9014-F7669210B0B8}"/>
                </a:ext>
              </a:extLst>
            </p:cNvPr>
            <p:cNvSpPr txBox="1"/>
            <p:nvPr/>
          </p:nvSpPr>
          <p:spPr>
            <a:xfrm>
              <a:off x="775434" y="2626643"/>
              <a:ext cx="360997" cy="1956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0.2</a:t>
              </a:r>
              <a:endParaRPr sz="1400"/>
            </a:p>
          </p:txBody>
        </p:sp>
        <p:sp>
          <p:nvSpPr>
            <p:cNvPr id="10" name="Google Shape;880;p19">
              <a:extLst>
                <a:ext uri="{FF2B5EF4-FFF2-40B4-BE49-F238E27FC236}">
                  <a16:creationId xmlns:a16="http://schemas.microsoft.com/office/drawing/2014/main" id="{8FB75605-C55E-4EB0-91A3-A50E73FB5F78}"/>
                </a:ext>
              </a:extLst>
            </p:cNvPr>
            <p:cNvSpPr txBox="1"/>
            <p:nvPr/>
          </p:nvSpPr>
          <p:spPr>
            <a:xfrm>
              <a:off x="776036" y="3073438"/>
              <a:ext cx="360997" cy="1956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0.0</a:t>
              </a:r>
              <a:endParaRPr sz="1400"/>
            </a:p>
          </p:txBody>
        </p:sp>
        <p:sp>
          <p:nvSpPr>
            <p:cNvPr id="11" name="Google Shape;881;p19">
              <a:extLst>
                <a:ext uri="{FF2B5EF4-FFF2-40B4-BE49-F238E27FC236}">
                  <a16:creationId xmlns:a16="http://schemas.microsoft.com/office/drawing/2014/main" id="{D091448D-7E7B-4AF0-99E9-7126DD29CAD1}"/>
                </a:ext>
              </a:extLst>
            </p:cNvPr>
            <p:cNvSpPr txBox="1"/>
            <p:nvPr/>
          </p:nvSpPr>
          <p:spPr>
            <a:xfrm rot="16200000">
              <a:off x="3871655" y="3668612"/>
              <a:ext cx="1000868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 (n=10)</a:t>
              </a:r>
              <a:endParaRPr sz="1400"/>
            </a:p>
          </p:txBody>
        </p:sp>
        <p:sp>
          <p:nvSpPr>
            <p:cNvPr id="12" name="Google Shape;882;p19">
              <a:extLst>
                <a:ext uri="{FF2B5EF4-FFF2-40B4-BE49-F238E27FC236}">
                  <a16:creationId xmlns:a16="http://schemas.microsoft.com/office/drawing/2014/main" id="{00414EB9-4E8E-4E58-AE28-D66E243246F7}"/>
                </a:ext>
              </a:extLst>
            </p:cNvPr>
            <p:cNvSpPr txBox="1"/>
            <p:nvPr/>
          </p:nvSpPr>
          <p:spPr>
            <a:xfrm rot="16200000">
              <a:off x="4059222" y="3753268"/>
              <a:ext cx="1170178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 (n=5)</a:t>
              </a:r>
              <a:endParaRPr sz="1400"/>
            </a:p>
          </p:txBody>
        </p:sp>
        <p:sp>
          <p:nvSpPr>
            <p:cNvPr id="13" name="Google Shape;883;p19">
              <a:extLst>
                <a:ext uri="{FF2B5EF4-FFF2-40B4-BE49-F238E27FC236}">
                  <a16:creationId xmlns:a16="http://schemas.microsoft.com/office/drawing/2014/main" id="{54B3F307-13F1-4259-96DA-15462709361A}"/>
                </a:ext>
              </a:extLst>
            </p:cNvPr>
            <p:cNvSpPr txBox="1"/>
            <p:nvPr/>
          </p:nvSpPr>
          <p:spPr>
            <a:xfrm rot="16200000">
              <a:off x="4378030" y="3701337"/>
              <a:ext cx="1066318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III (n=15)</a:t>
              </a:r>
              <a:endParaRPr sz="1400"/>
            </a:p>
          </p:txBody>
        </p:sp>
        <p:sp>
          <p:nvSpPr>
            <p:cNvPr id="14" name="Google Shape;884;p19">
              <a:extLst>
                <a:ext uri="{FF2B5EF4-FFF2-40B4-BE49-F238E27FC236}">
                  <a16:creationId xmlns:a16="http://schemas.microsoft.com/office/drawing/2014/main" id="{63CE5026-D3C6-43EB-BEB8-E105EA6089F8}"/>
                </a:ext>
              </a:extLst>
            </p:cNvPr>
            <p:cNvSpPr txBox="1"/>
            <p:nvPr/>
          </p:nvSpPr>
          <p:spPr>
            <a:xfrm rot="16200000">
              <a:off x="59892" y="2584019"/>
              <a:ext cx="1102983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Detection Controls </a:t>
              </a:r>
              <a:endParaRPr sz="1400" dirty="0"/>
            </a:p>
          </p:txBody>
        </p:sp>
        <p:sp>
          <p:nvSpPr>
            <p:cNvPr id="15" name="Google Shape;885;p19">
              <a:extLst>
                <a:ext uri="{FF2B5EF4-FFF2-40B4-BE49-F238E27FC236}">
                  <a16:creationId xmlns:a16="http://schemas.microsoft.com/office/drawing/2014/main" id="{C74F228F-5C18-4239-BD12-B33745FCAC5F}"/>
                </a:ext>
              </a:extLst>
            </p:cNvPr>
            <p:cNvSpPr txBox="1"/>
            <p:nvPr/>
          </p:nvSpPr>
          <p:spPr>
            <a:xfrm rot="16200000">
              <a:off x="-14444" y="1227438"/>
              <a:ext cx="1257075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Detection NSCLC </a:t>
              </a:r>
              <a:endParaRPr sz="1400" dirty="0"/>
            </a:p>
          </p:txBody>
        </p:sp>
        <p:cxnSp>
          <p:nvCxnSpPr>
            <p:cNvPr id="16" name="Google Shape;886;p19">
              <a:extLst>
                <a:ext uri="{FF2B5EF4-FFF2-40B4-BE49-F238E27FC236}">
                  <a16:creationId xmlns:a16="http://schemas.microsoft.com/office/drawing/2014/main" id="{8509CA8B-12AA-4D08-8071-6EC311B67B98}"/>
                </a:ext>
              </a:extLst>
            </p:cNvPr>
            <p:cNvCxnSpPr/>
            <p:nvPr/>
          </p:nvCxnSpPr>
          <p:spPr>
            <a:xfrm rot="10800000" flipH="1">
              <a:off x="730136" y="914190"/>
              <a:ext cx="9035" cy="1072099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7" name="Google Shape;887;p19">
              <a:extLst>
                <a:ext uri="{FF2B5EF4-FFF2-40B4-BE49-F238E27FC236}">
                  <a16:creationId xmlns:a16="http://schemas.microsoft.com/office/drawing/2014/main" id="{68C4EC7D-3D50-4A9C-86B7-CA0BC9577400}"/>
                </a:ext>
              </a:extLst>
            </p:cNvPr>
            <p:cNvSpPr txBox="1"/>
            <p:nvPr/>
          </p:nvSpPr>
          <p:spPr>
            <a:xfrm rot="16200000">
              <a:off x="2537804" y="3668612"/>
              <a:ext cx="1000868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 (n=6)</a:t>
              </a:r>
              <a:endParaRPr sz="1400"/>
            </a:p>
          </p:txBody>
        </p:sp>
        <p:sp>
          <p:nvSpPr>
            <p:cNvPr id="18" name="Google Shape;888;p19">
              <a:extLst>
                <a:ext uri="{FF2B5EF4-FFF2-40B4-BE49-F238E27FC236}">
                  <a16:creationId xmlns:a16="http://schemas.microsoft.com/office/drawing/2014/main" id="{214A50FE-B38D-4027-9AF2-AB1343D52F56}"/>
                </a:ext>
              </a:extLst>
            </p:cNvPr>
            <p:cNvSpPr txBox="1"/>
            <p:nvPr/>
          </p:nvSpPr>
          <p:spPr>
            <a:xfrm rot="16200000">
              <a:off x="2720492" y="3753689"/>
              <a:ext cx="1171016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 (n=7)</a:t>
              </a:r>
              <a:endParaRPr sz="1400"/>
            </a:p>
          </p:txBody>
        </p:sp>
        <p:sp>
          <p:nvSpPr>
            <p:cNvPr id="19" name="Google Shape;889;p19">
              <a:extLst>
                <a:ext uri="{FF2B5EF4-FFF2-40B4-BE49-F238E27FC236}">
                  <a16:creationId xmlns:a16="http://schemas.microsoft.com/office/drawing/2014/main" id="{C637D6C3-2E9B-444E-BCE6-F3E9B8F5360E}"/>
                </a:ext>
              </a:extLst>
            </p:cNvPr>
            <p:cNvSpPr txBox="1"/>
            <p:nvPr/>
          </p:nvSpPr>
          <p:spPr>
            <a:xfrm rot="16200000">
              <a:off x="3038890" y="3701337"/>
              <a:ext cx="1066318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III (n=15)</a:t>
              </a:r>
              <a:endParaRPr sz="1400"/>
            </a:p>
          </p:txBody>
        </p:sp>
        <p:sp>
          <p:nvSpPr>
            <p:cNvPr id="20" name="Google Shape;890;p19">
              <a:extLst>
                <a:ext uri="{FF2B5EF4-FFF2-40B4-BE49-F238E27FC236}">
                  <a16:creationId xmlns:a16="http://schemas.microsoft.com/office/drawing/2014/main" id="{AD29A896-D5DD-47BC-BEC8-8175FC946C30}"/>
                </a:ext>
              </a:extLst>
            </p:cNvPr>
            <p:cNvSpPr txBox="1"/>
            <p:nvPr/>
          </p:nvSpPr>
          <p:spPr>
            <a:xfrm rot="16200000">
              <a:off x="921222" y="3679331"/>
              <a:ext cx="1022301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Controls (n=57)</a:t>
              </a:r>
              <a:endParaRPr sz="1400" dirty="0"/>
            </a:p>
          </p:txBody>
        </p:sp>
        <p:sp>
          <p:nvSpPr>
            <p:cNvPr id="21" name="Google Shape;891;p19">
              <a:extLst>
                <a:ext uri="{FF2B5EF4-FFF2-40B4-BE49-F238E27FC236}">
                  <a16:creationId xmlns:a16="http://schemas.microsoft.com/office/drawing/2014/main" id="{310D8C30-2A6C-4ABF-9A14-EA2A70A4DDDE}"/>
                </a:ext>
              </a:extLst>
            </p:cNvPr>
            <p:cNvSpPr txBox="1"/>
            <p:nvPr/>
          </p:nvSpPr>
          <p:spPr>
            <a:xfrm rot="16200000">
              <a:off x="1193743" y="3668614"/>
              <a:ext cx="1000868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 (n=7)</a:t>
              </a:r>
              <a:endParaRPr sz="1400"/>
            </a:p>
          </p:txBody>
        </p:sp>
        <p:sp>
          <p:nvSpPr>
            <p:cNvPr id="22" name="Google Shape;892;p19">
              <a:extLst>
                <a:ext uri="{FF2B5EF4-FFF2-40B4-BE49-F238E27FC236}">
                  <a16:creationId xmlns:a16="http://schemas.microsoft.com/office/drawing/2014/main" id="{BF002107-C2D1-4F50-9B74-19FCD07E391D}"/>
                </a:ext>
              </a:extLst>
            </p:cNvPr>
            <p:cNvSpPr txBox="1"/>
            <p:nvPr/>
          </p:nvSpPr>
          <p:spPr>
            <a:xfrm rot="16200000">
              <a:off x="1352304" y="3777815"/>
              <a:ext cx="1219268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  (n=4)</a:t>
              </a:r>
              <a:endParaRPr sz="1400"/>
            </a:p>
          </p:txBody>
        </p:sp>
        <p:sp>
          <p:nvSpPr>
            <p:cNvPr id="23" name="Google Shape;893;p19">
              <a:extLst>
                <a:ext uri="{FF2B5EF4-FFF2-40B4-BE49-F238E27FC236}">
                  <a16:creationId xmlns:a16="http://schemas.microsoft.com/office/drawing/2014/main" id="{E69A30DD-E9A7-4A33-81B7-7AF9D04F821B}"/>
                </a:ext>
              </a:extLst>
            </p:cNvPr>
            <p:cNvSpPr txBox="1"/>
            <p:nvPr/>
          </p:nvSpPr>
          <p:spPr>
            <a:xfrm rot="16200000">
              <a:off x="1699499" y="3701337"/>
              <a:ext cx="1066318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III (n=18)</a:t>
              </a:r>
              <a:endParaRPr sz="1400"/>
            </a:p>
          </p:txBody>
        </p:sp>
        <p:sp>
          <p:nvSpPr>
            <p:cNvPr id="24" name="Google Shape;894;p19">
              <a:extLst>
                <a:ext uri="{FF2B5EF4-FFF2-40B4-BE49-F238E27FC236}">
                  <a16:creationId xmlns:a16="http://schemas.microsoft.com/office/drawing/2014/main" id="{74130EBD-9022-4CE7-8F94-4C90DE0B5838}"/>
                </a:ext>
              </a:extLst>
            </p:cNvPr>
            <p:cNvSpPr/>
            <p:nvPr/>
          </p:nvSpPr>
          <p:spPr>
            <a:xfrm rot="5400000">
              <a:off x="1913517" y="244390"/>
              <a:ext cx="77196" cy="1339600"/>
            </a:xfrm>
            <a:prstGeom prst="leftBracket">
              <a:avLst>
                <a:gd name="adj" fmla="val 8333"/>
              </a:avLst>
            </a:prstGeom>
            <a:noFill/>
            <a:ln w="9525" cap="flat" cmpd="sng">
              <a:solidFill>
                <a:srgbClr val="7F7F7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" name="Google Shape;895;p19">
              <a:extLst>
                <a:ext uri="{FF2B5EF4-FFF2-40B4-BE49-F238E27FC236}">
                  <a16:creationId xmlns:a16="http://schemas.microsoft.com/office/drawing/2014/main" id="{6A6C5E69-0B6B-4CB4-B651-A0499374663F}"/>
                </a:ext>
              </a:extLst>
            </p:cNvPr>
            <p:cNvSpPr/>
            <p:nvPr/>
          </p:nvSpPr>
          <p:spPr>
            <a:xfrm rot="5400000">
              <a:off x="3281927" y="244391"/>
              <a:ext cx="77196" cy="1339600"/>
            </a:xfrm>
            <a:prstGeom prst="leftBracket">
              <a:avLst>
                <a:gd name="adj" fmla="val 8333"/>
              </a:avLst>
            </a:prstGeom>
            <a:noFill/>
            <a:ln w="9525" cap="flat" cmpd="sng">
              <a:solidFill>
                <a:srgbClr val="00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6" name="Google Shape;896;p19">
              <a:extLst>
                <a:ext uri="{FF2B5EF4-FFF2-40B4-BE49-F238E27FC236}">
                  <a16:creationId xmlns:a16="http://schemas.microsoft.com/office/drawing/2014/main" id="{004FE5D5-6A8B-499D-9949-6333ED3D8BE3}"/>
                </a:ext>
              </a:extLst>
            </p:cNvPr>
            <p:cNvSpPr/>
            <p:nvPr/>
          </p:nvSpPr>
          <p:spPr>
            <a:xfrm rot="5400000">
              <a:off x="4658451" y="244390"/>
              <a:ext cx="77196" cy="1339600"/>
            </a:xfrm>
            <a:prstGeom prst="leftBracket">
              <a:avLst>
                <a:gd name="adj" fmla="val 8333"/>
              </a:avLst>
            </a:prstGeom>
            <a:noFill/>
            <a:ln w="952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897;p19">
              <a:extLst>
                <a:ext uri="{FF2B5EF4-FFF2-40B4-BE49-F238E27FC236}">
                  <a16:creationId xmlns:a16="http://schemas.microsoft.com/office/drawing/2014/main" id="{C55B5A59-9024-4E2E-877F-AE89E6FEC3FC}"/>
                </a:ext>
              </a:extLst>
            </p:cNvPr>
            <p:cNvSpPr txBox="1"/>
            <p:nvPr/>
          </p:nvSpPr>
          <p:spPr>
            <a:xfrm>
              <a:off x="1451846" y="594853"/>
              <a:ext cx="1023037" cy="1956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rPr>
                <a:t>Training series</a:t>
              </a:r>
              <a:endParaRPr sz="1400" dirty="0"/>
            </a:p>
          </p:txBody>
        </p:sp>
        <p:sp>
          <p:nvSpPr>
            <p:cNvPr id="28" name="Google Shape;898;p19">
              <a:extLst>
                <a:ext uri="{FF2B5EF4-FFF2-40B4-BE49-F238E27FC236}">
                  <a16:creationId xmlns:a16="http://schemas.microsoft.com/office/drawing/2014/main" id="{2A0ECA20-5C6A-4F08-99DF-AF40338D984B}"/>
                </a:ext>
              </a:extLst>
            </p:cNvPr>
            <p:cNvSpPr txBox="1"/>
            <p:nvPr/>
          </p:nvSpPr>
          <p:spPr>
            <a:xfrm>
              <a:off x="2667101" y="594712"/>
              <a:ext cx="1156086" cy="1956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Evaluation series</a:t>
              </a:r>
              <a:endParaRPr sz="1400"/>
            </a:p>
          </p:txBody>
        </p:sp>
        <p:sp>
          <p:nvSpPr>
            <p:cNvPr id="29" name="Google Shape;899;p19">
              <a:extLst>
                <a:ext uri="{FF2B5EF4-FFF2-40B4-BE49-F238E27FC236}">
                  <a16:creationId xmlns:a16="http://schemas.microsoft.com/office/drawing/2014/main" id="{FBBCEB29-9215-4597-B124-56A595C08B5F}"/>
                </a:ext>
              </a:extLst>
            </p:cNvPr>
            <p:cNvSpPr txBox="1"/>
            <p:nvPr/>
          </p:nvSpPr>
          <p:spPr>
            <a:xfrm>
              <a:off x="4193690" y="592565"/>
              <a:ext cx="1120821" cy="19569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Validation series</a:t>
              </a:r>
              <a:endParaRPr sz="1400"/>
            </a:p>
          </p:txBody>
        </p:sp>
        <p:cxnSp>
          <p:nvCxnSpPr>
            <p:cNvPr id="30" name="Google Shape;900;p19">
              <a:extLst>
                <a:ext uri="{FF2B5EF4-FFF2-40B4-BE49-F238E27FC236}">
                  <a16:creationId xmlns:a16="http://schemas.microsoft.com/office/drawing/2014/main" id="{C44C5A87-E2D1-46A8-9970-B4D954FCA324}"/>
                </a:ext>
              </a:extLst>
            </p:cNvPr>
            <p:cNvCxnSpPr/>
            <p:nvPr/>
          </p:nvCxnSpPr>
          <p:spPr>
            <a:xfrm>
              <a:off x="730136" y="2066729"/>
              <a:ext cx="0" cy="1104556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31" name="Google Shape;901;p19">
              <a:extLst>
                <a:ext uri="{FF2B5EF4-FFF2-40B4-BE49-F238E27FC236}">
                  <a16:creationId xmlns:a16="http://schemas.microsoft.com/office/drawing/2014/main" id="{968E07AC-80BC-4069-A938-81B2B20B26B9}"/>
                </a:ext>
              </a:extLst>
            </p:cNvPr>
            <p:cNvSpPr txBox="1"/>
            <p:nvPr/>
          </p:nvSpPr>
          <p:spPr>
            <a:xfrm>
              <a:off x="5497451" y="2476728"/>
              <a:ext cx="1217980" cy="33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1" i="1" dirty="0" err="1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rPr>
                <a:t>HightSens</a:t>
              </a:r>
              <a:r>
                <a:rPr lang="en-US" sz="1400" b="1" dirty="0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rPr>
                <a:t> algorithm</a:t>
              </a:r>
              <a:endParaRPr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32" name="Google Shape;902;p19">
              <a:extLst>
                <a:ext uri="{FF2B5EF4-FFF2-40B4-BE49-F238E27FC236}">
                  <a16:creationId xmlns:a16="http://schemas.microsoft.com/office/drawing/2014/main" id="{E0959AD2-DDCB-4068-8B85-7EEC453686D0}"/>
                </a:ext>
              </a:extLst>
            </p:cNvPr>
            <p:cNvSpPr txBox="1"/>
            <p:nvPr/>
          </p:nvSpPr>
          <p:spPr>
            <a:xfrm>
              <a:off x="5497451" y="1421232"/>
              <a:ext cx="1000595" cy="332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b="1" i="1" dirty="0" err="1">
                  <a:solidFill>
                    <a:srgbClr val="7030A0"/>
                  </a:solidFill>
                </a:rPr>
                <a:t>HighSpec</a:t>
              </a:r>
              <a:r>
                <a:rPr lang="en-US" sz="1400" b="1" dirty="0">
                  <a:solidFill>
                    <a:srgbClr val="7030A0"/>
                  </a:solidFill>
                </a:rPr>
                <a:t> algorithm</a:t>
              </a:r>
              <a:endParaRPr sz="1400" b="1" dirty="0">
                <a:solidFill>
                  <a:srgbClr val="7030A0"/>
                </a:solidFill>
              </a:endParaRPr>
            </a:p>
          </p:txBody>
        </p:sp>
        <p:pic>
          <p:nvPicPr>
            <p:cNvPr id="33" name="Google Shape;903;p19">
              <a:extLst>
                <a:ext uri="{FF2B5EF4-FFF2-40B4-BE49-F238E27FC236}">
                  <a16:creationId xmlns:a16="http://schemas.microsoft.com/office/drawing/2014/main" id="{215E7C10-EE5B-4EED-BA35-1164369DA459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l="8784" t="9999" r="4301" b="12326"/>
            <a:stretch/>
          </p:blipFill>
          <p:spPr>
            <a:xfrm>
              <a:off x="981161" y="797405"/>
              <a:ext cx="4576738" cy="253468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4" name="Google Shape;904;p19">
              <a:extLst>
                <a:ext uri="{FF2B5EF4-FFF2-40B4-BE49-F238E27FC236}">
                  <a16:creationId xmlns:a16="http://schemas.microsoft.com/office/drawing/2014/main" id="{EF3938AB-629F-421B-A3D9-A82D0BF809E7}"/>
                </a:ext>
              </a:extLst>
            </p:cNvPr>
            <p:cNvSpPr txBox="1"/>
            <p:nvPr/>
          </p:nvSpPr>
          <p:spPr>
            <a:xfrm rot="16200000">
              <a:off x="1928684" y="3743742"/>
              <a:ext cx="1151124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IV (n=19)</a:t>
              </a:r>
              <a:endParaRPr sz="1400"/>
            </a:p>
          </p:txBody>
        </p:sp>
        <p:sp>
          <p:nvSpPr>
            <p:cNvPr id="35" name="Google Shape;905;p19">
              <a:extLst>
                <a:ext uri="{FF2B5EF4-FFF2-40B4-BE49-F238E27FC236}">
                  <a16:creationId xmlns:a16="http://schemas.microsoft.com/office/drawing/2014/main" id="{40321F9A-0CD4-4FED-A655-C44812156594}"/>
                </a:ext>
              </a:extLst>
            </p:cNvPr>
            <p:cNvSpPr txBox="1"/>
            <p:nvPr/>
          </p:nvSpPr>
          <p:spPr>
            <a:xfrm rot="16200000">
              <a:off x="2256366" y="3679331"/>
              <a:ext cx="1022301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Controls (n=56)</a:t>
              </a:r>
              <a:endParaRPr sz="1400" dirty="0"/>
            </a:p>
          </p:txBody>
        </p:sp>
        <p:sp>
          <p:nvSpPr>
            <p:cNvPr id="36" name="Google Shape;906;p19">
              <a:extLst>
                <a:ext uri="{FF2B5EF4-FFF2-40B4-BE49-F238E27FC236}">
                  <a16:creationId xmlns:a16="http://schemas.microsoft.com/office/drawing/2014/main" id="{8EA840FD-207D-4066-8704-47103D0ABB09}"/>
                </a:ext>
              </a:extLst>
            </p:cNvPr>
            <p:cNvSpPr txBox="1"/>
            <p:nvPr/>
          </p:nvSpPr>
          <p:spPr>
            <a:xfrm rot="16200000">
              <a:off x="3590424" y="3679331"/>
              <a:ext cx="1022301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Controls (n=254)</a:t>
              </a:r>
              <a:endParaRPr sz="1400" dirty="0"/>
            </a:p>
          </p:txBody>
        </p:sp>
        <p:sp>
          <p:nvSpPr>
            <p:cNvPr id="37" name="Google Shape;907;p19">
              <a:extLst>
                <a:ext uri="{FF2B5EF4-FFF2-40B4-BE49-F238E27FC236}">
                  <a16:creationId xmlns:a16="http://schemas.microsoft.com/office/drawing/2014/main" id="{C6CD3D64-7B6C-4187-99B4-D972DB4A42AA}"/>
                </a:ext>
              </a:extLst>
            </p:cNvPr>
            <p:cNvSpPr txBox="1"/>
            <p:nvPr/>
          </p:nvSpPr>
          <p:spPr>
            <a:xfrm rot="16200000">
              <a:off x="3258385" y="3743742"/>
              <a:ext cx="1151124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IV (n=19)</a:t>
              </a:r>
              <a:endParaRPr sz="1400"/>
            </a:p>
          </p:txBody>
        </p:sp>
        <p:sp>
          <p:nvSpPr>
            <p:cNvPr id="38" name="Google Shape;908;p19">
              <a:extLst>
                <a:ext uri="{FF2B5EF4-FFF2-40B4-BE49-F238E27FC236}">
                  <a16:creationId xmlns:a16="http://schemas.microsoft.com/office/drawing/2014/main" id="{63422508-723A-424B-A962-70CBC013B40B}"/>
                </a:ext>
              </a:extLst>
            </p:cNvPr>
            <p:cNvSpPr txBox="1"/>
            <p:nvPr/>
          </p:nvSpPr>
          <p:spPr>
            <a:xfrm rot="16200000">
              <a:off x="4599022" y="3743742"/>
              <a:ext cx="1151124" cy="20189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IV (n=274)</a:t>
              </a:r>
              <a:endParaRPr sz="1400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3613396-4D31-4A14-99DC-68917EC4238B}"/>
              </a:ext>
            </a:extLst>
          </p:cNvPr>
          <p:cNvSpPr txBox="1"/>
          <p:nvPr/>
        </p:nvSpPr>
        <p:spPr>
          <a:xfrm>
            <a:off x="739302" y="408562"/>
            <a:ext cx="3141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S5</a:t>
            </a:r>
            <a:endParaRPr lang="en-N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D853EEC-1A2F-41C4-A6E1-75DCF823829E}"/>
              </a:ext>
            </a:extLst>
          </p:cNvPr>
          <p:cNvSpPr txBox="1"/>
          <p:nvPr/>
        </p:nvSpPr>
        <p:spPr>
          <a:xfrm>
            <a:off x="1556302" y="7255160"/>
            <a:ext cx="9154485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S5. Predicting scores for the samples among the different series and groups.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Classification scores closer to 0.0 corresponds to the detection of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(blue bars) and 1.0 to NSCLC (green bars). Specific and Sensitive thresholds are illustrated, 0.744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0.263 respectively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(red lines).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These box plots represent the detection scores (range 0-1). The boxes show the interquartile range (IQR), with the median line represented by a horizontal bar inside the box. The whiskers indicate the range of the data.</a:t>
            </a:r>
          </a:p>
          <a:p>
            <a:pPr algn="just"/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199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2" name="Google Shape;752;p18"/>
          <p:cNvGraphicFramePr/>
          <p:nvPr>
            <p:extLst>
              <p:ext uri="{D42A27DB-BD31-4B8C-83A1-F6EECF244321}">
                <p14:modId xmlns:p14="http://schemas.microsoft.com/office/powerpoint/2010/main" val="251880412"/>
              </p:ext>
            </p:extLst>
          </p:nvPr>
        </p:nvGraphicFramePr>
        <p:xfrm>
          <a:off x="818535" y="769945"/>
          <a:ext cx="5471822" cy="202191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285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444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Markers:</a:t>
                      </a:r>
                      <a:endParaRPr sz="4300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881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b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</a:t>
                      </a:r>
                      <a:endParaRPr sz="430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(n)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45(94%)</a:t>
                      </a:r>
                      <a:endParaRPr sz="4300"/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19(33%)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64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3(6%)</a:t>
                      </a:r>
                      <a:endParaRPr sz="4300"/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38(67%)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41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48(100%)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57(100%)</a:t>
                      </a:r>
                      <a:endParaRPr sz="4300" dirty="0"/>
                    </a:p>
                  </a:txBody>
                  <a:tcPr marL="162578" marR="162578" marT="81289" marB="81289" anchor="ctr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105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53" name="Google Shape;753;p18"/>
          <p:cNvSpPr txBox="1"/>
          <p:nvPr/>
        </p:nvSpPr>
        <p:spPr>
          <a:xfrm>
            <a:off x="2913852" y="306373"/>
            <a:ext cx="1590750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Actual Class</a:t>
            </a:r>
            <a:endParaRPr sz="3200"/>
          </a:p>
        </p:txBody>
      </p:sp>
      <p:sp>
        <p:nvSpPr>
          <p:cNvPr id="754" name="Google Shape;754;p18"/>
          <p:cNvSpPr txBox="1"/>
          <p:nvPr/>
        </p:nvSpPr>
        <p:spPr>
          <a:xfrm rot="-5400000">
            <a:off x="-359565" y="1653324"/>
            <a:ext cx="1918475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pPr algn="ctr"/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Predicted Class</a:t>
            </a:r>
            <a:endParaRPr sz="3200"/>
          </a:p>
        </p:txBody>
      </p:sp>
      <p:sp>
        <p:nvSpPr>
          <p:cNvPr id="755" name="Google Shape;755;p18"/>
          <p:cNvSpPr txBox="1"/>
          <p:nvPr/>
        </p:nvSpPr>
        <p:spPr>
          <a:xfrm>
            <a:off x="762814" y="332219"/>
            <a:ext cx="1225977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b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Training</a:t>
            </a:r>
            <a:endParaRPr sz="3200"/>
          </a:p>
        </p:txBody>
      </p:sp>
      <p:graphicFrame>
        <p:nvGraphicFramePr>
          <p:cNvPr id="756" name="Google Shape;756;p18"/>
          <p:cNvGraphicFramePr/>
          <p:nvPr>
            <p:extLst>
              <p:ext uri="{D42A27DB-BD31-4B8C-83A1-F6EECF244321}">
                <p14:modId xmlns:p14="http://schemas.microsoft.com/office/powerpoint/2010/main" val="761842420"/>
              </p:ext>
            </p:extLst>
          </p:nvPr>
        </p:nvGraphicFramePr>
        <p:xfrm>
          <a:off x="816089" y="3399420"/>
          <a:ext cx="5471822" cy="202191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285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444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Markers:</a:t>
                      </a:r>
                      <a:endParaRPr sz="4300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881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b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</a:t>
                      </a:r>
                      <a:endParaRPr sz="430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(n)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47(100%)</a:t>
                      </a:r>
                      <a:endParaRPr sz="4300"/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17(30%)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64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0(0%)</a:t>
                      </a:r>
                      <a:endParaRPr sz="4300"/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39(70%)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47(100%)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56(100%)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103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57" name="Google Shape;757;p18"/>
          <p:cNvSpPr txBox="1"/>
          <p:nvPr/>
        </p:nvSpPr>
        <p:spPr>
          <a:xfrm>
            <a:off x="2921962" y="2935849"/>
            <a:ext cx="1590750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Actual Class</a:t>
            </a:r>
            <a:endParaRPr sz="3200"/>
          </a:p>
        </p:txBody>
      </p:sp>
      <p:sp>
        <p:nvSpPr>
          <p:cNvPr id="758" name="Google Shape;758;p18"/>
          <p:cNvSpPr txBox="1"/>
          <p:nvPr/>
        </p:nvSpPr>
        <p:spPr>
          <a:xfrm rot="-5400000">
            <a:off x="-351454" y="4282799"/>
            <a:ext cx="1918475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pPr algn="ctr"/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Predicted Class</a:t>
            </a:r>
            <a:endParaRPr sz="3200"/>
          </a:p>
        </p:txBody>
      </p:sp>
      <p:sp>
        <p:nvSpPr>
          <p:cNvPr id="759" name="Google Shape;759;p18"/>
          <p:cNvSpPr txBox="1"/>
          <p:nvPr/>
        </p:nvSpPr>
        <p:spPr>
          <a:xfrm>
            <a:off x="714495" y="2997986"/>
            <a:ext cx="1476759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b="1">
                <a:solidFill>
                  <a:srgbClr val="4EA8CE"/>
                </a:solidFill>
                <a:latin typeface="Arial"/>
                <a:ea typeface="Arial"/>
                <a:cs typeface="Arial"/>
                <a:sym typeface="Arial"/>
              </a:rPr>
              <a:t>Evaluation</a:t>
            </a:r>
            <a:endParaRPr sz="3200"/>
          </a:p>
        </p:txBody>
      </p:sp>
      <p:graphicFrame>
        <p:nvGraphicFramePr>
          <p:cNvPr id="760" name="Google Shape;760;p18"/>
          <p:cNvGraphicFramePr/>
          <p:nvPr>
            <p:extLst>
              <p:ext uri="{D42A27DB-BD31-4B8C-83A1-F6EECF244321}">
                <p14:modId xmlns:p14="http://schemas.microsoft.com/office/powerpoint/2010/main" val="4040847083"/>
              </p:ext>
            </p:extLst>
          </p:nvPr>
        </p:nvGraphicFramePr>
        <p:xfrm>
          <a:off x="826645" y="6055195"/>
          <a:ext cx="5471822" cy="202191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285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444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Markers:</a:t>
                      </a:r>
                      <a:endParaRPr sz="4300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881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b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</a:t>
                      </a:r>
                      <a:endParaRPr sz="430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(n)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288(95%)</a:t>
                      </a:r>
                      <a:endParaRPr sz="4300" dirty="0"/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163(64%)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451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16(5%)</a:t>
                      </a:r>
                      <a:endParaRPr sz="4300"/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91(36%)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107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304(100%)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254(100%)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558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61" name="Google Shape;761;p18"/>
          <p:cNvSpPr txBox="1"/>
          <p:nvPr/>
        </p:nvSpPr>
        <p:spPr>
          <a:xfrm>
            <a:off x="2921962" y="5591623"/>
            <a:ext cx="1590750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Actual Class</a:t>
            </a:r>
            <a:endParaRPr sz="3200"/>
          </a:p>
        </p:txBody>
      </p:sp>
      <p:sp>
        <p:nvSpPr>
          <p:cNvPr id="762" name="Google Shape;762;p18"/>
          <p:cNvSpPr txBox="1"/>
          <p:nvPr/>
        </p:nvSpPr>
        <p:spPr>
          <a:xfrm rot="-5400000">
            <a:off x="-351454" y="6938574"/>
            <a:ext cx="1918475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pPr algn="ctr"/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Predicted Class</a:t>
            </a:r>
            <a:endParaRPr sz="3200"/>
          </a:p>
        </p:txBody>
      </p:sp>
      <p:sp>
        <p:nvSpPr>
          <p:cNvPr id="763" name="Google Shape;763;p18"/>
          <p:cNvSpPr txBox="1"/>
          <p:nvPr/>
        </p:nvSpPr>
        <p:spPr>
          <a:xfrm>
            <a:off x="681176" y="5658235"/>
            <a:ext cx="1414064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b="1">
                <a:solidFill>
                  <a:srgbClr val="F90002"/>
                </a:solidFill>
                <a:latin typeface="Arial"/>
                <a:ea typeface="Arial"/>
                <a:cs typeface="Arial"/>
                <a:sym typeface="Arial"/>
              </a:rPr>
              <a:t>Validation</a:t>
            </a:r>
            <a:endParaRPr sz="3200"/>
          </a:p>
        </p:txBody>
      </p:sp>
      <p:graphicFrame>
        <p:nvGraphicFramePr>
          <p:cNvPr id="764" name="Google Shape;764;p18"/>
          <p:cNvGraphicFramePr/>
          <p:nvPr>
            <p:extLst>
              <p:ext uri="{D42A27DB-BD31-4B8C-83A1-F6EECF244321}">
                <p14:modId xmlns:p14="http://schemas.microsoft.com/office/powerpoint/2010/main" val="3497835866"/>
              </p:ext>
            </p:extLst>
          </p:nvPr>
        </p:nvGraphicFramePr>
        <p:xfrm>
          <a:off x="753828" y="9099276"/>
          <a:ext cx="5471822" cy="202191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285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444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Markers:</a:t>
                      </a:r>
                      <a:endParaRPr sz="4300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881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b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</a:t>
                      </a:r>
                      <a:endParaRPr sz="430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(n)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27(56%)</a:t>
                      </a:r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2(4%)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29</a:t>
                      </a:r>
                      <a:endParaRPr sz="4300" dirty="0">
                        <a:solidFill>
                          <a:schemeClr val="tx1"/>
                        </a:solidFill>
                      </a:endParaRPr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21(44%)</a:t>
                      </a:r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55(96%)</a:t>
                      </a:r>
                      <a:endParaRPr sz="4300" dirty="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tx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76</a:t>
                      </a:r>
                      <a:endParaRPr sz="4300" dirty="0">
                        <a:solidFill>
                          <a:schemeClr val="tx1"/>
                        </a:solidFill>
                      </a:endParaRPr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48(100%)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57(100%)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105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65" name="Google Shape;765;p18"/>
          <p:cNvSpPr txBox="1"/>
          <p:nvPr/>
        </p:nvSpPr>
        <p:spPr>
          <a:xfrm>
            <a:off x="2849144" y="8635705"/>
            <a:ext cx="1590750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Actual Class</a:t>
            </a:r>
            <a:endParaRPr sz="3200"/>
          </a:p>
        </p:txBody>
      </p:sp>
      <p:sp>
        <p:nvSpPr>
          <p:cNvPr id="766" name="Google Shape;766;p18"/>
          <p:cNvSpPr txBox="1"/>
          <p:nvPr/>
        </p:nvSpPr>
        <p:spPr>
          <a:xfrm rot="-5400000">
            <a:off x="-424272" y="9982655"/>
            <a:ext cx="1918475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pPr algn="ctr"/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Predicted Class</a:t>
            </a:r>
            <a:endParaRPr sz="3200"/>
          </a:p>
        </p:txBody>
      </p:sp>
      <p:graphicFrame>
        <p:nvGraphicFramePr>
          <p:cNvPr id="767" name="Google Shape;767;p18"/>
          <p:cNvGraphicFramePr/>
          <p:nvPr>
            <p:extLst>
              <p:ext uri="{D42A27DB-BD31-4B8C-83A1-F6EECF244321}">
                <p14:modId xmlns:p14="http://schemas.microsoft.com/office/powerpoint/2010/main" val="2534236732"/>
              </p:ext>
            </p:extLst>
          </p:nvPr>
        </p:nvGraphicFramePr>
        <p:xfrm>
          <a:off x="753828" y="11627883"/>
          <a:ext cx="5471822" cy="202191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285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444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Markers:</a:t>
                      </a:r>
                      <a:endParaRPr sz="4300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881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b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</a:t>
                      </a:r>
                      <a:endParaRPr sz="430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(n)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29(62%)</a:t>
                      </a:r>
                      <a:endParaRPr sz="4300"/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1(2%)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18(38%)</a:t>
                      </a:r>
                      <a:endParaRPr sz="4300"/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55(98%)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73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47(100%)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56(100%)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103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68" name="Google Shape;768;p18"/>
          <p:cNvSpPr txBox="1"/>
          <p:nvPr/>
        </p:nvSpPr>
        <p:spPr>
          <a:xfrm>
            <a:off x="2849144" y="11164311"/>
            <a:ext cx="1590750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Actual Class</a:t>
            </a:r>
            <a:endParaRPr sz="3200"/>
          </a:p>
        </p:txBody>
      </p:sp>
      <p:sp>
        <p:nvSpPr>
          <p:cNvPr id="769" name="Google Shape;769;p18"/>
          <p:cNvSpPr txBox="1"/>
          <p:nvPr/>
        </p:nvSpPr>
        <p:spPr>
          <a:xfrm rot="-5400000">
            <a:off x="-424272" y="12511262"/>
            <a:ext cx="1918475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pPr algn="ctr"/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Predicted Class</a:t>
            </a:r>
            <a:endParaRPr sz="3200"/>
          </a:p>
        </p:txBody>
      </p:sp>
      <p:sp>
        <p:nvSpPr>
          <p:cNvPr id="770" name="Google Shape;770;p18"/>
          <p:cNvSpPr txBox="1"/>
          <p:nvPr/>
        </p:nvSpPr>
        <p:spPr>
          <a:xfrm>
            <a:off x="698107" y="8661550"/>
            <a:ext cx="1225977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b="1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Training</a:t>
            </a:r>
            <a:endParaRPr sz="3200"/>
          </a:p>
        </p:txBody>
      </p:sp>
      <p:sp>
        <p:nvSpPr>
          <p:cNvPr id="771" name="Google Shape;771;p18"/>
          <p:cNvSpPr txBox="1"/>
          <p:nvPr/>
        </p:nvSpPr>
        <p:spPr>
          <a:xfrm>
            <a:off x="641677" y="11226448"/>
            <a:ext cx="1476759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b="1">
                <a:solidFill>
                  <a:srgbClr val="43A2CA"/>
                </a:solidFill>
                <a:latin typeface="Arial"/>
                <a:ea typeface="Arial"/>
                <a:cs typeface="Arial"/>
                <a:sym typeface="Arial"/>
              </a:rPr>
              <a:t>Evaluation</a:t>
            </a:r>
            <a:endParaRPr sz="3200"/>
          </a:p>
        </p:txBody>
      </p:sp>
      <p:graphicFrame>
        <p:nvGraphicFramePr>
          <p:cNvPr id="772" name="Google Shape;772;p18"/>
          <p:cNvGraphicFramePr/>
          <p:nvPr>
            <p:extLst>
              <p:ext uri="{D42A27DB-BD31-4B8C-83A1-F6EECF244321}">
                <p14:modId xmlns:p14="http://schemas.microsoft.com/office/powerpoint/2010/main" val="1007372742"/>
              </p:ext>
            </p:extLst>
          </p:nvPr>
        </p:nvGraphicFramePr>
        <p:xfrm>
          <a:off x="753828" y="14082988"/>
          <a:ext cx="5471822" cy="2021912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2853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2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46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0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4444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Markers:</a:t>
                      </a:r>
                      <a:endParaRPr sz="4300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881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b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b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</a:t>
                      </a:r>
                      <a:endParaRPr sz="430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b="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(n)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NSCLC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197(65%)</a:t>
                      </a:r>
                      <a:endParaRPr sz="4300"/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94C3A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15(6%)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212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cs typeface="Arial"/>
                          <a:sym typeface="Arial"/>
                        </a:rPr>
                        <a:t>Controls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107(35%)</a:t>
                      </a:r>
                      <a:endParaRPr sz="4300"/>
                    </a:p>
                  </a:txBody>
                  <a:tcPr marL="162578" marR="162578" marT="81289" marB="81289" anchor="ctr">
                    <a:lnL w="38100" cap="flat" cmpd="sng">
                      <a:solidFill>
                        <a:srgbClr val="4EA8CE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239(94%)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000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346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351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u="none" strike="noStrike" cap="none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304(100%)</a:t>
                      </a:r>
                      <a:endParaRPr sz="430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254(100%)</a:t>
                      </a:r>
                      <a:endParaRPr sz="4300"/>
                    </a:p>
                  </a:txBody>
                  <a:tcPr marL="162578" marR="162578" marT="81289" marB="81289" anchor="ctr">
                    <a:lnL w="9525" cap="flat" cmpd="sng">
                      <a:solidFill>
                        <a:schemeClr val="lt1"/>
                      </a:solidFill>
                      <a:prstDash val="dashDot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339</a:t>
                      </a:r>
                      <a:endParaRPr sz="4300" dirty="0"/>
                    </a:p>
                  </a:txBody>
                  <a:tcPr marL="162578" marR="162578" marT="81289" marB="81289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73" name="Google Shape;773;p18"/>
          <p:cNvSpPr txBox="1"/>
          <p:nvPr/>
        </p:nvSpPr>
        <p:spPr>
          <a:xfrm>
            <a:off x="2849144" y="13619417"/>
            <a:ext cx="1590750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Actual Class</a:t>
            </a:r>
            <a:endParaRPr sz="3200"/>
          </a:p>
        </p:txBody>
      </p:sp>
      <p:sp>
        <p:nvSpPr>
          <p:cNvPr id="774" name="Google Shape;774;p18"/>
          <p:cNvSpPr txBox="1"/>
          <p:nvPr/>
        </p:nvSpPr>
        <p:spPr>
          <a:xfrm rot="-5400000">
            <a:off x="-424272" y="14966367"/>
            <a:ext cx="1918475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pPr algn="ctr"/>
            <a:r>
              <a:rPr lang="en-US" sz="1778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Predicted Class</a:t>
            </a:r>
            <a:endParaRPr sz="3200"/>
          </a:p>
        </p:txBody>
      </p:sp>
      <p:sp>
        <p:nvSpPr>
          <p:cNvPr id="775" name="Google Shape;775;p18"/>
          <p:cNvSpPr txBox="1"/>
          <p:nvPr/>
        </p:nvSpPr>
        <p:spPr>
          <a:xfrm>
            <a:off x="608358" y="13686029"/>
            <a:ext cx="1414064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b="1">
                <a:solidFill>
                  <a:srgbClr val="F90002"/>
                </a:solidFill>
                <a:latin typeface="Arial"/>
                <a:ea typeface="Arial"/>
                <a:cs typeface="Arial"/>
                <a:sym typeface="Arial"/>
              </a:rPr>
              <a:t>Validation</a:t>
            </a:r>
            <a:endParaRPr sz="3200"/>
          </a:p>
        </p:txBody>
      </p:sp>
      <p:sp>
        <p:nvSpPr>
          <p:cNvPr id="776" name="Google Shape;776;p18"/>
          <p:cNvSpPr txBox="1"/>
          <p:nvPr/>
        </p:nvSpPr>
        <p:spPr>
          <a:xfrm>
            <a:off x="6398276" y="383425"/>
            <a:ext cx="5835340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b" anchorCtr="0">
            <a:spAutoFit/>
          </a:bodyPr>
          <a:lstStyle/>
          <a:p>
            <a:pPr algn="ctr"/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Proportion detected in Training series (</a:t>
            </a:r>
            <a:r>
              <a:rPr lang="en-US" sz="1778" i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HighSens</a:t>
            </a:r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3200" dirty="0"/>
          </a:p>
        </p:txBody>
      </p:sp>
      <p:sp>
        <p:nvSpPr>
          <p:cNvPr id="777" name="Google Shape;777;p18"/>
          <p:cNvSpPr txBox="1"/>
          <p:nvPr/>
        </p:nvSpPr>
        <p:spPr>
          <a:xfrm>
            <a:off x="0" y="-21110"/>
            <a:ext cx="9319764" cy="745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Supplementary Figure S6. Proportion detected in all series (</a:t>
            </a:r>
            <a:r>
              <a:rPr lang="en-US" sz="2000" b="1" i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HighSens</a:t>
            </a:r>
            <a:r>
              <a:rPr lang="en-US" sz="2000" b="1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2000" b="1" dirty="0"/>
          </a:p>
          <a:p>
            <a:endParaRPr sz="1778" i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8" name="Google Shape;778;p18"/>
          <p:cNvSpPr txBox="1"/>
          <p:nvPr/>
        </p:nvSpPr>
        <p:spPr>
          <a:xfrm>
            <a:off x="190808" y="332219"/>
            <a:ext cx="2000446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(a)</a:t>
            </a:r>
            <a:endParaRPr sz="3200" dirty="0"/>
          </a:p>
        </p:txBody>
      </p:sp>
      <p:sp>
        <p:nvSpPr>
          <p:cNvPr id="779" name="Google Shape;779;p18"/>
          <p:cNvSpPr txBox="1"/>
          <p:nvPr/>
        </p:nvSpPr>
        <p:spPr>
          <a:xfrm>
            <a:off x="94794" y="2855262"/>
            <a:ext cx="2000446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(c)</a:t>
            </a:r>
            <a:endParaRPr sz="3200" dirty="0"/>
          </a:p>
        </p:txBody>
      </p:sp>
      <p:sp>
        <p:nvSpPr>
          <p:cNvPr id="780" name="Google Shape;780;p18"/>
          <p:cNvSpPr txBox="1"/>
          <p:nvPr/>
        </p:nvSpPr>
        <p:spPr>
          <a:xfrm>
            <a:off x="94794" y="5491421"/>
            <a:ext cx="2000446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(e)</a:t>
            </a:r>
            <a:endParaRPr sz="3200" dirty="0"/>
          </a:p>
        </p:txBody>
      </p:sp>
      <p:sp>
        <p:nvSpPr>
          <p:cNvPr id="781" name="Google Shape;781;p18"/>
          <p:cNvSpPr txBox="1"/>
          <p:nvPr/>
        </p:nvSpPr>
        <p:spPr>
          <a:xfrm>
            <a:off x="6368730" y="377226"/>
            <a:ext cx="1890009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(b)</a:t>
            </a:r>
            <a:endParaRPr sz="3200" dirty="0"/>
          </a:p>
        </p:txBody>
      </p:sp>
      <p:sp>
        <p:nvSpPr>
          <p:cNvPr id="782" name="Google Shape;782;p18"/>
          <p:cNvSpPr txBox="1"/>
          <p:nvPr/>
        </p:nvSpPr>
        <p:spPr>
          <a:xfrm>
            <a:off x="6364867" y="2862568"/>
            <a:ext cx="1890009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(d)</a:t>
            </a:r>
            <a:endParaRPr sz="3200" dirty="0"/>
          </a:p>
        </p:txBody>
      </p:sp>
      <p:sp>
        <p:nvSpPr>
          <p:cNvPr id="783" name="Google Shape;783;p18"/>
          <p:cNvSpPr txBox="1"/>
          <p:nvPr/>
        </p:nvSpPr>
        <p:spPr>
          <a:xfrm>
            <a:off x="6384949" y="5500623"/>
            <a:ext cx="2000446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(f)</a:t>
            </a:r>
            <a:endParaRPr sz="3200" dirty="0"/>
          </a:p>
        </p:txBody>
      </p:sp>
      <p:sp>
        <p:nvSpPr>
          <p:cNvPr id="784" name="Google Shape;784;p18"/>
          <p:cNvSpPr txBox="1"/>
          <p:nvPr/>
        </p:nvSpPr>
        <p:spPr>
          <a:xfrm>
            <a:off x="6519465" y="5516951"/>
            <a:ext cx="5731179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b" anchorCtr="0">
            <a:spAutoFit/>
          </a:bodyPr>
          <a:lstStyle/>
          <a:p>
            <a:pPr algn="ctr"/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Proportion detected in Validation series (</a:t>
            </a:r>
            <a:r>
              <a:rPr lang="en-US" sz="1778" i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HighSens</a:t>
            </a:r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3200" dirty="0"/>
          </a:p>
        </p:txBody>
      </p:sp>
      <p:sp>
        <p:nvSpPr>
          <p:cNvPr id="785" name="Google Shape;785;p18"/>
          <p:cNvSpPr txBox="1"/>
          <p:nvPr/>
        </p:nvSpPr>
        <p:spPr>
          <a:xfrm>
            <a:off x="6692757" y="11070108"/>
            <a:ext cx="5556694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b" anchorCtr="0">
            <a:spAutoFit/>
          </a:bodyPr>
          <a:lstStyle/>
          <a:p>
            <a:pPr algn="ctr"/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Proportion detected in Evaluation series (</a:t>
            </a:r>
            <a:r>
              <a:rPr lang="en-US" sz="1778" i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HighSpec</a:t>
            </a:r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3200" dirty="0"/>
          </a:p>
        </p:txBody>
      </p:sp>
      <p:sp>
        <p:nvSpPr>
          <p:cNvPr id="786" name="Google Shape;786;p18"/>
          <p:cNvSpPr txBox="1"/>
          <p:nvPr/>
        </p:nvSpPr>
        <p:spPr>
          <a:xfrm>
            <a:off x="1" y="8192216"/>
            <a:ext cx="9065199" cy="7454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20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Supplementary Figure S7. Proportion detected in all series (</a:t>
            </a:r>
            <a:r>
              <a:rPr lang="en-US" sz="2000" b="1" dirty="0" err="1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HighSpec</a:t>
            </a:r>
            <a:r>
              <a:rPr lang="en-US" sz="2000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</a:t>
            </a:r>
            <a:endParaRPr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sz="1778" i="1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7" name="Google Shape;787;p18"/>
          <p:cNvSpPr txBox="1"/>
          <p:nvPr/>
        </p:nvSpPr>
        <p:spPr>
          <a:xfrm>
            <a:off x="105846" y="8610445"/>
            <a:ext cx="2000446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(a)</a:t>
            </a:r>
            <a:endParaRPr sz="3200" dirty="0"/>
          </a:p>
        </p:txBody>
      </p:sp>
      <p:sp>
        <p:nvSpPr>
          <p:cNvPr id="788" name="Google Shape;788;p18"/>
          <p:cNvSpPr txBox="1"/>
          <p:nvPr/>
        </p:nvSpPr>
        <p:spPr>
          <a:xfrm>
            <a:off x="85896" y="11044078"/>
            <a:ext cx="2000446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(c)</a:t>
            </a:r>
            <a:endParaRPr sz="3200" dirty="0"/>
          </a:p>
        </p:txBody>
      </p:sp>
      <p:sp>
        <p:nvSpPr>
          <p:cNvPr id="789" name="Google Shape;789;p18"/>
          <p:cNvSpPr txBox="1"/>
          <p:nvPr/>
        </p:nvSpPr>
        <p:spPr>
          <a:xfrm>
            <a:off x="85896" y="13593945"/>
            <a:ext cx="2000446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(e)</a:t>
            </a:r>
            <a:endParaRPr sz="3200" dirty="0"/>
          </a:p>
        </p:txBody>
      </p:sp>
      <p:sp>
        <p:nvSpPr>
          <p:cNvPr id="790" name="Google Shape;790;p18"/>
          <p:cNvSpPr txBox="1"/>
          <p:nvPr/>
        </p:nvSpPr>
        <p:spPr>
          <a:xfrm>
            <a:off x="6384949" y="8627464"/>
            <a:ext cx="2000446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(b)</a:t>
            </a:r>
            <a:endParaRPr sz="3200" dirty="0"/>
          </a:p>
        </p:txBody>
      </p:sp>
      <p:sp>
        <p:nvSpPr>
          <p:cNvPr id="791" name="Google Shape;791;p18"/>
          <p:cNvSpPr txBox="1"/>
          <p:nvPr/>
        </p:nvSpPr>
        <p:spPr>
          <a:xfrm>
            <a:off x="6418870" y="11058982"/>
            <a:ext cx="2000446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(d)</a:t>
            </a:r>
            <a:endParaRPr sz="3200" dirty="0"/>
          </a:p>
        </p:txBody>
      </p:sp>
      <p:sp>
        <p:nvSpPr>
          <p:cNvPr id="792" name="Google Shape;792;p18"/>
          <p:cNvSpPr txBox="1"/>
          <p:nvPr/>
        </p:nvSpPr>
        <p:spPr>
          <a:xfrm>
            <a:off x="6513168" y="13575469"/>
            <a:ext cx="2000446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t" anchorCtr="0">
            <a:spAutoFit/>
          </a:bodyPr>
          <a:lstStyle/>
          <a:p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(f)</a:t>
            </a:r>
            <a:endParaRPr sz="3200" dirty="0"/>
          </a:p>
        </p:txBody>
      </p:sp>
      <p:grpSp>
        <p:nvGrpSpPr>
          <p:cNvPr id="793" name="Google Shape;793;p18"/>
          <p:cNvGrpSpPr/>
          <p:nvPr/>
        </p:nvGrpSpPr>
        <p:grpSpPr>
          <a:xfrm>
            <a:off x="6465771" y="613231"/>
            <a:ext cx="4938325" cy="2254201"/>
            <a:chOff x="3636996" y="344942"/>
            <a:chExt cx="2777808" cy="1267988"/>
          </a:xfrm>
        </p:grpSpPr>
        <p:sp>
          <p:nvSpPr>
            <p:cNvPr id="794" name="Google Shape;794;p18"/>
            <p:cNvSpPr txBox="1"/>
            <p:nvPr/>
          </p:nvSpPr>
          <p:spPr>
            <a:xfrm>
              <a:off x="4324497" y="345756"/>
              <a:ext cx="255198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3200"/>
            </a:p>
          </p:txBody>
        </p:sp>
        <p:sp>
          <p:nvSpPr>
            <p:cNvPr id="795" name="Google Shape;795;p18"/>
            <p:cNvSpPr txBox="1"/>
            <p:nvPr/>
          </p:nvSpPr>
          <p:spPr>
            <a:xfrm>
              <a:off x="4729353" y="347791"/>
              <a:ext cx="325731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25</a:t>
              </a:r>
              <a:endParaRPr sz="3200"/>
            </a:p>
          </p:txBody>
        </p:sp>
        <p:sp>
          <p:nvSpPr>
            <p:cNvPr id="796" name="Google Shape;796;p18"/>
            <p:cNvSpPr txBox="1"/>
            <p:nvPr/>
          </p:nvSpPr>
          <p:spPr>
            <a:xfrm>
              <a:off x="5174797" y="352144"/>
              <a:ext cx="325730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50</a:t>
              </a:r>
              <a:endParaRPr sz="3200"/>
            </a:p>
          </p:txBody>
        </p:sp>
        <p:sp>
          <p:nvSpPr>
            <p:cNvPr id="797" name="Google Shape;797;p18"/>
            <p:cNvSpPr txBox="1"/>
            <p:nvPr/>
          </p:nvSpPr>
          <p:spPr>
            <a:xfrm>
              <a:off x="5614555" y="344942"/>
              <a:ext cx="325731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75</a:t>
              </a:r>
              <a:endParaRPr sz="3200"/>
            </a:p>
          </p:txBody>
        </p:sp>
        <p:sp>
          <p:nvSpPr>
            <p:cNvPr id="798" name="Google Shape;798;p18"/>
            <p:cNvSpPr txBox="1"/>
            <p:nvPr/>
          </p:nvSpPr>
          <p:spPr>
            <a:xfrm>
              <a:off x="6018542" y="354231"/>
              <a:ext cx="396262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100</a:t>
              </a:r>
              <a:endParaRPr sz="3200"/>
            </a:p>
          </p:txBody>
        </p:sp>
        <p:sp>
          <p:nvSpPr>
            <p:cNvPr id="799" name="Google Shape;799;p18"/>
            <p:cNvSpPr txBox="1"/>
            <p:nvPr/>
          </p:nvSpPr>
          <p:spPr>
            <a:xfrm>
              <a:off x="3758332" y="577506"/>
              <a:ext cx="706342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Controls</a:t>
              </a:r>
              <a:endParaRPr sz="3200" dirty="0"/>
            </a:p>
          </p:txBody>
        </p:sp>
        <p:sp>
          <p:nvSpPr>
            <p:cNvPr id="800" name="Google Shape;800;p18"/>
            <p:cNvSpPr txBox="1"/>
            <p:nvPr/>
          </p:nvSpPr>
          <p:spPr>
            <a:xfrm>
              <a:off x="3741640" y="782468"/>
              <a:ext cx="723033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</a:t>
              </a:r>
              <a:endParaRPr sz="3200"/>
            </a:p>
          </p:txBody>
        </p:sp>
        <p:sp>
          <p:nvSpPr>
            <p:cNvPr id="801" name="Google Shape;801;p18"/>
            <p:cNvSpPr txBox="1"/>
            <p:nvPr/>
          </p:nvSpPr>
          <p:spPr>
            <a:xfrm>
              <a:off x="3697844" y="979069"/>
              <a:ext cx="766469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</a:t>
              </a:r>
              <a:endParaRPr sz="3200"/>
            </a:p>
          </p:txBody>
        </p:sp>
        <p:sp>
          <p:nvSpPr>
            <p:cNvPr id="802" name="Google Shape;802;p18"/>
            <p:cNvSpPr txBox="1"/>
            <p:nvPr/>
          </p:nvSpPr>
          <p:spPr>
            <a:xfrm>
              <a:off x="3654767" y="1167606"/>
              <a:ext cx="809906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III</a:t>
              </a:r>
              <a:endParaRPr sz="3200"/>
            </a:p>
          </p:txBody>
        </p:sp>
        <p:sp>
          <p:nvSpPr>
            <p:cNvPr id="803" name="Google Shape;803;p18"/>
            <p:cNvSpPr txBox="1"/>
            <p:nvPr/>
          </p:nvSpPr>
          <p:spPr>
            <a:xfrm>
              <a:off x="3636996" y="1366737"/>
              <a:ext cx="827677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IV</a:t>
              </a:r>
              <a:endParaRPr sz="3200"/>
            </a:p>
          </p:txBody>
        </p:sp>
        <p:pic>
          <p:nvPicPr>
            <p:cNvPr id="804" name="Google Shape;804;p18"/>
            <p:cNvPicPr preferRelativeResize="0"/>
            <p:nvPr/>
          </p:nvPicPr>
          <p:blipFill rotWithShape="1">
            <a:blip r:embed="rId3">
              <a:alphaModFix/>
            </a:blip>
            <a:srcRect l="6667" t="2448" r="3209" b="9825"/>
            <a:stretch/>
          </p:blipFill>
          <p:spPr>
            <a:xfrm rot="5400000">
              <a:off x="4854096" y="163361"/>
              <a:ext cx="995732" cy="184020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05" name="Google Shape;805;p18"/>
          <p:cNvGrpSpPr/>
          <p:nvPr/>
        </p:nvGrpSpPr>
        <p:grpSpPr>
          <a:xfrm>
            <a:off x="6436587" y="2879665"/>
            <a:ext cx="6071491" cy="2614360"/>
            <a:chOff x="3620579" y="1619812"/>
            <a:chExt cx="3415213" cy="1470578"/>
          </a:xfrm>
        </p:grpSpPr>
        <p:sp>
          <p:nvSpPr>
            <p:cNvPr id="806" name="Google Shape;806;p18"/>
            <p:cNvSpPr txBox="1"/>
            <p:nvPr/>
          </p:nvSpPr>
          <p:spPr>
            <a:xfrm>
              <a:off x="3620579" y="1619812"/>
              <a:ext cx="3415213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b" anchorCtr="0">
              <a:spAutoFit/>
            </a:bodyPr>
            <a:lstStyle/>
            <a:p>
              <a:pPr algn="ctr"/>
              <a:r>
                <a:rPr lang="en-US" sz="1778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Proportion detected in Evaluation series (</a:t>
              </a:r>
              <a:r>
                <a:rPr lang="en-US" sz="1778" i="1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HighSens</a:t>
              </a:r>
              <a:r>
                <a:rPr lang="en-US" sz="1778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</a:t>
              </a:r>
              <a:endParaRPr sz="3200" dirty="0"/>
            </a:p>
          </p:txBody>
        </p:sp>
        <p:pic>
          <p:nvPicPr>
            <p:cNvPr id="807" name="Google Shape;807;p18"/>
            <p:cNvPicPr preferRelativeResize="0"/>
            <p:nvPr/>
          </p:nvPicPr>
          <p:blipFill rotWithShape="1">
            <a:blip r:embed="rId4">
              <a:alphaModFix/>
            </a:blip>
            <a:srcRect l="6482" r="4935" b="9685"/>
            <a:stretch/>
          </p:blipFill>
          <p:spPr>
            <a:xfrm rot="5400000">
              <a:off x="4902481" y="1582307"/>
              <a:ext cx="995735" cy="19373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08" name="Google Shape;808;p18"/>
            <p:cNvSpPr txBox="1"/>
            <p:nvPr/>
          </p:nvSpPr>
          <p:spPr>
            <a:xfrm>
              <a:off x="4331437" y="1818326"/>
              <a:ext cx="255198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3200"/>
            </a:p>
          </p:txBody>
        </p:sp>
        <p:sp>
          <p:nvSpPr>
            <p:cNvPr id="809" name="Google Shape;809;p18"/>
            <p:cNvSpPr txBox="1"/>
            <p:nvPr/>
          </p:nvSpPr>
          <p:spPr>
            <a:xfrm>
              <a:off x="4736293" y="1810581"/>
              <a:ext cx="325731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25</a:t>
              </a:r>
              <a:endParaRPr sz="3200"/>
            </a:p>
          </p:txBody>
        </p:sp>
        <p:sp>
          <p:nvSpPr>
            <p:cNvPr id="810" name="Google Shape;810;p18"/>
            <p:cNvSpPr txBox="1"/>
            <p:nvPr/>
          </p:nvSpPr>
          <p:spPr>
            <a:xfrm>
              <a:off x="5191517" y="1814934"/>
              <a:ext cx="325730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50</a:t>
              </a:r>
              <a:endParaRPr sz="3200"/>
            </a:p>
          </p:txBody>
        </p:sp>
        <p:sp>
          <p:nvSpPr>
            <p:cNvPr id="811" name="Google Shape;811;p18"/>
            <p:cNvSpPr txBox="1"/>
            <p:nvPr/>
          </p:nvSpPr>
          <p:spPr>
            <a:xfrm>
              <a:off x="5641055" y="1817512"/>
              <a:ext cx="325731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75</a:t>
              </a:r>
              <a:endParaRPr sz="3200"/>
            </a:p>
          </p:txBody>
        </p:sp>
        <p:sp>
          <p:nvSpPr>
            <p:cNvPr id="812" name="Google Shape;812;p18"/>
            <p:cNvSpPr txBox="1"/>
            <p:nvPr/>
          </p:nvSpPr>
          <p:spPr>
            <a:xfrm>
              <a:off x="6059712" y="1817021"/>
              <a:ext cx="396262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100</a:t>
              </a:r>
              <a:endParaRPr sz="3200"/>
            </a:p>
          </p:txBody>
        </p:sp>
        <p:sp>
          <p:nvSpPr>
            <p:cNvPr id="813" name="Google Shape;813;p18"/>
            <p:cNvSpPr txBox="1"/>
            <p:nvPr/>
          </p:nvSpPr>
          <p:spPr>
            <a:xfrm>
              <a:off x="3758331" y="2054966"/>
              <a:ext cx="713284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Controls</a:t>
              </a:r>
              <a:endParaRPr sz="3200" dirty="0"/>
            </a:p>
          </p:txBody>
        </p:sp>
        <p:sp>
          <p:nvSpPr>
            <p:cNvPr id="814" name="Google Shape;814;p18"/>
            <p:cNvSpPr txBox="1"/>
            <p:nvPr/>
          </p:nvSpPr>
          <p:spPr>
            <a:xfrm>
              <a:off x="3748580" y="2255038"/>
              <a:ext cx="723033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</a:t>
              </a:r>
              <a:endParaRPr sz="3200"/>
            </a:p>
          </p:txBody>
        </p:sp>
        <p:sp>
          <p:nvSpPr>
            <p:cNvPr id="815" name="Google Shape;815;p18"/>
            <p:cNvSpPr txBox="1"/>
            <p:nvPr/>
          </p:nvSpPr>
          <p:spPr>
            <a:xfrm>
              <a:off x="3704784" y="2456529"/>
              <a:ext cx="766469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</a:t>
              </a:r>
              <a:endParaRPr sz="3200"/>
            </a:p>
          </p:txBody>
        </p:sp>
        <p:sp>
          <p:nvSpPr>
            <p:cNvPr id="816" name="Google Shape;816;p18"/>
            <p:cNvSpPr txBox="1"/>
            <p:nvPr/>
          </p:nvSpPr>
          <p:spPr>
            <a:xfrm>
              <a:off x="3661707" y="2649956"/>
              <a:ext cx="809906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III</a:t>
              </a:r>
              <a:endParaRPr sz="3200"/>
            </a:p>
          </p:txBody>
        </p:sp>
        <p:sp>
          <p:nvSpPr>
            <p:cNvPr id="817" name="Google Shape;817;p18"/>
            <p:cNvSpPr txBox="1"/>
            <p:nvPr/>
          </p:nvSpPr>
          <p:spPr>
            <a:xfrm>
              <a:off x="3643936" y="2844197"/>
              <a:ext cx="827677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IV</a:t>
              </a:r>
              <a:endParaRPr sz="3200"/>
            </a:p>
          </p:txBody>
        </p:sp>
      </p:grpSp>
      <p:grpSp>
        <p:nvGrpSpPr>
          <p:cNvPr id="818" name="Google Shape;818;p18"/>
          <p:cNvGrpSpPr/>
          <p:nvPr/>
        </p:nvGrpSpPr>
        <p:grpSpPr>
          <a:xfrm>
            <a:off x="6495446" y="5892331"/>
            <a:ext cx="5140802" cy="2263038"/>
            <a:chOff x="3664446" y="3314437"/>
            <a:chExt cx="2891701" cy="1272959"/>
          </a:xfrm>
        </p:grpSpPr>
        <p:pic>
          <p:nvPicPr>
            <p:cNvPr id="819" name="Google Shape;819;p18"/>
            <p:cNvPicPr preferRelativeResize="0"/>
            <p:nvPr/>
          </p:nvPicPr>
          <p:blipFill rotWithShape="1">
            <a:blip r:embed="rId5">
              <a:alphaModFix/>
            </a:blip>
            <a:srcRect l="6483" t="3771" r="4067" b="9093"/>
            <a:stretch/>
          </p:blipFill>
          <p:spPr>
            <a:xfrm rot="5400000">
              <a:off x="4918317" y="3081375"/>
              <a:ext cx="995737" cy="19373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20" name="Google Shape;820;p18"/>
            <p:cNvSpPr txBox="1"/>
            <p:nvPr/>
          </p:nvSpPr>
          <p:spPr>
            <a:xfrm>
              <a:off x="4351947" y="3315332"/>
              <a:ext cx="255198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3200"/>
            </a:p>
          </p:txBody>
        </p:sp>
        <p:sp>
          <p:nvSpPr>
            <p:cNvPr id="821" name="Google Shape;821;p18"/>
            <p:cNvSpPr txBox="1"/>
            <p:nvPr/>
          </p:nvSpPr>
          <p:spPr>
            <a:xfrm>
              <a:off x="4784202" y="3314437"/>
              <a:ext cx="325731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25</a:t>
              </a:r>
              <a:endParaRPr sz="3200"/>
            </a:p>
          </p:txBody>
        </p:sp>
        <p:sp>
          <p:nvSpPr>
            <p:cNvPr id="822" name="Google Shape;822;p18"/>
            <p:cNvSpPr txBox="1"/>
            <p:nvPr/>
          </p:nvSpPr>
          <p:spPr>
            <a:xfrm>
              <a:off x="5253125" y="3315365"/>
              <a:ext cx="325730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50</a:t>
              </a:r>
              <a:endParaRPr sz="3200"/>
            </a:p>
          </p:txBody>
        </p:sp>
        <p:sp>
          <p:nvSpPr>
            <p:cNvPr id="823" name="Google Shape;823;p18"/>
            <p:cNvSpPr txBox="1"/>
            <p:nvPr/>
          </p:nvSpPr>
          <p:spPr>
            <a:xfrm>
              <a:off x="5723214" y="3314518"/>
              <a:ext cx="325731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75</a:t>
              </a:r>
              <a:endParaRPr sz="3200"/>
            </a:p>
          </p:txBody>
        </p:sp>
        <p:sp>
          <p:nvSpPr>
            <p:cNvPr id="824" name="Google Shape;824;p18"/>
            <p:cNvSpPr txBox="1"/>
            <p:nvPr/>
          </p:nvSpPr>
          <p:spPr>
            <a:xfrm>
              <a:off x="6159885" y="3319879"/>
              <a:ext cx="396262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100</a:t>
              </a:r>
              <a:endParaRPr sz="3200"/>
            </a:p>
          </p:txBody>
        </p:sp>
        <p:sp>
          <p:nvSpPr>
            <p:cNvPr id="825" name="Google Shape;825;p18"/>
            <p:cNvSpPr txBox="1"/>
            <p:nvPr/>
          </p:nvSpPr>
          <p:spPr>
            <a:xfrm>
              <a:off x="3752398" y="3551972"/>
              <a:ext cx="739725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Controls</a:t>
              </a:r>
              <a:endParaRPr sz="3200" dirty="0"/>
            </a:p>
          </p:txBody>
        </p:sp>
        <p:sp>
          <p:nvSpPr>
            <p:cNvPr id="826" name="Google Shape;826;p18"/>
            <p:cNvSpPr txBox="1"/>
            <p:nvPr/>
          </p:nvSpPr>
          <p:spPr>
            <a:xfrm>
              <a:off x="3769090" y="3752044"/>
              <a:ext cx="723033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</a:t>
              </a:r>
              <a:endParaRPr sz="3200"/>
            </a:p>
          </p:txBody>
        </p:sp>
        <p:sp>
          <p:nvSpPr>
            <p:cNvPr id="827" name="Google Shape;827;p18"/>
            <p:cNvSpPr txBox="1"/>
            <p:nvPr/>
          </p:nvSpPr>
          <p:spPr>
            <a:xfrm>
              <a:off x="3725294" y="3950110"/>
              <a:ext cx="766469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</a:t>
              </a:r>
              <a:endParaRPr sz="3200"/>
            </a:p>
          </p:txBody>
        </p:sp>
        <p:sp>
          <p:nvSpPr>
            <p:cNvPr id="828" name="Google Shape;828;p18"/>
            <p:cNvSpPr txBox="1"/>
            <p:nvPr/>
          </p:nvSpPr>
          <p:spPr>
            <a:xfrm>
              <a:off x="3682217" y="4143537"/>
              <a:ext cx="809906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III</a:t>
              </a:r>
              <a:endParaRPr sz="3200"/>
            </a:p>
          </p:txBody>
        </p:sp>
        <p:sp>
          <p:nvSpPr>
            <p:cNvPr id="829" name="Google Shape;829;p18"/>
            <p:cNvSpPr txBox="1"/>
            <p:nvPr/>
          </p:nvSpPr>
          <p:spPr>
            <a:xfrm>
              <a:off x="3664446" y="4341203"/>
              <a:ext cx="827677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IV</a:t>
              </a:r>
              <a:endParaRPr sz="3200"/>
            </a:p>
          </p:txBody>
        </p:sp>
      </p:grpSp>
      <p:grpSp>
        <p:nvGrpSpPr>
          <p:cNvPr id="830" name="Google Shape;830;p18"/>
          <p:cNvGrpSpPr/>
          <p:nvPr/>
        </p:nvGrpSpPr>
        <p:grpSpPr>
          <a:xfrm>
            <a:off x="6404994" y="8616487"/>
            <a:ext cx="5791957" cy="2538531"/>
            <a:chOff x="3664446" y="4960471"/>
            <a:chExt cx="3257976" cy="1427924"/>
          </a:xfrm>
        </p:grpSpPr>
        <p:sp>
          <p:nvSpPr>
            <p:cNvPr id="831" name="Google Shape;831;p18"/>
            <p:cNvSpPr txBox="1"/>
            <p:nvPr/>
          </p:nvSpPr>
          <p:spPr>
            <a:xfrm>
              <a:off x="3698633" y="4960471"/>
              <a:ext cx="3223789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b" anchorCtr="0">
              <a:spAutoFit/>
            </a:bodyPr>
            <a:lstStyle/>
            <a:p>
              <a:pPr algn="ctr"/>
              <a:r>
                <a:rPr lang="en-US" sz="1778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Proportion detected in Training series (</a:t>
              </a:r>
              <a:r>
                <a:rPr lang="en-US" sz="1778" i="1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HighSpec</a:t>
              </a:r>
              <a:r>
                <a:rPr lang="en-US" sz="1778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</a:t>
              </a:r>
              <a:endParaRPr sz="3200" dirty="0"/>
            </a:p>
          </p:txBody>
        </p:sp>
        <p:grpSp>
          <p:nvGrpSpPr>
            <p:cNvPr id="832" name="Google Shape;832;p18"/>
            <p:cNvGrpSpPr/>
            <p:nvPr/>
          </p:nvGrpSpPr>
          <p:grpSpPr>
            <a:xfrm>
              <a:off x="3664446" y="5112192"/>
              <a:ext cx="2911651" cy="1276203"/>
              <a:chOff x="3664446" y="5112192"/>
              <a:chExt cx="2911651" cy="1276203"/>
            </a:xfrm>
          </p:grpSpPr>
          <p:pic>
            <p:nvPicPr>
              <p:cNvPr id="833" name="Google Shape;833;p18"/>
              <p:cNvPicPr preferRelativeResize="0"/>
              <p:nvPr/>
            </p:nvPicPr>
            <p:blipFill rotWithShape="1">
              <a:blip r:embed="rId6">
                <a:alphaModFix/>
              </a:blip>
              <a:srcRect l="6483" t="2168" r="4067" b="9685"/>
              <a:stretch/>
            </p:blipFill>
            <p:spPr>
              <a:xfrm rot="5400000">
                <a:off x="4926293" y="4880714"/>
                <a:ext cx="995740" cy="1937351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34" name="Google Shape;834;p18"/>
              <p:cNvSpPr txBox="1"/>
              <p:nvPr/>
            </p:nvSpPr>
            <p:spPr>
              <a:xfrm>
                <a:off x="4348622" y="5116331"/>
                <a:ext cx="255198" cy="2461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2533" tIns="81244" rIns="162533" bIns="81244" anchor="t" anchorCtr="0">
                <a:spAutoFit/>
              </a:bodyPr>
              <a:lstStyle/>
              <a:p>
                <a:pPr algn="ctr"/>
                <a:r>
                  <a:rPr lang="en-US" sz="1778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</a:t>
                </a:r>
                <a:endParaRPr sz="3200"/>
              </a:p>
            </p:txBody>
          </p:sp>
          <p:sp>
            <p:nvSpPr>
              <p:cNvPr id="835" name="Google Shape;835;p18"/>
              <p:cNvSpPr txBox="1"/>
              <p:nvPr/>
            </p:nvSpPr>
            <p:spPr>
              <a:xfrm>
                <a:off x="4797502" y="5115436"/>
                <a:ext cx="325731" cy="2461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2533" tIns="81244" rIns="162533" bIns="81244" anchor="t" anchorCtr="0">
                <a:spAutoFit/>
              </a:bodyPr>
              <a:lstStyle/>
              <a:p>
                <a:pPr algn="ctr"/>
                <a:r>
                  <a:rPr lang="en-US" sz="1778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25</a:t>
                </a:r>
                <a:endParaRPr sz="3200"/>
              </a:p>
            </p:txBody>
          </p:sp>
          <p:sp>
            <p:nvSpPr>
              <p:cNvPr id="836" name="Google Shape;836;p18"/>
              <p:cNvSpPr txBox="1"/>
              <p:nvPr/>
            </p:nvSpPr>
            <p:spPr>
              <a:xfrm>
                <a:off x="5266425" y="5113039"/>
                <a:ext cx="325730" cy="2461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2533" tIns="81244" rIns="162533" bIns="81244" anchor="t" anchorCtr="0">
                <a:spAutoFit/>
              </a:bodyPr>
              <a:lstStyle/>
              <a:p>
                <a:pPr algn="ctr"/>
                <a:r>
                  <a:rPr lang="en-US" sz="1778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50</a:t>
                </a:r>
                <a:endParaRPr sz="3200"/>
              </a:p>
            </p:txBody>
          </p:sp>
          <p:sp>
            <p:nvSpPr>
              <p:cNvPr id="837" name="Google Shape;837;p18"/>
              <p:cNvSpPr txBox="1"/>
              <p:nvPr/>
            </p:nvSpPr>
            <p:spPr>
              <a:xfrm>
                <a:off x="5739839" y="5112192"/>
                <a:ext cx="325731" cy="2461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2533" tIns="81244" rIns="162533" bIns="81244" anchor="t" anchorCtr="0">
                <a:spAutoFit/>
              </a:bodyPr>
              <a:lstStyle/>
              <a:p>
                <a:pPr algn="ctr"/>
                <a:r>
                  <a:rPr lang="en-US" sz="1778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75</a:t>
                </a:r>
                <a:endParaRPr sz="3200"/>
              </a:p>
            </p:txBody>
          </p:sp>
          <p:sp>
            <p:nvSpPr>
              <p:cNvPr id="838" name="Google Shape;838;p18"/>
              <p:cNvSpPr txBox="1"/>
              <p:nvPr/>
            </p:nvSpPr>
            <p:spPr>
              <a:xfrm>
                <a:off x="6179835" y="5114228"/>
                <a:ext cx="396262" cy="2461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2533" tIns="81244" rIns="162533" bIns="81244" anchor="t" anchorCtr="0">
                <a:spAutoFit/>
              </a:bodyPr>
              <a:lstStyle/>
              <a:p>
                <a:pPr algn="ctr"/>
                <a:r>
                  <a:rPr lang="en-US" sz="1778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100</a:t>
                </a:r>
                <a:endParaRPr sz="3200"/>
              </a:p>
            </p:txBody>
          </p:sp>
          <p:sp>
            <p:nvSpPr>
              <p:cNvPr id="839" name="Google Shape;839;p18"/>
              <p:cNvSpPr txBox="1"/>
              <p:nvPr/>
            </p:nvSpPr>
            <p:spPr>
              <a:xfrm>
                <a:off x="3677831" y="5352971"/>
                <a:ext cx="814294" cy="2461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2533" tIns="81244" rIns="162533" bIns="81244" anchor="t" anchorCtr="0">
                <a:spAutoFit/>
              </a:bodyPr>
              <a:lstStyle/>
              <a:p>
                <a:pPr algn="r"/>
                <a:r>
                  <a:rPr lang="en-US" sz="1778" dirty="0">
                    <a:solidFill>
                      <a:schemeClr val="dk1"/>
                    </a:solidFill>
                    <a:latin typeface="Arial"/>
                    <a:cs typeface="Arial"/>
                    <a:sym typeface="Arial"/>
                  </a:rPr>
                  <a:t>Controls</a:t>
                </a:r>
                <a:endParaRPr sz="3200" dirty="0"/>
              </a:p>
            </p:txBody>
          </p:sp>
          <p:sp>
            <p:nvSpPr>
              <p:cNvPr id="840" name="Google Shape;840;p18"/>
              <p:cNvSpPr txBox="1"/>
              <p:nvPr/>
            </p:nvSpPr>
            <p:spPr>
              <a:xfrm>
                <a:off x="3769090" y="5543068"/>
                <a:ext cx="723033" cy="2461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2533" tIns="81244" rIns="162533" bIns="81244" anchor="t" anchorCtr="0">
                <a:spAutoFit/>
              </a:bodyPr>
              <a:lstStyle/>
              <a:p>
                <a:pPr algn="r"/>
                <a:r>
                  <a:rPr lang="en-US" sz="1778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Stage I</a:t>
                </a:r>
                <a:endParaRPr sz="3200"/>
              </a:p>
            </p:txBody>
          </p:sp>
          <p:sp>
            <p:nvSpPr>
              <p:cNvPr id="841" name="Google Shape;841;p18"/>
              <p:cNvSpPr txBox="1"/>
              <p:nvPr/>
            </p:nvSpPr>
            <p:spPr>
              <a:xfrm>
                <a:off x="3725294" y="5747784"/>
                <a:ext cx="766469" cy="2461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2533" tIns="81244" rIns="162533" bIns="81244" anchor="t" anchorCtr="0">
                <a:spAutoFit/>
              </a:bodyPr>
              <a:lstStyle/>
              <a:p>
                <a:pPr algn="r"/>
                <a:r>
                  <a:rPr lang="en-US" sz="1778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Stage II</a:t>
                </a:r>
                <a:endParaRPr sz="3200"/>
              </a:p>
            </p:txBody>
          </p:sp>
          <p:sp>
            <p:nvSpPr>
              <p:cNvPr id="842" name="Google Shape;842;p18"/>
              <p:cNvSpPr txBox="1"/>
              <p:nvPr/>
            </p:nvSpPr>
            <p:spPr>
              <a:xfrm>
                <a:off x="3682217" y="5944536"/>
                <a:ext cx="809906" cy="2461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2533" tIns="81244" rIns="162533" bIns="81244" anchor="t" anchorCtr="0">
                <a:spAutoFit/>
              </a:bodyPr>
              <a:lstStyle/>
              <a:p>
                <a:pPr algn="r"/>
                <a:r>
                  <a:rPr lang="en-US" sz="1778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Stage III</a:t>
                </a:r>
                <a:endParaRPr sz="3200"/>
              </a:p>
            </p:txBody>
          </p:sp>
          <p:sp>
            <p:nvSpPr>
              <p:cNvPr id="843" name="Google Shape;843;p18"/>
              <p:cNvSpPr txBox="1"/>
              <p:nvPr/>
            </p:nvSpPr>
            <p:spPr>
              <a:xfrm>
                <a:off x="3664446" y="6142202"/>
                <a:ext cx="827677" cy="2461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62533" tIns="81244" rIns="162533" bIns="81244" anchor="t" anchorCtr="0">
                <a:spAutoFit/>
              </a:bodyPr>
              <a:lstStyle/>
              <a:p>
                <a:pPr algn="r"/>
                <a:r>
                  <a:rPr lang="en-US" sz="1778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Stage IV</a:t>
                </a:r>
                <a:endParaRPr sz="3200"/>
              </a:p>
            </p:txBody>
          </p:sp>
        </p:grpSp>
      </p:grpSp>
      <p:grpSp>
        <p:nvGrpSpPr>
          <p:cNvPr id="844" name="Google Shape;844;p18"/>
          <p:cNvGrpSpPr/>
          <p:nvPr/>
        </p:nvGrpSpPr>
        <p:grpSpPr>
          <a:xfrm>
            <a:off x="6527039" y="11380401"/>
            <a:ext cx="5176268" cy="2268805"/>
            <a:chOff x="3664397" y="6436632"/>
            <a:chExt cx="2911651" cy="1276203"/>
          </a:xfrm>
        </p:grpSpPr>
        <p:pic>
          <p:nvPicPr>
            <p:cNvPr id="845" name="Google Shape;845;p18"/>
            <p:cNvPicPr preferRelativeResize="0"/>
            <p:nvPr/>
          </p:nvPicPr>
          <p:blipFill rotWithShape="1">
            <a:blip r:embed="rId7">
              <a:alphaModFix/>
            </a:blip>
            <a:srcRect l="6785" t="2749" r="4067" b="9347"/>
            <a:stretch/>
          </p:blipFill>
          <p:spPr>
            <a:xfrm rot="5400000">
              <a:off x="4939593" y="6201848"/>
              <a:ext cx="995740" cy="193735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46" name="Google Shape;846;p18"/>
            <p:cNvSpPr txBox="1"/>
            <p:nvPr/>
          </p:nvSpPr>
          <p:spPr>
            <a:xfrm>
              <a:off x="4348573" y="6440771"/>
              <a:ext cx="255198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3200"/>
            </a:p>
          </p:txBody>
        </p:sp>
        <p:sp>
          <p:nvSpPr>
            <p:cNvPr id="847" name="Google Shape;847;p18"/>
            <p:cNvSpPr txBox="1"/>
            <p:nvPr/>
          </p:nvSpPr>
          <p:spPr>
            <a:xfrm>
              <a:off x="4797453" y="6439876"/>
              <a:ext cx="325731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25</a:t>
              </a:r>
              <a:endParaRPr sz="3200"/>
            </a:p>
          </p:txBody>
        </p:sp>
        <p:sp>
          <p:nvSpPr>
            <p:cNvPr id="848" name="Google Shape;848;p18"/>
            <p:cNvSpPr txBox="1"/>
            <p:nvPr/>
          </p:nvSpPr>
          <p:spPr>
            <a:xfrm>
              <a:off x="5266376" y="6437479"/>
              <a:ext cx="325730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50</a:t>
              </a:r>
              <a:endParaRPr sz="3200"/>
            </a:p>
          </p:txBody>
        </p:sp>
        <p:sp>
          <p:nvSpPr>
            <p:cNvPr id="849" name="Google Shape;849;p18"/>
            <p:cNvSpPr txBox="1"/>
            <p:nvPr/>
          </p:nvSpPr>
          <p:spPr>
            <a:xfrm>
              <a:off x="5739790" y="6436632"/>
              <a:ext cx="325731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75</a:t>
              </a:r>
              <a:endParaRPr sz="3200"/>
            </a:p>
          </p:txBody>
        </p:sp>
        <p:sp>
          <p:nvSpPr>
            <p:cNvPr id="850" name="Google Shape;850;p18"/>
            <p:cNvSpPr txBox="1"/>
            <p:nvPr/>
          </p:nvSpPr>
          <p:spPr>
            <a:xfrm>
              <a:off x="6179786" y="6438668"/>
              <a:ext cx="396262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100</a:t>
              </a:r>
              <a:endParaRPr sz="3200"/>
            </a:p>
          </p:txBody>
        </p:sp>
        <p:sp>
          <p:nvSpPr>
            <p:cNvPr id="851" name="Google Shape;851;p18"/>
            <p:cNvSpPr txBox="1"/>
            <p:nvPr/>
          </p:nvSpPr>
          <p:spPr>
            <a:xfrm>
              <a:off x="3707474" y="6677411"/>
              <a:ext cx="784600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Controls</a:t>
              </a:r>
              <a:endParaRPr sz="3200" dirty="0"/>
            </a:p>
          </p:txBody>
        </p:sp>
        <p:sp>
          <p:nvSpPr>
            <p:cNvPr id="852" name="Google Shape;852;p18"/>
            <p:cNvSpPr txBox="1"/>
            <p:nvPr/>
          </p:nvSpPr>
          <p:spPr>
            <a:xfrm>
              <a:off x="3769041" y="6867508"/>
              <a:ext cx="723033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</a:t>
              </a:r>
              <a:endParaRPr sz="3200"/>
            </a:p>
          </p:txBody>
        </p:sp>
        <p:sp>
          <p:nvSpPr>
            <p:cNvPr id="853" name="Google Shape;853;p18"/>
            <p:cNvSpPr txBox="1"/>
            <p:nvPr/>
          </p:nvSpPr>
          <p:spPr>
            <a:xfrm>
              <a:off x="3725245" y="7072224"/>
              <a:ext cx="766469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</a:t>
              </a:r>
              <a:endParaRPr sz="3200"/>
            </a:p>
          </p:txBody>
        </p:sp>
        <p:sp>
          <p:nvSpPr>
            <p:cNvPr id="854" name="Google Shape;854;p18"/>
            <p:cNvSpPr txBox="1"/>
            <p:nvPr/>
          </p:nvSpPr>
          <p:spPr>
            <a:xfrm>
              <a:off x="3682168" y="7268976"/>
              <a:ext cx="809906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III</a:t>
              </a:r>
              <a:endParaRPr sz="3200"/>
            </a:p>
          </p:txBody>
        </p:sp>
        <p:sp>
          <p:nvSpPr>
            <p:cNvPr id="855" name="Google Shape;855;p18"/>
            <p:cNvSpPr txBox="1"/>
            <p:nvPr/>
          </p:nvSpPr>
          <p:spPr>
            <a:xfrm>
              <a:off x="3664397" y="7466642"/>
              <a:ext cx="827677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IV</a:t>
              </a:r>
              <a:endParaRPr sz="3200"/>
            </a:p>
          </p:txBody>
        </p:sp>
      </p:grpSp>
      <p:grpSp>
        <p:nvGrpSpPr>
          <p:cNvPr id="856" name="Google Shape;856;p18"/>
          <p:cNvGrpSpPr/>
          <p:nvPr/>
        </p:nvGrpSpPr>
        <p:grpSpPr>
          <a:xfrm>
            <a:off x="6641178" y="13899013"/>
            <a:ext cx="5176268" cy="2268805"/>
            <a:chOff x="3735662" y="7774236"/>
            <a:chExt cx="2911651" cy="1276203"/>
          </a:xfrm>
        </p:grpSpPr>
        <p:pic>
          <p:nvPicPr>
            <p:cNvPr id="857" name="Google Shape;857;p18"/>
            <p:cNvPicPr preferRelativeResize="0"/>
            <p:nvPr/>
          </p:nvPicPr>
          <p:blipFill rotWithShape="1">
            <a:blip r:embed="rId8">
              <a:alphaModFix/>
            </a:blip>
            <a:srcRect l="5647" t="1067" r="4067" b="9839"/>
            <a:stretch/>
          </p:blipFill>
          <p:spPr>
            <a:xfrm rot="5400000">
              <a:off x="5000519" y="7534909"/>
              <a:ext cx="995740" cy="19373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58" name="Google Shape;858;p18"/>
            <p:cNvSpPr txBox="1"/>
            <p:nvPr/>
          </p:nvSpPr>
          <p:spPr>
            <a:xfrm>
              <a:off x="4419838" y="7778375"/>
              <a:ext cx="255198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3200"/>
            </a:p>
          </p:txBody>
        </p:sp>
        <p:sp>
          <p:nvSpPr>
            <p:cNvPr id="859" name="Google Shape;859;p18"/>
            <p:cNvSpPr txBox="1"/>
            <p:nvPr/>
          </p:nvSpPr>
          <p:spPr>
            <a:xfrm>
              <a:off x="4868718" y="7777480"/>
              <a:ext cx="325731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25</a:t>
              </a:r>
              <a:endParaRPr sz="3200"/>
            </a:p>
          </p:txBody>
        </p:sp>
        <p:sp>
          <p:nvSpPr>
            <p:cNvPr id="860" name="Google Shape;860;p18"/>
            <p:cNvSpPr txBox="1"/>
            <p:nvPr/>
          </p:nvSpPr>
          <p:spPr>
            <a:xfrm>
              <a:off x="5337641" y="7775083"/>
              <a:ext cx="325730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50</a:t>
              </a:r>
              <a:endParaRPr sz="3200"/>
            </a:p>
          </p:txBody>
        </p:sp>
        <p:sp>
          <p:nvSpPr>
            <p:cNvPr id="861" name="Google Shape;861;p18"/>
            <p:cNvSpPr txBox="1"/>
            <p:nvPr/>
          </p:nvSpPr>
          <p:spPr>
            <a:xfrm>
              <a:off x="5811055" y="7774236"/>
              <a:ext cx="325731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75</a:t>
              </a:r>
              <a:endParaRPr sz="3200"/>
            </a:p>
          </p:txBody>
        </p:sp>
        <p:sp>
          <p:nvSpPr>
            <p:cNvPr id="862" name="Google Shape;862;p18"/>
            <p:cNvSpPr txBox="1"/>
            <p:nvPr/>
          </p:nvSpPr>
          <p:spPr>
            <a:xfrm>
              <a:off x="6251051" y="7776272"/>
              <a:ext cx="396262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ct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100</a:t>
              </a:r>
              <a:endParaRPr sz="3200"/>
            </a:p>
          </p:txBody>
        </p:sp>
        <p:sp>
          <p:nvSpPr>
            <p:cNvPr id="863" name="Google Shape;863;p18"/>
            <p:cNvSpPr txBox="1"/>
            <p:nvPr/>
          </p:nvSpPr>
          <p:spPr>
            <a:xfrm>
              <a:off x="3803232" y="8015015"/>
              <a:ext cx="760107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Controls</a:t>
              </a:r>
              <a:endParaRPr sz="3200" dirty="0"/>
            </a:p>
          </p:txBody>
        </p:sp>
        <p:sp>
          <p:nvSpPr>
            <p:cNvPr id="864" name="Google Shape;864;p18"/>
            <p:cNvSpPr txBox="1"/>
            <p:nvPr/>
          </p:nvSpPr>
          <p:spPr>
            <a:xfrm>
              <a:off x="3840306" y="8205112"/>
              <a:ext cx="723033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</a:t>
              </a:r>
              <a:endParaRPr sz="3200"/>
            </a:p>
          </p:txBody>
        </p:sp>
        <p:sp>
          <p:nvSpPr>
            <p:cNvPr id="865" name="Google Shape;865;p18"/>
            <p:cNvSpPr txBox="1"/>
            <p:nvPr/>
          </p:nvSpPr>
          <p:spPr>
            <a:xfrm>
              <a:off x="3796510" y="8409828"/>
              <a:ext cx="766469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</a:t>
              </a:r>
              <a:endParaRPr sz="3200"/>
            </a:p>
          </p:txBody>
        </p:sp>
        <p:sp>
          <p:nvSpPr>
            <p:cNvPr id="866" name="Google Shape;866;p18"/>
            <p:cNvSpPr txBox="1"/>
            <p:nvPr/>
          </p:nvSpPr>
          <p:spPr>
            <a:xfrm>
              <a:off x="3753433" y="8606580"/>
              <a:ext cx="809906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III</a:t>
              </a:r>
              <a:endParaRPr sz="3200"/>
            </a:p>
          </p:txBody>
        </p:sp>
        <p:sp>
          <p:nvSpPr>
            <p:cNvPr id="867" name="Google Shape;867;p18"/>
            <p:cNvSpPr txBox="1"/>
            <p:nvPr/>
          </p:nvSpPr>
          <p:spPr>
            <a:xfrm>
              <a:off x="3735662" y="8804246"/>
              <a:ext cx="827677" cy="2461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62533" tIns="81244" rIns="162533" bIns="81244" anchor="t" anchorCtr="0">
              <a:spAutoFit/>
            </a:bodyPr>
            <a:lstStyle/>
            <a:p>
              <a:pPr algn="r"/>
              <a:r>
                <a:rPr lang="en-US" sz="1778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Stage IV</a:t>
              </a:r>
              <a:endParaRPr sz="3200"/>
            </a:p>
          </p:txBody>
        </p:sp>
      </p:grpSp>
      <p:sp>
        <p:nvSpPr>
          <p:cNvPr id="868" name="Google Shape;868;p18"/>
          <p:cNvSpPr txBox="1"/>
          <p:nvPr/>
        </p:nvSpPr>
        <p:spPr>
          <a:xfrm>
            <a:off x="6692757" y="13577227"/>
            <a:ext cx="5556694" cy="43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62533" tIns="81244" rIns="162533" bIns="81244" anchor="b" anchorCtr="0">
            <a:spAutoFit/>
          </a:bodyPr>
          <a:lstStyle/>
          <a:p>
            <a:pPr algn="ctr"/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Proportion detected in Validation series (</a:t>
            </a:r>
            <a:r>
              <a:rPr lang="en-US" sz="1778" i="1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HighSpec</a:t>
            </a:r>
            <a:r>
              <a:rPr lang="en-US" sz="1778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A3A0567-BAD4-43D5-884F-7792E8859590}"/>
              </a:ext>
            </a:extLst>
          </p:cNvPr>
          <p:cNvSpPr txBox="1"/>
          <p:nvPr/>
        </p:nvSpPr>
        <p:spPr>
          <a:xfrm>
            <a:off x="1031133" y="998442"/>
            <a:ext cx="1025295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ure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S6. Detection of samples in all series (</a:t>
            </a:r>
            <a:r>
              <a:rPr lang="en-US" sz="18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HighSens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Confusion matrices and detected samples using the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HighSens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algorithm, in the Training (a,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), Evaluation (c,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and Validation (e, f) series. NSCLC, non-small cell lung cancer;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asymptomatic individuals.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S7. Detection of samples in all series (</a:t>
            </a:r>
            <a:r>
              <a:rPr lang="en-US" sz="18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HighSpec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Confusion matrices and detected samples using the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HighSpec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algorithm, in the Training (a,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), Evaluation (c,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) and Validation (e, f) series. NSCLC, non-small cell lung cancer;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asymptomatic.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F13D523-23F2-1546-A879-D9C551A786FE}"/>
              </a:ext>
            </a:extLst>
          </p:cNvPr>
          <p:cNvSpPr txBox="1"/>
          <p:nvPr/>
        </p:nvSpPr>
        <p:spPr>
          <a:xfrm>
            <a:off x="1067484" y="11218345"/>
            <a:ext cx="1044632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S8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. Detection rates for different stages (including stage IIIa and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IIIb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Detection scores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of the Controls and the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different stages of NSCLC groups, included in the validation series (in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HighSpec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HighSens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settings)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The error bars indicating the 95% confidence interval calculated by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binom.test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-function in R with Clopper-Pearson intervals implementation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9D814BB-1434-C14D-81E6-255E0DBA9204}"/>
              </a:ext>
            </a:extLst>
          </p:cNvPr>
          <p:cNvGrpSpPr/>
          <p:nvPr/>
        </p:nvGrpSpPr>
        <p:grpSpPr>
          <a:xfrm>
            <a:off x="1137299" y="6172326"/>
            <a:ext cx="4624580" cy="5005577"/>
            <a:chOff x="1118346" y="25587"/>
            <a:chExt cx="4624580" cy="5005577"/>
          </a:xfrm>
        </p:grpSpPr>
        <p:pic>
          <p:nvPicPr>
            <p:cNvPr id="6" name="Picture 5" descr="Chart, histogram&#10;&#10;Description automatically generated">
              <a:extLst>
                <a:ext uri="{FF2B5EF4-FFF2-40B4-BE49-F238E27FC236}">
                  <a16:creationId xmlns:a16="http://schemas.microsoft.com/office/drawing/2014/main" id="{19362467-EE8D-394B-8141-C663672443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458" b="6834"/>
            <a:stretch/>
          </p:blipFill>
          <p:spPr>
            <a:xfrm>
              <a:off x="1599411" y="721937"/>
              <a:ext cx="4143515" cy="355439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12E5A0C-7D52-0543-9EA1-F9E074E68947}"/>
                </a:ext>
              </a:extLst>
            </p:cNvPr>
            <p:cNvSpPr txBox="1"/>
            <p:nvPr/>
          </p:nvSpPr>
          <p:spPr>
            <a:xfrm rot="16200000">
              <a:off x="620613" y="2369033"/>
              <a:ext cx="12570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Detection</a:t>
              </a:r>
              <a:r>
                <a:rPr lang="en-NL" sz="1100" dirty="0"/>
                <a:t> Rate (%)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3F7783B-3F55-5E4C-9813-C54C49B062EA}"/>
                </a:ext>
              </a:extLst>
            </p:cNvPr>
            <p:cNvSpPr txBox="1"/>
            <p:nvPr/>
          </p:nvSpPr>
          <p:spPr>
            <a:xfrm>
              <a:off x="1393942" y="3939870"/>
              <a:ext cx="263214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9621287-B57E-5E46-A26C-661CE17C94E7}"/>
                </a:ext>
              </a:extLst>
            </p:cNvPr>
            <p:cNvSpPr txBox="1"/>
            <p:nvPr/>
          </p:nvSpPr>
          <p:spPr>
            <a:xfrm>
              <a:off x="1314968" y="3160392"/>
              <a:ext cx="341760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6445AAB-EF69-6044-9CB2-995040CC6E3E}"/>
                </a:ext>
              </a:extLst>
            </p:cNvPr>
            <p:cNvSpPr txBox="1"/>
            <p:nvPr/>
          </p:nvSpPr>
          <p:spPr>
            <a:xfrm>
              <a:off x="1309459" y="2369037"/>
              <a:ext cx="341760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FE9A52B-9248-854D-AD22-28E8508563C7}"/>
                </a:ext>
              </a:extLst>
            </p:cNvPr>
            <p:cNvSpPr txBox="1"/>
            <p:nvPr/>
          </p:nvSpPr>
          <p:spPr>
            <a:xfrm>
              <a:off x="1309460" y="1577676"/>
              <a:ext cx="341760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D2BBDDA-7C2E-484A-AAB0-6D3A571171D6}"/>
                </a:ext>
              </a:extLst>
            </p:cNvPr>
            <p:cNvSpPr txBox="1"/>
            <p:nvPr/>
          </p:nvSpPr>
          <p:spPr>
            <a:xfrm>
              <a:off x="1237827" y="805542"/>
              <a:ext cx="420307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377CAB8-A007-A043-92F3-28548450292C}"/>
                </a:ext>
              </a:extLst>
            </p:cNvPr>
            <p:cNvSpPr txBox="1"/>
            <p:nvPr/>
          </p:nvSpPr>
          <p:spPr>
            <a:xfrm rot="18655331">
              <a:off x="1499806" y="4312632"/>
              <a:ext cx="639919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254)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74E4326-9251-0941-869D-574562EDD22F}"/>
                </a:ext>
              </a:extLst>
            </p:cNvPr>
            <p:cNvSpPr txBox="1"/>
            <p:nvPr/>
          </p:nvSpPr>
          <p:spPr>
            <a:xfrm rot="18655331">
              <a:off x="1998892" y="4308202"/>
              <a:ext cx="630301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10)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37CFC8A-99EF-2245-BA3C-47E146A98DC3}"/>
                </a:ext>
              </a:extLst>
            </p:cNvPr>
            <p:cNvSpPr txBox="1"/>
            <p:nvPr/>
          </p:nvSpPr>
          <p:spPr>
            <a:xfrm rot="18655331">
              <a:off x="2464554" y="4324127"/>
              <a:ext cx="668773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II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5)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A0D6A0A-0D9F-6E48-975B-8CBBA7701111}"/>
                </a:ext>
              </a:extLst>
            </p:cNvPr>
            <p:cNvSpPr txBox="1"/>
            <p:nvPr/>
          </p:nvSpPr>
          <p:spPr>
            <a:xfrm rot="18655331">
              <a:off x="2828913" y="4400222"/>
              <a:ext cx="877163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III</a:t>
              </a:r>
              <a:r>
                <a:rPr lang="en-NL" sz="800" dirty="0">
                  <a:latin typeface="Arial" panose="020B0604020202020204" pitchFamily="34" charset="0"/>
                  <a:cs typeface="Arial" panose="020B0604020202020204" pitchFamily="34" charset="0"/>
                </a:rPr>
                <a:t>(all)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15)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5F01496-A9B6-E44D-B901-7C1082732A2B}"/>
                </a:ext>
              </a:extLst>
            </p:cNvPr>
            <p:cNvSpPr txBox="1"/>
            <p:nvPr/>
          </p:nvSpPr>
          <p:spPr>
            <a:xfrm rot="18655331">
              <a:off x="3854064" y="4367744"/>
              <a:ext cx="785793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IIIa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5)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CAB5DE0-2A31-D44E-8AEE-7F11B858C2C5}"/>
                </a:ext>
              </a:extLst>
            </p:cNvPr>
            <p:cNvSpPr txBox="1"/>
            <p:nvPr/>
          </p:nvSpPr>
          <p:spPr>
            <a:xfrm rot="18655331">
              <a:off x="4343370" y="4367744"/>
              <a:ext cx="785793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IIIb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6)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EDF5979-A377-1343-909E-548459BCC6C6}"/>
                </a:ext>
              </a:extLst>
            </p:cNvPr>
            <p:cNvSpPr txBox="1"/>
            <p:nvPr/>
          </p:nvSpPr>
          <p:spPr>
            <a:xfrm rot="18655331">
              <a:off x="4888526" y="4343424"/>
              <a:ext cx="724878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IV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274)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7AD3D3F-9794-8D4B-889C-27206E52F014}"/>
                </a:ext>
              </a:extLst>
            </p:cNvPr>
            <p:cNvSpPr txBox="1"/>
            <p:nvPr/>
          </p:nvSpPr>
          <p:spPr>
            <a:xfrm>
              <a:off x="1701250" y="4007503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36%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0B32FF0-B8A8-1F49-9939-D5F96E277A8B}"/>
                </a:ext>
              </a:extLst>
            </p:cNvPr>
            <p:cNvSpPr txBox="1"/>
            <p:nvPr/>
          </p:nvSpPr>
          <p:spPr>
            <a:xfrm>
              <a:off x="2197115" y="4007503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4137060-D772-7249-9406-9ABB78624F51}"/>
                </a:ext>
              </a:extLst>
            </p:cNvPr>
            <p:cNvSpPr txBox="1"/>
            <p:nvPr/>
          </p:nvSpPr>
          <p:spPr>
            <a:xfrm>
              <a:off x="2691431" y="4007503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80%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FE14FCE-96A1-D345-928E-CAB7F396E3D9}"/>
                </a:ext>
              </a:extLst>
            </p:cNvPr>
            <p:cNvSpPr txBox="1"/>
            <p:nvPr/>
          </p:nvSpPr>
          <p:spPr>
            <a:xfrm>
              <a:off x="3142806" y="4007503"/>
              <a:ext cx="545342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100%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04CB020-DDB7-BA4F-A557-59B916276DAF}"/>
                </a:ext>
              </a:extLst>
            </p:cNvPr>
            <p:cNvSpPr txBox="1"/>
            <p:nvPr/>
          </p:nvSpPr>
          <p:spPr>
            <a:xfrm>
              <a:off x="3636567" y="4007503"/>
              <a:ext cx="545342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100%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794BECB-E36C-C942-92F5-47981CD6B169}"/>
                </a:ext>
              </a:extLst>
            </p:cNvPr>
            <p:cNvSpPr txBox="1"/>
            <p:nvPr/>
          </p:nvSpPr>
          <p:spPr>
            <a:xfrm>
              <a:off x="4133785" y="4007503"/>
              <a:ext cx="545342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100%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5705E-E5CF-DF46-BFAC-3ED7686EE5A0}"/>
                </a:ext>
              </a:extLst>
            </p:cNvPr>
            <p:cNvSpPr txBox="1"/>
            <p:nvPr/>
          </p:nvSpPr>
          <p:spPr>
            <a:xfrm>
              <a:off x="4630729" y="4007503"/>
              <a:ext cx="545342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100%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722988C-C676-5A4B-BB87-92F79D2EEBE8}"/>
                </a:ext>
              </a:extLst>
            </p:cNvPr>
            <p:cNvSpPr txBox="1"/>
            <p:nvPr/>
          </p:nvSpPr>
          <p:spPr>
            <a:xfrm>
              <a:off x="2022024" y="25587"/>
              <a:ext cx="26905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L" sz="1200" dirty="0">
                  <a:latin typeface="Arial" panose="020B0604020202020204" pitchFamily="34" charset="0"/>
                  <a:cs typeface="Arial" panose="020B0604020202020204" pitchFamily="34" charset="0"/>
                </a:rPr>
                <a:t>Detection Rate in Validation series within all stages (</a:t>
              </a:r>
              <a:r>
                <a:rPr lang="en-NL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HighSens</a:t>
              </a:r>
              <a:r>
                <a:rPr lang="en-NL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75370C5-1FB3-6847-9DD9-E0414EFBD4A0}"/>
                </a:ext>
              </a:extLst>
            </p:cNvPr>
            <p:cNvSpPr txBox="1"/>
            <p:nvPr/>
          </p:nvSpPr>
          <p:spPr>
            <a:xfrm rot="18655331">
              <a:off x="3390636" y="4352746"/>
              <a:ext cx="70724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III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4)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857BC2B-F091-4B4A-9668-86BC8576791A}"/>
                </a:ext>
              </a:extLst>
            </p:cNvPr>
            <p:cNvSpPr txBox="1"/>
            <p:nvPr/>
          </p:nvSpPr>
          <p:spPr>
            <a:xfrm>
              <a:off x="5163591" y="4007503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96%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3496F13-1B92-DD45-8557-3FD7B22DF608}"/>
              </a:ext>
            </a:extLst>
          </p:cNvPr>
          <p:cNvGrpSpPr/>
          <p:nvPr/>
        </p:nvGrpSpPr>
        <p:grpSpPr>
          <a:xfrm>
            <a:off x="6020990" y="6279625"/>
            <a:ext cx="4621307" cy="4910807"/>
            <a:chOff x="1118346" y="4901623"/>
            <a:chExt cx="4621307" cy="4910807"/>
          </a:xfrm>
        </p:grpSpPr>
        <p:pic>
          <p:nvPicPr>
            <p:cNvPr id="31" name="Picture 30" descr="Chart, bar chart&#10;&#10;Description automatically generated">
              <a:extLst>
                <a:ext uri="{FF2B5EF4-FFF2-40B4-BE49-F238E27FC236}">
                  <a16:creationId xmlns:a16="http://schemas.microsoft.com/office/drawing/2014/main" id="{9DFC8818-A243-C649-811B-B976CFA0EA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433" b="7165"/>
            <a:stretch/>
          </p:blipFill>
          <p:spPr>
            <a:xfrm>
              <a:off x="1596138" y="5503721"/>
              <a:ext cx="4143515" cy="3554400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75A10DA-A71A-A543-A7E4-EEA827FCB154}"/>
                </a:ext>
              </a:extLst>
            </p:cNvPr>
            <p:cNvSpPr txBox="1"/>
            <p:nvPr/>
          </p:nvSpPr>
          <p:spPr>
            <a:xfrm rot="16200000">
              <a:off x="620613" y="7156495"/>
              <a:ext cx="12570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Detection</a:t>
              </a:r>
              <a:r>
                <a:rPr lang="en-NL" sz="1100" dirty="0"/>
                <a:t> Rate (%)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6D425086-2436-ED47-B7A1-78B5EBCEB430}"/>
                </a:ext>
              </a:extLst>
            </p:cNvPr>
            <p:cNvSpPr txBox="1"/>
            <p:nvPr/>
          </p:nvSpPr>
          <p:spPr>
            <a:xfrm>
              <a:off x="1388004" y="8739208"/>
              <a:ext cx="263214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03ECCD8-A857-E54C-A98E-F5FD80189FBE}"/>
                </a:ext>
              </a:extLst>
            </p:cNvPr>
            <p:cNvSpPr txBox="1"/>
            <p:nvPr/>
          </p:nvSpPr>
          <p:spPr>
            <a:xfrm>
              <a:off x="1314968" y="7947854"/>
              <a:ext cx="341760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7465239-2315-AB48-840A-1BEF45F96731}"/>
                </a:ext>
              </a:extLst>
            </p:cNvPr>
            <p:cNvSpPr txBox="1"/>
            <p:nvPr/>
          </p:nvSpPr>
          <p:spPr>
            <a:xfrm>
              <a:off x="1309459" y="7156499"/>
              <a:ext cx="341760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141EDD4-5112-AC43-8B6C-34B485C3AAD2}"/>
                </a:ext>
              </a:extLst>
            </p:cNvPr>
            <p:cNvSpPr txBox="1"/>
            <p:nvPr/>
          </p:nvSpPr>
          <p:spPr>
            <a:xfrm>
              <a:off x="1309460" y="6365138"/>
              <a:ext cx="341760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77680F6-FAB4-AF43-84DC-17FF475EE094}"/>
                </a:ext>
              </a:extLst>
            </p:cNvPr>
            <p:cNvSpPr txBox="1"/>
            <p:nvPr/>
          </p:nvSpPr>
          <p:spPr>
            <a:xfrm>
              <a:off x="1237827" y="5581128"/>
              <a:ext cx="420307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2EBD8B9-ADB5-6C44-A7B1-BC754943E88F}"/>
                </a:ext>
              </a:extLst>
            </p:cNvPr>
            <p:cNvSpPr txBox="1"/>
            <p:nvPr/>
          </p:nvSpPr>
          <p:spPr>
            <a:xfrm rot="18655331">
              <a:off x="1499807" y="9100094"/>
              <a:ext cx="639919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254)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95C6AC0-D4BF-ED40-B427-4A12C5078EE5}"/>
                </a:ext>
              </a:extLst>
            </p:cNvPr>
            <p:cNvSpPr txBox="1"/>
            <p:nvPr/>
          </p:nvSpPr>
          <p:spPr>
            <a:xfrm rot="18655331">
              <a:off x="1998892" y="9095664"/>
              <a:ext cx="630301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10)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BB9348D-779B-4947-98C3-283C8188AB49}"/>
                </a:ext>
              </a:extLst>
            </p:cNvPr>
            <p:cNvSpPr txBox="1"/>
            <p:nvPr/>
          </p:nvSpPr>
          <p:spPr>
            <a:xfrm rot="18655331">
              <a:off x="2464554" y="9111589"/>
              <a:ext cx="668773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II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5)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A4DA4DA-4DDA-CB4E-A308-E0DFBA52B875}"/>
                </a:ext>
              </a:extLst>
            </p:cNvPr>
            <p:cNvSpPr txBox="1"/>
            <p:nvPr/>
          </p:nvSpPr>
          <p:spPr>
            <a:xfrm rot="18655331">
              <a:off x="2809996" y="9182221"/>
              <a:ext cx="875697" cy="38472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III</a:t>
              </a:r>
              <a:r>
                <a:rPr lang="en-NL" sz="800" dirty="0">
                  <a:latin typeface="Arial" panose="020B0604020202020204" pitchFamily="34" charset="0"/>
                  <a:cs typeface="Arial" panose="020B0604020202020204" pitchFamily="34" charset="0"/>
                </a:rPr>
                <a:t>(all)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15)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8789469-B3E2-B841-B7B3-DF06CEF13028}"/>
                </a:ext>
              </a:extLst>
            </p:cNvPr>
            <p:cNvSpPr txBox="1"/>
            <p:nvPr/>
          </p:nvSpPr>
          <p:spPr>
            <a:xfrm rot="18655331">
              <a:off x="3848126" y="9155206"/>
              <a:ext cx="785793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IIIa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5)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87E11E4-CED5-1440-9236-9E61D8BD742A}"/>
                </a:ext>
              </a:extLst>
            </p:cNvPr>
            <p:cNvSpPr txBox="1"/>
            <p:nvPr/>
          </p:nvSpPr>
          <p:spPr>
            <a:xfrm rot="18655331">
              <a:off x="4343370" y="9155206"/>
              <a:ext cx="785793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IIIb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6)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F9BE241E-5FF7-5A4D-ABCD-429208470FCB}"/>
                </a:ext>
              </a:extLst>
            </p:cNvPr>
            <p:cNvSpPr txBox="1"/>
            <p:nvPr/>
          </p:nvSpPr>
          <p:spPr>
            <a:xfrm rot="18655331">
              <a:off x="4888526" y="9130886"/>
              <a:ext cx="724878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IV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274)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3FE6DFC-E13E-DC4A-A0E5-9209DE701C8F}"/>
                </a:ext>
              </a:extLst>
            </p:cNvPr>
            <p:cNvSpPr txBox="1"/>
            <p:nvPr/>
          </p:nvSpPr>
          <p:spPr>
            <a:xfrm>
              <a:off x="1701250" y="8794965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94%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1E503E8-2007-1941-BF88-024C39A4DE22}"/>
                </a:ext>
              </a:extLst>
            </p:cNvPr>
            <p:cNvSpPr txBox="1"/>
            <p:nvPr/>
          </p:nvSpPr>
          <p:spPr>
            <a:xfrm>
              <a:off x="2197115" y="8794965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10%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E7EE1398-DB9B-2048-8043-504D9AA2B8A3}"/>
                </a:ext>
              </a:extLst>
            </p:cNvPr>
            <p:cNvSpPr txBox="1"/>
            <p:nvPr/>
          </p:nvSpPr>
          <p:spPr>
            <a:xfrm>
              <a:off x="2691431" y="8794965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EC2C6EC-A837-CA47-BF5B-EE7059535664}"/>
                </a:ext>
              </a:extLst>
            </p:cNvPr>
            <p:cNvSpPr txBox="1"/>
            <p:nvPr/>
          </p:nvSpPr>
          <p:spPr>
            <a:xfrm>
              <a:off x="3182080" y="8794965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67%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5736E23-D78C-AC42-9D80-017CD4F25F81}"/>
                </a:ext>
              </a:extLst>
            </p:cNvPr>
            <p:cNvSpPr txBox="1"/>
            <p:nvPr/>
          </p:nvSpPr>
          <p:spPr>
            <a:xfrm>
              <a:off x="3675841" y="8794965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75%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B39971B-07C2-8D4D-AE02-6813E00983CF}"/>
                </a:ext>
              </a:extLst>
            </p:cNvPr>
            <p:cNvSpPr txBox="1"/>
            <p:nvPr/>
          </p:nvSpPr>
          <p:spPr>
            <a:xfrm>
              <a:off x="4173059" y="8794965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7B0944A-E978-0940-B59A-8546AA8B8205}"/>
                </a:ext>
              </a:extLst>
            </p:cNvPr>
            <p:cNvSpPr txBox="1"/>
            <p:nvPr/>
          </p:nvSpPr>
          <p:spPr>
            <a:xfrm>
              <a:off x="4670003" y="8794965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67%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B618121-2D94-F94E-8119-78A89EA1327F}"/>
                </a:ext>
              </a:extLst>
            </p:cNvPr>
            <p:cNvSpPr txBox="1"/>
            <p:nvPr/>
          </p:nvSpPr>
          <p:spPr>
            <a:xfrm>
              <a:off x="2330589" y="4901623"/>
              <a:ext cx="280620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L" sz="1200" dirty="0">
                  <a:latin typeface="Arial" panose="020B0604020202020204" pitchFamily="34" charset="0"/>
                  <a:cs typeface="Arial" panose="020B0604020202020204" pitchFamily="34" charset="0"/>
                </a:rPr>
                <a:t>Detection Rate in Validation series within all stages (</a:t>
              </a:r>
              <a:r>
                <a:rPr lang="en-NL" sz="12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HighSpec</a:t>
              </a:r>
              <a:r>
                <a:rPr lang="en-NL" sz="12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5D20BC4-FDC9-9546-BEAF-7064D781F917}"/>
                </a:ext>
              </a:extLst>
            </p:cNvPr>
            <p:cNvSpPr txBox="1"/>
            <p:nvPr/>
          </p:nvSpPr>
          <p:spPr>
            <a:xfrm rot="18655331">
              <a:off x="3378760" y="9140208"/>
              <a:ext cx="707245" cy="384721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Stage III</a:t>
              </a:r>
            </a:p>
            <a:p>
              <a:pPr algn="r"/>
              <a:r>
                <a:rPr lang="en-NL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(n: 4)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AD74054-EAE7-4942-88B5-9FBE107817B6}"/>
                </a:ext>
              </a:extLst>
            </p:cNvPr>
            <p:cNvSpPr txBox="1"/>
            <p:nvPr/>
          </p:nvSpPr>
          <p:spPr>
            <a:xfrm>
              <a:off x="5163591" y="8794965"/>
              <a:ext cx="466795" cy="2616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NL" sz="1100" dirty="0">
                  <a:latin typeface="Arial" panose="020B0604020202020204" pitchFamily="34" charset="0"/>
                  <a:cs typeface="Arial" panose="020B0604020202020204" pitchFamily="34" charset="0"/>
                </a:rPr>
                <a:t>67%</a:t>
              </a:r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7A4912BD-4F3D-584D-A23D-EF8C0B3EC543}"/>
              </a:ext>
            </a:extLst>
          </p:cNvPr>
          <p:cNvSpPr txBox="1"/>
          <p:nvPr/>
        </p:nvSpPr>
        <p:spPr>
          <a:xfrm>
            <a:off x="1122618" y="5500477"/>
            <a:ext cx="105992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S8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. Detection rates for different stages (including stage IIIa and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IIIb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44409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oogle Shape;910;p19">
            <a:extLst>
              <a:ext uri="{FF2B5EF4-FFF2-40B4-BE49-F238E27FC236}">
                <a16:creationId xmlns:a16="http://schemas.microsoft.com/office/drawing/2014/main" id="{E45E7AF0-69AF-4FD0-BC25-C774DB5A0C6C}"/>
              </a:ext>
            </a:extLst>
          </p:cNvPr>
          <p:cNvGrpSpPr/>
          <p:nvPr/>
        </p:nvGrpSpPr>
        <p:grpSpPr>
          <a:xfrm>
            <a:off x="139063" y="1474799"/>
            <a:ext cx="3975184" cy="5434577"/>
            <a:chOff x="2273968" y="5498214"/>
            <a:chExt cx="2232906" cy="3799319"/>
          </a:xfrm>
        </p:grpSpPr>
        <p:grpSp>
          <p:nvGrpSpPr>
            <p:cNvPr id="4" name="Google Shape;911;p19">
              <a:extLst>
                <a:ext uri="{FF2B5EF4-FFF2-40B4-BE49-F238E27FC236}">
                  <a16:creationId xmlns:a16="http://schemas.microsoft.com/office/drawing/2014/main" id="{6CE4963E-A9BB-4C46-A257-008D07F16878}"/>
                </a:ext>
              </a:extLst>
            </p:cNvPr>
            <p:cNvGrpSpPr/>
            <p:nvPr/>
          </p:nvGrpSpPr>
          <p:grpSpPr>
            <a:xfrm>
              <a:off x="2273968" y="5668522"/>
              <a:ext cx="2232906" cy="3629011"/>
              <a:chOff x="2421101" y="373435"/>
              <a:chExt cx="2232906" cy="3629011"/>
            </a:xfrm>
          </p:grpSpPr>
          <p:pic>
            <p:nvPicPr>
              <p:cNvPr id="9" name="Google Shape;912;p19">
                <a:extLst>
                  <a:ext uri="{FF2B5EF4-FFF2-40B4-BE49-F238E27FC236}">
                    <a16:creationId xmlns:a16="http://schemas.microsoft.com/office/drawing/2014/main" id="{270A3E24-50F1-42BF-A90A-ADB655ED7B43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 l="9347" t="10182" r="4787" b="12462"/>
              <a:stretch/>
            </p:blipFill>
            <p:spPr>
              <a:xfrm>
                <a:off x="2713869" y="401954"/>
                <a:ext cx="1789889" cy="252919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10" name="Google Shape;913;p19">
                <a:extLst>
                  <a:ext uri="{FF2B5EF4-FFF2-40B4-BE49-F238E27FC236}">
                    <a16:creationId xmlns:a16="http://schemas.microsoft.com/office/drawing/2014/main" id="{48D72E4B-F42D-4D12-81FD-6243B04ABB95}"/>
                  </a:ext>
                </a:extLst>
              </p:cNvPr>
              <p:cNvSpPr txBox="1"/>
              <p:nvPr/>
            </p:nvSpPr>
            <p:spPr>
              <a:xfrm rot="5400000">
                <a:off x="4233993" y="2103556"/>
                <a:ext cx="667170" cy="1728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lvl="0"/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HighSens</a:t>
                </a:r>
                <a:endParaRPr sz="1400" dirty="0"/>
              </a:p>
            </p:txBody>
          </p:sp>
          <p:sp>
            <p:nvSpPr>
              <p:cNvPr id="11" name="Google Shape;914;p19">
                <a:extLst>
                  <a:ext uri="{FF2B5EF4-FFF2-40B4-BE49-F238E27FC236}">
                    <a16:creationId xmlns:a16="http://schemas.microsoft.com/office/drawing/2014/main" id="{A044CBE1-0C84-49FB-8693-3D641E54DA17}"/>
                  </a:ext>
                </a:extLst>
              </p:cNvPr>
              <p:cNvSpPr txBox="1"/>
              <p:nvPr/>
            </p:nvSpPr>
            <p:spPr>
              <a:xfrm rot="5400000">
                <a:off x="4231803" y="1028810"/>
                <a:ext cx="667170" cy="1728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lvl="0"/>
                <a:r>
                  <a:rPr lang="en-US" sz="14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HighSpec</a:t>
                </a:r>
                <a:endParaRPr sz="1400" dirty="0"/>
              </a:p>
            </p:txBody>
          </p:sp>
          <p:sp>
            <p:nvSpPr>
              <p:cNvPr id="12" name="Google Shape;915;p19">
                <a:extLst>
                  <a:ext uri="{FF2B5EF4-FFF2-40B4-BE49-F238E27FC236}">
                    <a16:creationId xmlns:a16="http://schemas.microsoft.com/office/drawing/2014/main" id="{FDCD6D3A-B093-4AD2-B43E-13D4624A08F3}"/>
                  </a:ext>
                </a:extLst>
              </p:cNvPr>
              <p:cNvSpPr txBox="1"/>
              <p:nvPr/>
            </p:nvSpPr>
            <p:spPr>
              <a:xfrm>
                <a:off x="2421101" y="373435"/>
                <a:ext cx="360996" cy="215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1.0</a:t>
                </a:r>
                <a:endParaRPr sz="1400"/>
              </a:p>
            </p:txBody>
          </p:sp>
          <p:sp>
            <p:nvSpPr>
              <p:cNvPr id="13" name="Google Shape;916;p19">
                <a:extLst>
                  <a:ext uri="{FF2B5EF4-FFF2-40B4-BE49-F238E27FC236}">
                    <a16:creationId xmlns:a16="http://schemas.microsoft.com/office/drawing/2014/main" id="{B2C60021-23CB-4197-9EEF-286FEC42F9E0}"/>
                  </a:ext>
                </a:extLst>
              </p:cNvPr>
              <p:cNvSpPr txBox="1"/>
              <p:nvPr/>
            </p:nvSpPr>
            <p:spPr>
              <a:xfrm>
                <a:off x="2423449" y="823127"/>
                <a:ext cx="360997" cy="215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0.8</a:t>
                </a:r>
                <a:endParaRPr sz="1400"/>
              </a:p>
            </p:txBody>
          </p:sp>
          <p:sp>
            <p:nvSpPr>
              <p:cNvPr id="14" name="Google Shape;917;p19">
                <a:extLst>
                  <a:ext uri="{FF2B5EF4-FFF2-40B4-BE49-F238E27FC236}">
                    <a16:creationId xmlns:a16="http://schemas.microsoft.com/office/drawing/2014/main" id="{C7AB67CB-5051-4EDB-82C4-3D7908582308}"/>
                  </a:ext>
                </a:extLst>
              </p:cNvPr>
              <p:cNvSpPr txBox="1"/>
              <p:nvPr/>
            </p:nvSpPr>
            <p:spPr>
              <a:xfrm>
                <a:off x="2423450" y="1268315"/>
                <a:ext cx="360997" cy="215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0.6</a:t>
                </a:r>
                <a:endParaRPr sz="1400"/>
              </a:p>
            </p:txBody>
          </p:sp>
          <p:sp>
            <p:nvSpPr>
              <p:cNvPr id="15" name="Google Shape;918;p19">
                <a:extLst>
                  <a:ext uri="{FF2B5EF4-FFF2-40B4-BE49-F238E27FC236}">
                    <a16:creationId xmlns:a16="http://schemas.microsoft.com/office/drawing/2014/main" id="{FC6916D4-6D1B-499B-BC36-E7BA552D0918}"/>
                  </a:ext>
                </a:extLst>
              </p:cNvPr>
              <p:cNvSpPr txBox="1"/>
              <p:nvPr/>
            </p:nvSpPr>
            <p:spPr>
              <a:xfrm>
                <a:off x="2423451" y="1711919"/>
                <a:ext cx="360997" cy="215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0.4</a:t>
                </a:r>
                <a:endParaRPr sz="1400" dirty="0"/>
              </a:p>
            </p:txBody>
          </p:sp>
          <p:sp>
            <p:nvSpPr>
              <p:cNvPr id="16" name="Google Shape;919;p19">
                <a:extLst>
                  <a:ext uri="{FF2B5EF4-FFF2-40B4-BE49-F238E27FC236}">
                    <a16:creationId xmlns:a16="http://schemas.microsoft.com/office/drawing/2014/main" id="{C7827528-AA6A-49EE-BFAA-7DFF62689F2A}"/>
                  </a:ext>
                </a:extLst>
              </p:cNvPr>
              <p:cNvSpPr txBox="1"/>
              <p:nvPr/>
            </p:nvSpPr>
            <p:spPr>
              <a:xfrm>
                <a:off x="2421101" y="2159756"/>
                <a:ext cx="360997" cy="215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0.2</a:t>
                </a:r>
                <a:endParaRPr sz="1400"/>
              </a:p>
            </p:txBody>
          </p:sp>
          <p:sp>
            <p:nvSpPr>
              <p:cNvPr id="17" name="Google Shape;920;p19">
                <a:extLst>
                  <a:ext uri="{FF2B5EF4-FFF2-40B4-BE49-F238E27FC236}">
                    <a16:creationId xmlns:a16="http://schemas.microsoft.com/office/drawing/2014/main" id="{55712F7B-D49F-4297-B4DD-E97634C6E0E2}"/>
                  </a:ext>
                </a:extLst>
              </p:cNvPr>
              <p:cNvSpPr txBox="1"/>
              <p:nvPr/>
            </p:nvSpPr>
            <p:spPr>
              <a:xfrm>
                <a:off x="2421101" y="2602661"/>
                <a:ext cx="360997" cy="2151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0.0</a:t>
                </a:r>
                <a:endParaRPr sz="1400"/>
              </a:p>
            </p:txBody>
          </p:sp>
          <p:sp>
            <p:nvSpPr>
              <p:cNvPr id="18" name="Google Shape;921;p19">
                <a:extLst>
                  <a:ext uri="{FF2B5EF4-FFF2-40B4-BE49-F238E27FC236}">
                    <a16:creationId xmlns:a16="http://schemas.microsoft.com/office/drawing/2014/main" id="{F58E0440-314F-4BF7-BF36-4F5058C10C45}"/>
                  </a:ext>
                </a:extLst>
              </p:cNvPr>
              <p:cNvSpPr txBox="1"/>
              <p:nvPr/>
            </p:nvSpPr>
            <p:spPr>
              <a:xfrm rot="16200000">
                <a:off x="2469092" y="3349861"/>
                <a:ext cx="1132204" cy="1728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Controls (n= 159)</a:t>
                </a:r>
                <a:endParaRPr sz="1400" dirty="0"/>
              </a:p>
            </p:txBody>
          </p:sp>
          <p:sp>
            <p:nvSpPr>
              <p:cNvPr id="19" name="Google Shape;922;p19">
                <a:extLst>
                  <a:ext uri="{FF2B5EF4-FFF2-40B4-BE49-F238E27FC236}">
                    <a16:creationId xmlns:a16="http://schemas.microsoft.com/office/drawing/2014/main" id="{3BA5543F-1F34-4427-87DA-4ADC1D571FA1}"/>
                  </a:ext>
                </a:extLst>
              </p:cNvPr>
              <p:cNvSpPr txBox="1"/>
              <p:nvPr/>
            </p:nvSpPr>
            <p:spPr>
              <a:xfrm rot="16200000">
                <a:off x="2868212" y="3349143"/>
                <a:ext cx="1133645" cy="1728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NSCLC (n= 141)</a:t>
                </a:r>
                <a:endParaRPr sz="1400" dirty="0"/>
              </a:p>
            </p:txBody>
          </p:sp>
          <p:sp>
            <p:nvSpPr>
              <p:cNvPr id="20" name="Google Shape;923;p19">
                <a:extLst>
                  <a:ext uri="{FF2B5EF4-FFF2-40B4-BE49-F238E27FC236}">
                    <a16:creationId xmlns:a16="http://schemas.microsoft.com/office/drawing/2014/main" id="{4876159B-F815-4D4A-8170-3735AE0A31D9}"/>
                  </a:ext>
                </a:extLst>
              </p:cNvPr>
              <p:cNvSpPr txBox="1"/>
              <p:nvPr/>
            </p:nvSpPr>
            <p:spPr>
              <a:xfrm rot="16200000">
                <a:off x="3313569" y="3300057"/>
                <a:ext cx="1032362" cy="1728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Controls (n= 95)</a:t>
                </a:r>
                <a:endParaRPr sz="1400" dirty="0"/>
              </a:p>
            </p:txBody>
          </p:sp>
          <p:sp>
            <p:nvSpPr>
              <p:cNvPr id="21" name="Google Shape;924;p19">
                <a:extLst>
                  <a:ext uri="{FF2B5EF4-FFF2-40B4-BE49-F238E27FC236}">
                    <a16:creationId xmlns:a16="http://schemas.microsoft.com/office/drawing/2014/main" id="{8916F57C-4EDA-4BBF-82B9-8D746C989B82}"/>
                  </a:ext>
                </a:extLst>
              </p:cNvPr>
              <p:cNvSpPr txBox="1"/>
              <p:nvPr/>
            </p:nvSpPr>
            <p:spPr>
              <a:xfrm rot="16200000">
                <a:off x="3659168" y="3349194"/>
                <a:ext cx="1133645" cy="1728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400" dirty="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NSCLC (n= 163)</a:t>
                </a:r>
                <a:endParaRPr sz="1400" dirty="0"/>
              </a:p>
            </p:txBody>
          </p:sp>
        </p:grpSp>
        <p:sp>
          <p:nvSpPr>
            <p:cNvPr id="5" name="Google Shape;925;p19">
              <a:extLst>
                <a:ext uri="{FF2B5EF4-FFF2-40B4-BE49-F238E27FC236}">
                  <a16:creationId xmlns:a16="http://schemas.microsoft.com/office/drawing/2014/main" id="{222DE7ED-F0F2-4350-962B-E834B9F69F84}"/>
                </a:ext>
              </a:extLst>
            </p:cNvPr>
            <p:cNvSpPr/>
            <p:nvPr/>
          </p:nvSpPr>
          <p:spPr>
            <a:xfrm rot="16200000">
              <a:off x="3036423" y="5469662"/>
              <a:ext cx="96765" cy="736392"/>
            </a:xfrm>
            <a:prstGeom prst="rightBracket">
              <a:avLst>
                <a:gd name="adj" fmla="val 8333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70000" dist="2463502" dir="21480000" sx="200000" sy="200000" rotWithShape="0">
                <a:srgbClr val="000000">
                  <a:alpha val="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" name="Google Shape;926;p19">
              <a:extLst>
                <a:ext uri="{FF2B5EF4-FFF2-40B4-BE49-F238E27FC236}">
                  <a16:creationId xmlns:a16="http://schemas.microsoft.com/office/drawing/2014/main" id="{1787A0BA-5E30-4123-B8C1-B31874E59C7A}"/>
                </a:ext>
              </a:extLst>
            </p:cNvPr>
            <p:cNvSpPr txBox="1"/>
            <p:nvPr/>
          </p:nvSpPr>
          <p:spPr>
            <a:xfrm>
              <a:off x="2783141" y="5498214"/>
              <a:ext cx="611066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Female</a:t>
              </a:r>
              <a:endParaRPr sz="1400" dirty="0"/>
            </a:p>
          </p:txBody>
        </p:sp>
        <p:sp>
          <p:nvSpPr>
            <p:cNvPr id="7" name="Google Shape;927;p19">
              <a:extLst>
                <a:ext uri="{FF2B5EF4-FFF2-40B4-BE49-F238E27FC236}">
                  <a16:creationId xmlns:a16="http://schemas.microsoft.com/office/drawing/2014/main" id="{DEE30A9A-82FD-4C66-9B5F-891C58A0EA3E}"/>
                </a:ext>
              </a:extLst>
            </p:cNvPr>
            <p:cNvSpPr/>
            <p:nvPr/>
          </p:nvSpPr>
          <p:spPr>
            <a:xfrm rot="16200000">
              <a:off x="3843708" y="5469662"/>
              <a:ext cx="96765" cy="736392"/>
            </a:xfrm>
            <a:prstGeom prst="rightBracket">
              <a:avLst>
                <a:gd name="adj" fmla="val 8333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70000" dist="2463502" dir="21480000" sx="200000" sy="200000" rotWithShape="0">
                <a:srgbClr val="000000">
                  <a:alpha val="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" name="Google Shape;928;p19">
              <a:extLst>
                <a:ext uri="{FF2B5EF4-FFF2-40B4-BE49-F238E27FC236}">
                  <a16:creationId xmlns:a16="http://schemas.microsoft.com/office/drawing/2014/main" id="{BB0C754C-1FA5-47EA-880B-157A5E265AA6}"/>
                </a:ext>
              </a:extLst>
            </p:cNvPr>
            <p:cNvSpPr txBox="1"/>
            <p:nvPr/>
          </p:nvSpPr>
          <p:spPr>
            <a:xfrm>
              <a:off x="3664966" y="5498214"/>
              <a:ext cx="461986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Male</a:t>
              </a:r>
              <a:endParaRPr sz="1400"/>
            </a:p>
          </p:txBody>
        </p:sp>
      </p:grpSp>
      <p:sp>
        <p:nvSpPr>
          <p:cNvPr id="22" name="Google Shape;930;p19">
            <a:extLst>
              <a:ext uri="{FF2B5EF4-FFF2-40B4-BE49-F238E27FC236}">
                <a16:creationId xmlns:a16="http://schemas.microsoft.com/office/drawing/2014/main" id="{9F6339E4-C3A0-4A7A-B39C-E55F0E092E5B}"/>
              </a:ext>
            </a:extLst>
          </p:cNvPr>
          <p:cNvSpPr txBox="1"/>
          <p:nvPr/>
        </p:nvSpPr>
        <p:spPr>
          <a:xfrm>
            <a:off x="171883" y="284277"/>
            <a:ext cx="9708470" cy="5847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solidFill>
                  <a:schemeClr val="dk1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Supplementary Figure S9. Gender detection rate and detection scores in genders</a:t>
            </a:r>
            <a:endParaRPr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5" name="Google Shape;933;p19">
            <a:extLst>
              <a:ext uri="{FF2B5EF4-FFF2-40B4-BE49-F238E27FC236}">
                <a16:creationId xmlns:a16="http://schemas.microsoft.com/office/drawing/2014/main" id="{FCED6347-DE04-4A98-9325-A1A2403BD19C}"/>
              </a:ext>
            </a:extLst>
          </p:cNvPr>
          <p:cNvGrpSpPr/>
          <p:nvPr/>
        </p:nvGrpSpPr>
        <p:grpSpPr>
          <a:xfrm>
            <a:off x="4210245" y="1386754"/>
            <a:ext cx="4252615" cy="4357114"/>
            <a:chOff x="12397" y="5394006"/>
            <a:chExt cx="2388741" cy="3046064"/>
          </a:xfrm>
        </p:grpSpPr>
        <p:sp>
          <p:nvSpPr>
            <p:cNvPr id="26" name="Google Shape;934;p19">
              <a:extLst>
                <a:ext uri="{FF2B5EF4-FFF2-40B4-BE49-F238E27FC236}">
                  <a16:creationId xmlns:a16="http://schemas.microsoft.com/office/drawing/2014/main" id="{8B740B7D-BE48-4021-8FC4-D4CEDF6B47BD}"/>
                </a:ext>
              </a:extLst>
            </p:cNvPr>
            <p:cNvSpPr txBox="1"/>
            <p:nvPr/>
          </p:nvSpPr>
          <p:spPr>
            <a:xfrm>
              <a:off x="409008" y="8074314"/>
              <a:ext cx="492125" cy="365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Controls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(n=159)</a:t>
              </a: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400" dirty="0"/>
            </a:p>
          </p:txBody>
        </p:sp>
        <p:sp>
          <p:nvSpPr>
            <p:cNvPr id="27" name="Google Shape;935;p19">
              <a:extLst>
                <a:ext uri="{FF2B5EF4-FFF2-40B4-BE49-F238E27FC236}">
                  <a16:creationId xmlns:a16="http://schemas.microsoft.com/office/drawing/2014/main" id="{486B7834-5A97-4B95-BCD7-D3662482A94B}"/>
                </a:ext>
              </a:extLst>
            </p:cNvPr>
            <p:cNvSpPr txBox="1"/>
            <p:nvPr/>
          </p:nvSpPr>
          <p:spPr>
            <a:xfrm>
              <a:off x="821949" y="8062815"/>
              <a:ext cx="552942" cy="365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NSCLC</a:t>
              </a:r>
            </a:p>
            <a:p>
              <a:pPr algn="ctr"/>
              <a:r>
                <a:rPr lang="en-US" sz="1400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(n=141)</a:t>
              </a: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400" dirty="0"/>
            </a:p>
          </p:txBody>
        </p:sp>
        <p:sp>
          <p:nvSpPr>
            <p:cNvPr id="28" name="Google Shape;936;p19">
              <a:extLst>
                <a:ext uri="{FF2B5EF4-FFF2-40B4-BE49-F238E27FC236}">
                  <a16:creationId xmlns:a16="http://schemas.microsoft.com/office/drawing/2014/main" id="{38A0D063-5AC4-42E7-8095-77C00CF121F9}"/>
                </a:ext>
              </a:extLst>
            </p:cNvPr>
            <p:cNvSpPr txBox="1"/>
            <p:nvPr/>
          </p:nvSpPr>
          <p:spPr>
            <a:xfrm>
              <a:off x="1306796" y="8074314"/>
              <a:ext cx="481036" cy="365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Controls</a:t>
              </a:r>
            </a:p>
            <a:p>
              <a:pPr algn="ctr"/>
              <a:r>
                <a:rPr lang="en-US" sz="1400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(n=95)</a:t>
              </a: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400" dirty="0"/>
            </a:p>
          </p:txBody>
        </p:sp>
        <p:sp>
          <p:nvSpPr>
            <p:cNvPr id="29" name="Google Shape;937;p19">
              <a:extLst>
                <a:ext uri="{FF2B5EF4-FFF2-40B4-BE49-F238E27FC236}">
                  <a16:creationId xmlns:a16="http://schemas.microsoft.com/office/drawing/2014/main" id="{6DF8036D-44CE-466D-82C2-386BC5A9959E}"/>
                </a:ext>
              </a:extLst>
            </p:cNvPr>
            <p:cNvSpPr txBox="1"/>
            <p:nvPr/>
          </p:nvSpPr>
          <p:spPr>
            <a:xfrm>
              <a:off x="1682142" y="8069298"/>
              <a:ext cx="584440" cy="365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NSCLC</a:t>
              </a:r>
            </a:p>
            <a:p>
              <a:pPr algn="ctr"/>
              <a:r>
                <a:rPr lang="en-US" sz="1400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(n=163)</a:t>
              </a: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400" dirty="0"/>
            </a:p>
          </p:txBody>
        </p:sp>
        <p:sp>
          <p:nvSpPr>
            <p:cNvPr id="30" name="Google Shape;938;p19">
              <a:extLst>
                <a:ext uri="{FF2B5EF4-FFF2-40B4-BE49-F238E27FC236}">
                  <a16:creationId xmlns:a16="http://schemas.microsoft.com/office/drawing/2014/main" id="{FAFDD8FA-565A-4FC1-A4CC-526A586B1CC7}"/>
                </a:ext>
              </a:extLst>
            </p:cNvPr>
            <p:cNvSpPr txBox="1"/>
            <p:nvPr/>
          </p:nvSpPr>
          <p:spPr>
            <a:xfrm>
              <a:off x="54844" y="5993772"/>
              <a:ext cx="353929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100</a:t>
              </a:r>
              <a:endParaRPr sz="1400"/>
            </a:p>
          </p:txBody>
        </p:sp>
        <p:sp>
          <p:nvSpPr>
            <p:cNvPr id="31" name="Google Shape;939;p19">
              <a:extLst>
                <a:ext uri="{FF2B5EF4-FFF2-40B4-BE49-F238E27FC236}">
                  <a16:creationId xmlns:a16="http://schemas.microsoft.com/office/drawing/2014/main" id="{3259DE7A-E861-46F9-A7DB-C3CC2DB7B824}"/>
                </a:ext>
              </a:extLst>
            </p:cNvPr>
            <p:cNvSpPr txBox="1"/>
            <p:nvPr/>
          </p:nvSpPr>
          <p:spPr>
            <a:xfrm>
              <a:off x="114585" y="6486642"/>
              <a:ext cx="290932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75</a:t>
              </a:r>
              <a:endParaRPr sz="1400"/>
            </a:p>
          </p:txBody>
        </p:sp>
        <p:sp>
          <p:nvSpPr>
            <p:cNvPr id="32" name="Google Shape;940;p19">
              <a:extLst>
                <a:ext uri="{FF2B5EF4-FFF2-40B4-BE49-F238E27FC236}">
                  <a16:creationId xmlns:a16="http://schemas.microsoft.com/office/drawing/2014/main" id="{C0F677EE-C016-4EA1-8698-99B4B988E93B}"/>
                </a:ext>
              </a:extLst>
            </p:cNvPr>
            <p:cNvSpPr txBox="1"/>
            <p:nvPr/>
          </p:nvSpPr>
          <p:spPr>
            <a:xfrm>
              <a:off x="116310" y="6977836"/>
              <a:ext cx="290932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50</a:t>
              </a:r>
              <a:endParaRPr sz="1400"/>
            </a:p>
          </p:txBody>
        </p:sp>
        <p:sp>
          <p:nvSpPr>
            <p:cNvPr id="33" name="Google Shape;941;p19">
              <a:extLst>
                <a:ext uri="{FF2B5EF4-FFF2-40B4-BE49-F238E27FC236}">
                  <a16:creationId xmlns:a16="http://schemas.microsoft.com/office/drawing/2014/main" id="{1E70120A-A34A-4E18-9B39-9A62FF9F2D9D}"/>
                </a:ext>
              </a:extLst>
            </p:cNvPr>
            <p:cNvSpPr txBox="1"/>
            <p:nvPr/>
          </p:nvSpPr>
          <p:spPr>
            <a:xfrm>
              <a:off x="114585" y="7469928"/>
              <a:ext cx="290932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25</a:t>
              </a:r>
              <a:endParaRPr sz="1400"/>
            </a:p>
          </p:txBody>
        </p:sp>
        <p:sp>
          <p:nvSpPr>
            <p:cNvPr id="34" name="Google Shape;942;p19">
              <a:extLst>
                <a:ext uri="{FF2B5EF4-FFF2-40B4-BE49-F238E27FC236}">
                  <a16:creationId xmlns:a16="http://schemas.microsoft.com/office/drawing/2014/main" id="{76FB2B2C-A3C3-4A31-90F1-5FD5630759EC}"/>
                </a:ext>
              </a:extLst>
            </p:cNvPr>
            <p:cNvSpPr txBox="1"/>
            <p:nvPr/>
          </p:nvSpPr>
          <p:spPr>
            <a:xfrm>
              <a:off x="180340" y="7961729"/>
              <a:ext cx="227934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/>
            </a:p>
          </p:txBody>
        </p:sp>
        <p:sp>
          <p:nvSpPr>
            <p:cNvPr id="35" name="Google Shape;943;p19">
              <a:extLst>
                <a:ext uri="{FF2B5EF4-FFF2-40B4-BE49-F238E27FC236}">
                  <a16:creationId xmlns:a16="http://schemas.microsoft.com/office/drawing/2014/main" id="{02E6FA84-4660-42C6-8DD9-882A99B7E259}"/>
                </a:ext>
              </a:extLst>
            </p:cNvPr>
            <p:cNvSpPr txBox="1"/>
            <p:nvPr/>
          </p:nvSpPr>
          <p:spPr>
            <a:xfrm>
              <a:off x="144151" y="5394006"/>
              <a:ext cx="2256987" cy="365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Proportion detected of Genders in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Validation series (</a:t>
              </a:r>
              <a:r>
                <a:rPr lang="en-US" sz="1400" i="1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HighSpec</a:t>
              </a: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</a:t>
              </a:r>
              <a:endParaRPr sz="1400" dirty="0"/>
            </a:p>
          </p:txBody>
        </p:sp>
        <p:sp>
          <p:nvSpPr>
            <p:cNvPr id="36" name="Google Shape;944;p19">
              <a:extLst>
                <a:ext uri="{FF2B5EF4-FFF2-40B4-BE49-F238E27FC236}">
                  <a16:creationId xmlns:a16="http://schemas.microsoft.com/office/drawing/2014/main" id="{DF545921-E09B-4231-8898-162A6A0173BB}"/>
                </a:ext>
              </a:extLst>
            </p:cNvPr>
            <p:cNvSpPr txBox="1"/>
            <p:nvPr/>
          </p:nvSpPr>
          <p:spPr>
            <a:xfrm rot="16200000">
              <a:off x="-548757" y="7001240"/>
              <a:ext cx="1295167" cy="1728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Detection Rate (%)</a:t>
              </a:r>
              <a:endParaRPr sz="1400" dirty="0"/>
            </a:p>
          </p:txBody>
        </p:sp>
        <p:sp>
          <p:nvSpPr>
            <p:cNvPr id="37" name="Google Shape;945;p19">
              <a:extLst>
                <a:ext uri="{FF2B5EF4-FFF2-40B4-BE49-F238E27FC236}">
                  <a16:creationId xmlns:a16="http://schemas.microsoft.com/office/drawing/2014/main" id="{113EE59D-B60D-462E-9D17-4270E621FA33}"/>
                </a:ext>
              </a:extLst>
            </p:cNvPr>
            <p:cNvSpPr txBox="1"/>
            <p:nvPr/>
          </p:nvSpPr>
          <p:spPr>
            <a:xfrm>
              <a:off x="569037" y="5788805"/>
              <a:ext cx="611065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Female</a:t>
              </a:r>
              <a:endParaRPr sz="1400"/>
            </a:p>
          </p:txBody>
        </p:sp>
        <p:sp>
          <p:nvSpPr>
            <p:cNvPr id="38" name="Google Shape;946;p19">
              <a:extLst>
                <a:ext uri="{FF2B5EF4-FFF2-40B4-BE49-F238E27FC236}">
                  <a16:creationId xmlns:a16="http://schemas.microsoft.com/office/drawing/2014/main" id="{821EFA04-6563-4FB9-B860-6508C2C55F3E}"/>
                </a:ext>
              </a:extLst>
            </p:cNvPr>
            <p:cNvSpPr txBox="1"/>
            <p:nvPr/>
          </p:nvSpPr>
          <p:spPr>
            <a:xfrm>
              <a:off x="1548682" y="5785924"/>
              <a:ext cx="461986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Male</a:t>
              </a:r>
              <a:endParaRPr sz="1400"/>
            </a:p>
          </p:txBody>
        </p:sp>
        <p:pic>
          <p:nvPicPr>
            <p:cNvPr id="39" name="Google Shape;947;p19">
              <a:extLst>
                <a:ext uri="{FF2B5EF4-FFF2-40B4-BE49-F238E27FC236}">
                  <a16:creationId xmlns:a16="http://schemas.microsoft.com/office/drawing/2014/main" id="{10C1CF1C-41E8-4D5C-803A-C6E55B821116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 l="6705" r="4523" b="9366"/>
            <a:stretch/>
          </p:blipFill>
          <p:spPr>
            <a:xfrm>
              <a:off x="363080" y="6053235"/>
              <a:ext cx="1801368" cy="206472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" name="Google Shape;948;p19">
              <a:extLst>
                <a:ext uri="{FF2B5EF4-FFF2-40B4-BE49-F238E27FC236}">
                  <a16:creationId xmlns:a16="http://schemas.microsoft.com/office/drawing/2014/main" id="{F6C90812-06AD-4215-A600-09BA05459D7C}"/>
                </a:ext>
              </a:extLst>
            </p:cNvPr>
            <p:cNvSpPr/>
            <p:nvPr/>
          </p:nvSpPr>
          <p:spPr>
            <a:xfrm rot="-5400000">
              <a:off x="810453" y="5657865"/>
              <a:ext cx="96765" cy="849207"/>
            </a:xfrm>
            <a:prstGeom prst="rightBracket">
              <a:avLst>
                <a:gd name="adj" fmla="val 8333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70000" dist="2463502" dir="21480000" sx="200000" sy="200000" rotWithShape="0">
                <a:srgbClr val="000000">
                  <a:alpha val="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949;p19">
              <a:extLst>
                <a:ext uri="{FF2B5EF4-FFF2-40B4-BE49-F238E27FC236}">
                  <a16:creationId xmlns:a16="http://schemas.microsoft.com/office/drawing/2014/main" id="{C479C3F7-0C36-4826-8B13-D7950D18CAE5}"/>
                </a:ext>
              </a:extLst>
            </p:cNvPr>
            <p:cNvSpPr/>
            <p:nvPr/>
          </p:nvSpPr>
          <p:spPr>
            <a:xfrm rot="-5400000">
              <a:off x="1720542" y="5663104"/>
              <a:ext cx="96766" cy="827327"/>
            </a:xfrm>
            <a:prstGeom prst="rightBracket">
              <a:avLst>
                <a:gd name="adj" fmla="val 8333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70000" dist="2463502" dir="21480000" sx="200000" sy="200000" rotWithShape="0">
                <a:srgbClr val="000000">
                  <a:alpha val="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2" name="Google Shape;950;p19">
            <a:extLst>
              <a:ext uri="{FF2B5EF4-FFF2-40B4-BE49-F238E27FC236}">
                <a16:creationId xmlns:a16="http://schemas.microsoft.com/office/drawing/2014/main" id="{244C7B4E-7966-42EC-8004-525CFFC5F5DC}"/>
              </a:ext>
            </a:extLst>
          </p:cNvPr>
          <p:cNvGrpSpPr/>
          <p:nvPr/>
        </p:nvGrpSpPr>
        <p:grpSpPr>
          <a:xfrm>
            <a:off x="8246379" y="1388569"/>
            <a:ext cx="4022279" cy="4330611"/>
            <a:chOff x="4583136" y="5448132"/>
            <a:chExt cx="2259359" cy="3027535"/>
          </a:xfrm>
        </p:grpSpPr>
        <p:sp>
          <p:nvSpPr>
            <p:cNvPr id="43" name="Google Shape;951;p19">
              <a:extLst>
                <a:ext uri="{FF2B5EF4-FFF2-40B4-BE49-F238E27FC236}">
                  <a16:creationId xmlns:a16="http://schemas.microsoft.com/office/drawing/2014/main" id="{E93CE110-E80F-496D-9425-3A527657270F}"/>
                </a:ext>
              </a:extLst>
            </p:cNvPr>
            <p:cNvSpPr txBox="1"/>
            <p:nvPr/>
          </p:nvSpPr>
          <p:spPr>
            <a:xfrm>
              <a:off x="4978312" y="8105502"/>
              <a:ext cx="510019" cy="365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Controls</a:t>
              </a:r>
            </a:p>
            <a:p>
              <a:pPr algn="ctr"/>
              <a:r>
                <a:rPr lang="en-US" sz="1400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(n=159)</a:t>
              </a: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400" dirty="0"/>
            </a:p>
          </p:txBody>
        </p:sp>
        <p:sp>
          <p:nvSpPr>
            <p:cNvPr id="44" name="Google Shape;952;p19">
              <a:extLst>
                <a:ext uri="{FF2B5EF4-FFF2-40B4-BE49-F238E27FC236}">
                  <a16:creationId xmlns:a16="http://schemas.microsoft.com/office/drawing/2014/main" id="{92C06A4F-D5FF-4369-BF14-5314C3848E09}"/>
                </a:ext>
              </a:extLst>
            </p:cNvPr>
            <p:cNvSpPr txBox="1"/>
            <p:nvPr/>
          </p:nvSpPr>
          <p:spPr>
            <a:xfrm>
              <a:off x="5374732" y="8105502"/>
              <a:ext cx="523732" cy="365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NSCLC</a:t>
              </a:r>
            </a:p>
            <a:p>
              <a:pPr algn="ctr"/>
              <a:r>
                <a:rPr lang="en-US" sz="1400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(n=141)</a:t>
              </a: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400" dirty="0"/>
            </a:p>
          </p:txBody>
        </p:sp>
        <p:sp>
          <p:nvSpPr>
            <p:cNvPr id="45" name="Google Shape;953;p19">
              <a:extLst>
                <a:ext uri="{FF2B5EF4-FFF2-40B4-BE49-F238E27FC236}">
                  <a16:creationId xmlns:a16="http://schemas.microsoft.com/office/drawing/2014/main" id="{4DBB196B-2AC7-4251-BC06-BA39091CC8D7}"/>
                </a:ext>
              </a:extLst>
            </p:cNvPr>
            <p:cNvSpPr txBox="1"/>
            <p:nvPr/>
          </p:nvSpPr>
          <p:spPr>
            <a:xfrm>
              <a:off x="5830503" y="8106735"/>
              <a:ext cx="481036" cy="365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Controls</a:t>
              </a:r>
            </a:p>
            <a:p>
              <a:pPr algn="ctr"/>
              <a:r>
                <a:rPr lang="en-US" sz="1400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(n=95)</a:t>
              </a: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400" dirty="0"/>
            </a:p>
          </p:txBody>
        </p:sp>
        <p:sp>
          <p:nvSpPr>
            <p:cNvPr id="46" name="Google Shape;954;p19">
              <a:extLst>
                <a:ext uri="{FF2B5EF4-FFF2-40B4-BE49-F238E27FC236}">
                  <a16:creationId xmlns:a16="http://schemas.microsoft.com/office/drawing/2014/main" id="{CD1D75B3-1B33-425D-B677-D1B4190F44BF}"/>
                </a:ext>
              </a:extLst>
            </p:cNvPr>
            <p:cNvSpPr txBox="1"/>
            <p:nvPr/>
          </p:nvSpPr>
          <p:spPr>
            <a:xfrm>
              <a:off x="6211039" y="8109911"/>
              <a:ext cx="523732" cy="365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NSCLC</a:t>
              </a:r>
            </a:p>
            <a:p>
              <a:pPr algn="ctr"/>
              <a:r>
                <a:rPr lang="en-US" sz="1400" dirty="0">
                  <a:solidFill>
                    <a:schemeClr val="dk1"/>
                  </a:solidFill>
                  <a:latin typeface="Arial"/>
                  <a:cs typeface="Arial"/>
                  <a:sym typeface="Arial"/>
                </a:rPr>
                <a:t>(n=163)</a:t>
              </a: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400" dirty="0"/>
            </a:p>
          </p:txBody>
        </p:sp>
        <p:sp>
          <p:nvSpPr>
            <p:cNvPr id="47" name="Google Shape;955;p19">
              <a:extLst>
                <a:ext uri="{FF2B5EF4-FFF2-40B4-BE49-F238E27FC236}">
                  <a16:creationId xmlns:a16="http://schemas.microsoft.com/office/drawing/2014/main" id="{FB5B7E77-97AF-40E1-A013-98C8CE347C5F}"/>
                </a:ext>
              </a:extLst>
            </p:cNvPr>
            <p:cNvSpPr txBox="1"/>
            <p:nvPr/>
          </p:nvSpPr>
          <p:spPr>
            <a:xfrm>
              <a:off x="4648151" y="6008048"/>
              <a:ext cx="335232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100</a:t>
              </a:r>
              <a:endParaRPr sz="1400"/>
            </a:p>
          </p:txBody>
        </p:sp>
        <p:sp>
          <p:nvSpPr>
            <p:cNvPr id="48" name="Google Shape;956;p19">
              <a:extLst>
                <a:ext uri="{FF2B5EF4-FFF2-40B4-BE49-F238E27FC236}">
                  <a16:creationId xmlns:a16="http://schemas.microsoft.com/office/drawing/2014/main" id="{D0FF44C1-9AD8-4534-9263-932300C2E952}"/>
                </a:ext>
              </a:extLst>
            </p:cNvPr>
            <p:cNvSpPr txBox="1"/>
            <p:nvPr/>
          </p:nvSpPr>
          <p:spPr>
            <a:xfrm>
              <a:off x="4704735" y="6500918"/>
              <a:ext cx="275563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75</a:t>
              </a:r>
              <a:endParaRPr sz="1400"/>
            </a:p>
          </p:txBody>
        </p:sp>
        <p:sp>
          <p:nvSpPr>
            <p:cNvPr id="49" name="Google Shape;957;p19">
              <a:extLst>
                <a:ext uri="{FF2B5EF4-FFF2-40B4-BE49-F238E27FC236}">
                  <a16:creationId xmlns:a16="http://schemas.microsoft.com/office/drawing/2014/main" id="{7A5D39FF-F005-4581-AE16-9E6BB0BB9333}"/>
                </a:ext>
              </a:extLst>
            </p:cNvPr>
            <p:cNvSpPr txBox="1"/>
            <p:nvPr/>
          </p:nvSpPr>
          <p:spPr>
            <a:xfrm>
              <a:off x="4706370" y="6992112"/>
              <a:ext cx="275563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50</a:t>
              </a:r>
              <a:endParaRPr sz="1400"/>
            </a:p>
          </p:txBody>
        </p:sp>
        <p:sp>
          <p:nvSpPr>
            <p:cNvPr id="50" name="Google Shape;958;p19">
              <a:extLst>
                <a:ext uri="{FF2B5EF4-FFF2-40B4-BE49-F238E27FC236}">
                  <a16:creationId xmlns:a16="http://schemas.microsoft.com/office/drawing/2014/main" id="{B4FC196F-1355-4A21-912E-3F27375D8B11}"/>
                </a:ext>
              </a:extLst>
            </p:cNvPr>
            <p:cNvSpPr txBox="1"/>
            <p:nvPr/>
          </p:nvSpPr>
          <p:spPr>
            <a:xfrm>
              <a:off x="4704735" y="7484204"/>
              <a:ext cx="275563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25</a:t>
              </a:r>
              <a:endParaRPr sz="1400"/>
            </a:p>
          </p:txBody>
        </p:sp>
        <p:sp>
          <p:nvSpPr>
            <p:cNvPr id="51" name="Google Shape;959;p19">
              <a:extLst>
                <a:ext uri="{FF2B5EF4-FFF2-40B4-BE49-F238E27FC236}">
                  <a16:creationId xmlns:a16="http://schemas.microsoft.com/office/drawing/2014/main" id="{81091001-76D9-4E83-9C43-7D61693A729A}"/>
                </a:ext>
              </a:extLst>
            </p:cNvPr>
            <p:cNvSpPr txBox="1"/>
            <p:nvPr/>
          </p:nvSpPr>
          <p:spPr>
            <a:xfrm>
              <a:off x="4767017" y="7976005"/>
              <a:ext cx="215894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0</a:t>
              </a:r>
              <a:endParaRPr sz="1400"/>
            </a:p>
          </p:txBody>
        </p:sp>
        <p:sp>
          <p:nvSpPr>
            <p:cNvPr id="52" name="Google Shape;960;p19">
              <a:extLst>
                <a:ext uri="{FF2B5EF4-FFF2-40B4-BE49-F238E27FC236}">
                  <a16:creationId xmlns:a16="http://schemas.microsoft.com/office/drawing/2014/main" id="{DD8E7C63-E7B0-4122-AA8A-FB3DA521F430}"/>
                </a:ext>
              </a:extLst>
            </p:cNvPr>
            <p:cNvSpPr txBox="1"/>
            <p:nvPr/>
          </p:nvSpPr>
          <p:spPr>
            <a:xfrm>
              <a:off x="4704735" y="5448132"/>
              <a:ext cx="2137760" cy="36575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Proportion detected of Genders in </a:t>
              </a:r>
            </a:p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Validation series (</a:t>
              </a:r>
              <a:r>
                <a:rPr lang="en-US" sz="1400" i="1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HightSens</a:t>
              </a: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)</a:t>
              </a:r>
              <a:endParaRPr sz="1400" dirty="0"/>
            </a:p>
          </p:txBody>
        </p:sp>
        <p:sp>
          <p:nvSpPr>
            <p:cNvPr id="53" name="Google Shape;961;p19">
              <a:extLst>
                <a:ext uri="{FF2B5EF4-FFF2-40B4-BE49-F238E27FC236}">
                  <a16:creationId xmlns:a16="http://schemas.microsoft.com/office/drawing/2014/main" id="{39B323B5-7CF7-41B2-9191-C653CD3D1FDB}"/>
                </a:ext>
              </a:extLst>
            </p:cNvPr>
            <p:cNvSpPr txBox="1"/>
            <p:nvPr/>
          </p:nvSpPr>
          <p:spPr>
            <a:xfrm rot="16200000">
              <a:off x="4021982" y="7012186"/>
              <a:ext cx="1295167" cy="17285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b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Detection Rate (%)</a:t>
              </a:r>
              <a:endParaRPr sz="1400" dirty="0"/>
            </a:p>
          </p:txBody>
        </p:sp>
        <p:sp>
          <p:nvSpPr>
            <p:cNvPr id="54" name="Google Shape;962;p19">
              <a:extLst>
                <a:ext uri="{FF2B5EF4-FFF2-40B4-BE49-F238E27FC236}">
                  <a16:creationId xmlns:a16="http://schemas.microsoft.com/office/drawing/2014/main" id="{958F1349-0CDA-49E9-853B-6C53FED9D235}"/>
                </a:ext>
              </a:extLst>
            </p:cNvPr>
            <p:cNvSpPr txBox="1"/>
            <p:nvPr/>
          </p:nvSpPr>
          <p:spPr>
            <a:xfrm>
              <a:off x="5095888" y="5832169"/>
              <a:ext cx="611066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Female</a:t>
              </a:r>
              <a:endParaRPr sz="1400"/>
            </a:p>
          </p:txBody>
        </p:sp>
        <p:sp>
          <p:nvSpPr>
            <p:cNvPr id="55" name="Google Shape;963;p19">
              <a:extLst>
                <a:ext uri="{FF2B5EF4-FFF2-40B4-BE49-F238E27FC236}">
                  <a16:creationId xmlns:a16="http://schemas.microsoft.com/office/drawing/2014/main" id="{BD7DDD8F-9DA1-4431-872A-29AFF462CE68}"/>
                </a:ext>
              </a:extLst>
            </p:cNvPr>
            <p:cNvSpPr txBox="1"/>
            <p:nvPr/>
          </p:nvSpPr>
          <p:spPr>
            <a:xfrm>
              <a:off x="6027721" y="5829288"/>
              <a:ext cx="461985" cy="21513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Male</a:t>
              </a:r>
              <a:endParaRPr sz="1400"/>
            </a:p>
          </p:txBody>
        </p:sp>
        <p:pic>
          <p:nvPicPr>
            <p:cNvPr id="57" name="Google Shape;965;p19">
              <a:extLst>
                <a:ext uri="{FF2B5EF4-FFF2-40B4-BE49-F238E27FC236}">
                  <a16:creationId xmlns:a16="http://schemas.microsoft.com/office/drawing/2014/main" id="{48D2A923-D7CF-42D4-9604-F7B58D4F8264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l="6732" r="4805" b="9366"/>
            <a:stretch/>
          </p:blipFill>
          <p:spPr>
            <a:xfrm>
              <a:off x="4933236" y="6089366"/>
              <a:ext cx="1695348" cy="205604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8" name="Google Shape;966;p19">
              <a:extLst>
                <a:ext uri="{FF2B5EF4-FFF2-40B4-BE49-F238E27FC236}">
                  <a16:creationId xmlns:a16="http://schemas.microsoft.com/office/drawing/2014/main" id="{7A873442-1A84-486E-A159-5A21DB9C4801}"/>
                </a:ext>
              </a:extLst>
            </p:cNvPr>
            <p:cNvSpPr/>
            <p:nvPr/>
          </p:nvSpPr>
          <p:spPr>
            <a:xfrm rot="-5400000">
              <a:off x="5338136" y="5723659"/>
              <a:ext cx="96765" cy="804347"/>
            </a:xfrm>
            <a:prstGeom prst="rightBracket">
              <a:avLst>
                <a:gd name="adj" fmla="val 8333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70000" dist="2463502" dir="21480000" sx="200000" sy="200000" rotWithShape="0">
                <a:srgbClr val="000000">
                  <a:alpha val="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967;p19">
              <a:extLst>
                <a:ext uri="{FF2B5EF4-FFF2-40B4-BE49-F238E27FC236}">
                  <a16:creationId xmlns:a16="http://schemas.microsoft.com/office/drawing/2014/main" id="{A6B9AD3C-A295-40DF-A99F-AA0E4C769D20}"/>
                </a:ext>
              </a:extLst>
            </p:cNvPr>
            <p:cNvSpPr/>
            <p:nvPr/>
          </p:nvSpPr>
          <p:spPr>
            <a:xfrm rot="-5400000">
              <a:off x="6210330" y="5729152"/>
              <a:ext cx="96766" cy="783623"/>
            </a:xfrm>
            <a:prstGeom prst="rightBracket">
              <a:avLst>
                <a:gd name="adj" fmla="val 8333"/>
              </a:avLst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1270000" dist="2463502" dir="21480000" sx="200000" sy="200000" rotWithShape="0">
                <a:srgbClr val="000000">
                  <a:alpha val="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2" name="Google Shape;974;p20">
            <a:extLst>
              <a:ext uri="{FF2B5EF4-FFF2-40B4-BE49-F238E27FC236}">
                <a16:creationId xmlns:a16="http://schemas.microsoft.com/office/drawing/2014/main" id="{F214CFF1-9E77-482B-AE08-D7CC29092B1A}"/>
              </a:ext>
            </a:extLst>
          </p:cNvPr>
          <p:cNvGrpSpPr/>
          <p:nvPr/>
        </p:nvGrpSpPr>
        <p:grpSpPr>
          <a:xfrm>
            <a:off x="3135316" y="13951702"/>
            <a:ext cx="4280604" cy="376786"/>
            <a:chOff x="745361" y="1986604"/>
            <a:chExt cx="2838598" cy="239761"/>
          </a:xfrm>
        </p:grpSpPr>
        <p:sp>
          <p:nvSpPr>
            <p:cNvPr id="66" name="Google Shape;976;p20">
              <a:extLst>
                <a:ext uri="{FF2B5EF4-FFF2-40B4-BE49-F238E27FC236}">
                  <a16:creationId xmlns:a16="http://schemas.microsoft.com/office/drawing/2014/main" id="{797BC16D-080B-4305-A3FF-BF63231E4A18}"/>
                </a:ext>
              </a:extLst>
            </p:cNvPr>
            <p:cNvSpPr/>
            <p:nvPr/>
          </p:nvSpPr>
          <p:spPr>
            <a:xfrm>
              <a:off x="3311343" y="1987826"/>
              <a:ext cx="272616" cy="238539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1268759" dist="2540000" dir="21540000" sx="198000" sy="198000" rotWithShape="0">
                <a:srgbClr val="000000">
                  <a:alpha val="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977;p20">
              <a:extLst>
                <a:ext uri="{FF2B5EF4-FFF2-40B4-BE49-F238E27FC236}">
                  <a16:creationId xmlns:a16="http://schemas.microsoft.com/office/drawing/2014/main" id="{E5AD4F8E-A653-4A29-906F-035AD0EFF24E}"/>
                </a:ext>
              </a:extLst>
            </p:cNvPr>
            <p:cNvSpPr/>
            <p:nvPr/>
          </p:nvSpPr>
          <p:spPr>
            <a:xfrm>
              <a:off x="745361" y="1986604"/>
              <a:ext cx="272616" cy="238539"/>
            </a:xfrm>
            <a:prstGeom prst="ellipse">
              <a:avLst/>
            </a:prstGeom>
            <a:solidFill>
              <a:schemeClr val="lt1"/>
            </a:solidFill>
            <a:ln>
              <a:noFill/>
            </a:ln>
            <a:effectLst>
              <a:outerShdw blurRad="1268759" dist="2540000" dir="21540000" sx="198000" sy="198000" rotWithShape="0">
                <a:srgbClr val="000000">
                  <a:alpha val="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9" name="TextBox 68">
            <a:extLst>
              <a:ext uri="{FF2B5EF4-FFF2-40B4-BE49-F238E27FC236}">
                <a16:creationId xmlns:a16="http://schemas.microsoft.com/office/drawing/2014/main" id="{1D676E6C-8030-4C80-872E-B333F344C040}"/>
              </a:ext>
            </a:extLst>
          </p:cNvPr>
          <p:cNvSpPr txBox="1"/>
          <p:nvPr/>
        </p:nvSpPr>
        <p:spPr>
          <a:xfrm>
            <a:off x="17523" y="921818"/>
            <a:ext cx="793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(a)</a:t>
            </a:r>
            <a:endParaRPr lang="en-NL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F5CF092-B857-478A-BAE9-8A968A97756C}"/>
              </a:ext>
            </a:extLst>
          </p:cNvPr>
          <p:cNvSpPr txBox="1"/>
          <p:nvPr/>
        </p:nvSpPr>
        <p:spPr>
          <a:xfrm>
            <a:off x="4252182" y="964148"/>
            <a:ext cx="456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(b)</a:t>
            </a:r>
            <a:endParaRPr lang="en-NL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945A465-BBEE-478D-9339-D50154818179}"/>
              </a:ext>
            </a:extLst>
          </p:cNvPr>
          <p:cNvSpPr txBox="1"/>
          <p:nvPr/>
        </p:nvSpPr>
        <p:spPr>
          <a:xfrm>
            <a:off x="8312220" y="964148"/>
            <a:ext cx="564578" cy="365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(c)</a:t>
            </a:r>
            <a:endParaRPr lang="en-NL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4FC28C3A-E919-417A-B79D-A547D36F857E}"/>
              </a:ext>
            </a:extLst>
          </p:cNvPr>
          <p:cNvSpPr txBox="1"/>
          <p:nvPr/>
        </p:nvSpPr>
        <p:spPr>
          <a:xfrm>
            <a:off x="467187" y="7027852"/>
            <a:ext cx="11459711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S9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. Detection scores and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detection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rates for different genders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(a) Detection scores for female and male genders in the NSCLC and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Controls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groups, included in the validation series.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HighSens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HighSpec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thresholds are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illustrated, 0.263 and 0.744, respectively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(red lines). The box plots represent the detection scores (range 0-1) in NSCLC and Control groups between Females and Males. The boxes show the interquartile range (IQR), with the median line represented by a horizontal bar inside the box. The whiskers indicate the range of the data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(b) Bar plot represents detection accuracy in NSCLC and Control groups between Females and Males (in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HighSpec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setting). The error bars indicating the 95% confidence interval calculated by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binom.test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-function in R with Clopper-Pearson intervals implementation</a:t>
            </a:r>
          </a:p>
          <a:p>
            <a:pPr algn="just"/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(c) Bar plot represents detection accuracy in NSCLC and Control groups between Females and Males (in </a:t>
            </a:r>
            <a:r>
              <a:rPr lang="en-US" sz="1800" i="1" dirty="0" err="1">
                <a:latin typeface="Arial" panose="020B0604020202020204" pitchFamily="34" charset="0"/>
                <a:cs typeface="Arial" panose="020B0604020202020204" pitchFamily="34" charset="0"/>
              </a:rPr>
              <a:t>HighSens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setting). The error bars indicating the 95% confidence interval calculated by the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binom.test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-function in R with Clopper-Pearson intervals implementation.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1C28682-519B-F442-9EC1-5C5278D44A8A}"/>
              </a:ext>
            </a:extLst>
          </p:cNvPr>
          <p:cNvSpPr txBox="1"/>
          <p:nvPr/>
        </p:nvSpPr>
        <p:spPr>
          <a:xfrm rot="16200000">
            <a:off x="-504056" y="3296715"/>
            <a:ext cx="15488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Detection Scores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299305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52238</TotalTime>
  <Words>2789</Words>
  <Application>Microsoft Macintosh PowerPoint</Application>
  <PresentationFormat>Custom</PresentationFormat>
  <Paragraphs>729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Silvia D'Ambrosi</dc:creator>
  <cp:lastModifiedBy>MAFALDA ANTUNES FERREIRA</cp:lastModifiedBy>
  <cp:revision>379</cp:revision>
  <dcterms:created xsi:type="dcterms:W3CDTF">2021-09-15T13:20:59Z</dcterms:created>
  <dcterms:modified xsi:type="dcterms:W3CDTF">2023-05-14T11:58:43Z</dcterms:modified>
</cp:coreProperties>
</file>