
<file path=[Content_Types].xml><?xml version="1.0" encoding="utf-8"?>
<Types xmlns="http://schemas.openxmlformats.org/package/2006/content-types">
  <Default ContentType="application/vnd.openxmlformats-officedocument.spreadsheetml.sheet" Extension="xlsx"/>
  <Default ContentType="application/xml" Extension="xml"/>
  <Default ContentType="application/vnd.openxmlformats-package.relationships+xml" Extension="rels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ms-office.chartcolorstyle+xml" PartName="/ppt/charts/colors1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drawingml.chart+xml" PartName="/ppt/charts/chart1.xml"/>
  <Override ContentType="application/vnd.openxmlformats-officedocument.presentationml.notesSlide+xml" PartName="/ppt/notesSlides/notesSlide1.xml"/>
  <Override ContentType="application/binary" PartName="/ppt/metadata"/>
  <Override ContentType="application/vnd.openxmlformats-officedocument.presentationml.notesMaster+xml" PartName="/ppt/notesMasters/notesMaster1.xml"/>
  <Override ContentType="application/vnd.ms-office.chartstyle+xml" PartName="/ppt/charts/style1.xml"/>
  <Override ContentType="application/vnd.openxmlformats-officedocument.presentationml.presProps+xml" PartName="/ppt/pres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6" roundtripDataSignature="AMtx7mj0kuJOOOYEA4xpMOPEhiX2Pi6sv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customschemas.google.com/relationships/presentationmetadata" Target="metadata"/></Relationships>
</file>

<file path=ppt/charts/_rels/chart1.xml.rels><?xml version="1.0" encoding="UTF-8" standalone="yes"?><Relationships xmlns="http://schemas.openxmlformats.org/package/2006/relationships"><Relationship Id="rId1" Type="http://schemas.microsoft.com/office/2011/relationships/chartStyle" Target="style1.xml"/><Relationship Id="rId2" Type="http://schemas.microsoft.com/office/2011/relationships/chartColorStyle" Target="colors1.xml"/><Relationship Id="rId3" Type="http://schemas.openxmlformats.org/officeDocument/2006/relationships/package" Target="../embeddings/Microsoft_Excel_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2A55D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C-EA3E-48FA-9AE1-E7A48BF1142E}"/>
              </c:ext>
            </c:extLst>
          </c:dPt>
          <c:dPt>
            <c:idx val="1"/>
            <c:invertIfNegative val="0"/>
            <c:bubble3D val="0"/>
            <c:spPr>
              <a:solidFill>
                <a:srgbClr val="2A55D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EA3E-48FA-9AE1-E7A48BF1142E}"/>
              </c:ext>
            </c:extLst>
          </c:dPt>
          <c:dPt>
            <c:idx val="2"/>
            <c:invertIfNegative val="0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35E7-4730-8D80-1841E18DF560}"/>
              </c:ext>
            </c:extLst>
          </c:dPt>
          <c:dPt>
            <c:idx val="3"/>
            <c:invertIfNegative val="0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35E7-4730-8D80-1841E18DF560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6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35E7-4730-8D80-1841E18DF560}"/>
              </c:ext>
            </c:extLst>
          </c:dPt>
          <c:dPt>
            <c:idx val="5"/>
            <c:invertIfNegative val="0"/>
            <c:bubble3D val="0"/>
            <c:spPr>
              <a:solidFill>
                <a:srgbClr val="2A55D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E-EA3E-48FA-9AE1-E7A48BF1142E}"/>
              </c:ext>
            </c:extLst>
          </c:dPt>
          <c:dPt>
            <c:idx val="6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35E7-4730-8D80-1841E18DF560}"/>
              </c:ext>
            </c:extLst>
          </c:dPt>
          <c:dPt>
            <c:idx val="7"/>
            <c:invertIfNegative val="0"/>
            <c:bubble3D val="0"/>
            <c:spPr>
              <a:solidFill>
                <a:srgbClr val="2A55D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EA3E-48FA-9AE1-E7A48BF1142E}"/>
              </c:ext>
            </c:extLst>
          </c:dPt>
          <c:dPt>
            <c:idx val="8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35E7-4730-8D80-1841E18DF560}"/>
              </c:ext>
            </c:extLst>
          </c:dPt>
          <c:dPt>
            <c:idx val="9"/>
            <c:invertIfNegative val="0"/>
            <c:bubble3D val="0"/>
            <c:spPr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35E7-4730-8D80-1841E18DF560}"/>
              </c:ext>
            </c:extLst>
          </c:dPt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Foglio1!$A$2:$A$11</c:f>
              <c:strCache>
                <c:ptCount val="10"/>
                <c:pt idx="0">
                  <c:v>Verbal insult / humiliation</c:v>
                </c:pt>
                <c:pt idx="1">
                  <c:v>Bullying</c:v>
                </c:pt>
                <c:pt idx="2">
                  <c:v>Social isolation</c:v>
                </c:pt>
                <c:pt idx="3">
                  <c:v>Violation of the privacy policy</c:v>
                </c:pt>
                <c:pt idx="4">
                  <c:v>Job loss</c:v>
                </c:pt>
                <c:pt idx="5">
                  <c:v>Physical violence and assaults</c:v>
                </c:pt>
                <c:pt idx="6">
                  <c:v>Mobbing</c:v>
                </c:pt>
                <c:pt idx="7">
                  <c:v>Sexual assault</c:v>
                </c:pt>
                <c:pt idx="8">
                  <c:v>Lower income</c:v>
                </c:pt>
                <c:pt idx="9">
                  <c:v>None</c:v>
                </c:pt>
              </c:strCache>
            </c:strRef>
          </c:cat>
          <c:val>
            <c:numRef>
              <c:f>Foglio1!$B$2:$B$11</c:f>
              <c:numCache>
                <c:formatCode>0.00%</c:formatCode>
                <c:ptCount val="10"/>
                <c:pt idx="0">
                  <c:v>0.47399999999999998</c:v>
                </c:pt>
                <c:pt idx="1">
                  <c:v>0.33700000000000002</c:v>
                </c:pt>
                <c:pt idx="2">
                  <c:v>0.311</c:v>
                </c:pt>
                <c:pt idx="3">
                  <c:v>0.28399999999999997</c:v>
                </c:pt>
                <c:pt idx="4">
                  <c:v>0.17399999999999999</c:v>
                </c:pt>
                <c:pt idx="5">
                  <c:v>0.11600000000000001</c:v>
                </c:pt>
                <c:pt idx="6">
                  <c:v>0.11600000000000001</c:v>
                </c:pt>
                <c:pt idx="7">
                  <c:v>8.4000000000000005E-2</c:v>
                </c:pt>
                <c:pt idx="8">
                  <c:v>3.6999999999999998E-2</c:v>
                </c:pt>
                <c:pt idx="9">
                  <c:v>0.184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35E7-4730-8D80-1841E18DF560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"/>
        <c:axId val="947887663"/>
        <c:axId val="947890575"/>
      </c:barChart>
      <c:catAx>
        <c:axId val="947887663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947890575"/>
        <c:crosses val="autoZero"/>
        <c:auto val="1"/>
        <c:lblAlgn val="ctr"/>
        <c:lblOffset val="100"/>
        <c:noMultiLvlLbl val="0"/>
      </c:catAx>
      <c:valAx>
        <c:axId val="947890575"/>
        <c:scaling>
          <c:orientation val="minMax"/>
        </c:scaling>
        <c:delete val="1"/>
        <c:axPos val="t"/>
        <c:numFmt formatCode="0.00%" sourceLinked="1"/>
        <c:majorTickMark val="none"/>
        <c:minorTickMark val="none"/>
        <c:tickLblPos val="nextTo"/>
        <c:crossAx val="94788766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titolo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3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e testo verticale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2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olo e testo verticale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3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3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e contenuto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testazione sezione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ue contenuti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fronto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7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7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7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7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lo titolo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uota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to con didascalia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0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0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magine con didascalia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1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1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1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2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4" name="Google Shape;84;p1"/>
          <p:cNvGraphicFramePr/>
          <p:nvPr/>
        </p:nvGraphicFramePr>
        <p:xfrm>
          <a:off x="2019990" y="1624607"/>
          <a:ext cx="7643643" cy="4618038"/>
        </p:xfrm>
        <a:graphic>
          <a:graphicData uri="http://schemas.openxmlformats.org/drawingml/2006/chart">
            <c:chart r:id="rId3"/>
          </a:graphicData>
        </a:graphic>
      </p:graphicFrame>
      <p:sp>
        <p:nvSpPr>
          <p:cNvPr id="85" name="Google Shape;85;p1"/>
          <p:cNvSpPr/>
          <p:nvPr/>
        </p:nvSpPr>
        <p:spPr>
          <a:xfrm>
            <a:off x="8458200" y="5625547"/>
            <a:ext cx="506896" cy="288235"/>
          </a:xfrm>
          <a:prstGeom prst="rect">
            <a:avLst/>
          </a:prstGeom>
          <a:solidFill>
            <a:srgbClr val="9CC2E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6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Google Shape;86;p1"/>
          <p:cNvSpPr/>
          <p:nvPr/>
        </p:nvSpPr>
        <p:spPr>
          <a:xfrm>
            <a:off x="8458200" y="5253257"/>
            <a:ext cx="506896" cy="288235"/>
          </a:xfrm>
          <a:prstGeom prst="rect">
            <a:avLst/>
          </a:prstGeom>
          <a:solidFill>
            <a:srgbClr val="2A55D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6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" name="Google Shape;87;p1"/>
          <p:cNvSpPr txBox="1"/>
          <p:nvPr/>
        </p:nvSpPr>
        <p:spPr>
          <a:xfrm>
            <a:off x="9091509" y="5335380"/>
            <a:ext cx="2676422" cy="45634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0" lang="it-IT" sz="1200" u="none" cap="none" strike="noStrike">
                <a:solidFill>
                  <a:schemeClr val="dk1"/>
                </a:solidFill>
              </a:rPr>
              <a:t>Psychological and/or physical violence</a:t>
            </a:r>
            <a:endParaRPr/>
          </a:p>
        </p:txBody>
      </p:sp>
      <p:sp>
        <p:nvSpPr>
          <p:cNvPr id="88" name="Google Shape;88;p1"/>
          <p:cNvSpPr txBox="1"/>
          <p:nvPr/>
        </p:nvSpPr>
        <p:spPr>
          <a:xfrm>
            <a:off x="9074150" y="5686425"/>
            <a:ext cx="2387600" cy="45561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it-IT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Job related discrimination</a:t>
            </a:r>
            <a:endParaRPr/>
          </a:p>
        </p:txBody>
      </p:sp>
      <p:sp>
        <p:nvSpPr>
          <p:cNvPr id="89" name="Google Shape;89;p1"/>
          <p:cNvSpPr txBox="1"/>
          <p:nvPr/>
        </p:nvSpPr>
        <p:spPr>
          <a:xfrm>
            <a:off x="714625" y="299675"/>
            <a:ext cx="3319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Supplementary Figure 3</a:t>
            </a:r>
            <a:endParaRPr b="1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ema di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2023-02-24T18:45:43Z</dcterms:created>
  <dc:creator>Miceli Rosalba</dc:creator>
</cp:coreProperties>
</file>