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5820"/>
  </p:normalViewPr>
  <p:slideViewPr>
    <p:cSldViewPr snapToGrid="0">
      <p:cViewPr varScale="1">
        <p:scale>
          <a:sx n="88" d="100"/>
          <a:sy n="88" d="100"/>
        </p:scale>
        <p:origin x="184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0039D-753C-4483-027C-3A195C867A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FAD48F-D1C1-EF3A-4357-EF0CFFE160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54DCD-3CD1-18D4-CF61-9C4CB071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3F47A-FBC4-94A5-F4D3-F88BF2002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6A1C5-03E3-5F88-7618-9DF39A26B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4955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7114B-B25E-BE89-03D4-3A1486607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D073E6-75F7-3C25-0F8D-ED2B15D6C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03B40-EC4B-A1C1-15B4-16D2BDFF6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2F3B3-AED9-D1E9-8E5D-7B989714F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FCFA0-8914-4257-DF3C-5A2DC161A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7576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94182A-F351-09C9-CAC8-3191BAA532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4BF816-2648-5B0A-718A-45356AD10E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3660E-0D42-261A-4EB7-9CA009F7D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4C6D2-3FA0-026D-7EA3-B3311A982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E92C8-05BA-299B-075F-85026A6C2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7603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3D41D-0AAE-A673-10F1-623DBF7DB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09BDE-B857-A843-99E1-390362964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7E56B-6B74-DFEA-E7DD-5150567A0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CE554-8381-221F-AA05-5213DCE1B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D2DEE-0753-F792-194F-F188DAE2F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8299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C097A-781E-7E35-0138-6F175FB1E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84902-473B-6AEA-09D7-E2678B2D4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65F7A-A4B7-C978-0BBB-974657A1B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18308-8B56-2A0F-E8F4-B338A60C9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5219E-19EF-3000-C11D-EF069754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50322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29106-B10C-8AF8-457E-EFDEE6C8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511F1-267C-F05F-049B-592DFE40E4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66A30A-578E-5A8C-12D9-BB6A6D26B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E3108-6F60-8ECD-0780-BEB871398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81FDAC-2D5E-B859-5EA0-55DBA4F78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625819-FD2B-4C3B-B816-F1B5B11DB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87172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37ABE-D06C-78D0-0CF5-164FE4644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722C7-29A3-56AA-CE8E-4444E8468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8C2588-89C8-4DDE-AE68-EB8B6CE971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D159A7-F4FA-E2E7-F653-2EEE9C24BF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89B38A-D45F-42E0-B4D3-89006A19C4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3E403-7387-B888-C849-97508764D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D172DC-B61F-A2F1-9CB5-CC1E93398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27A31-4497-5330-08A6-B0DDDF199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8751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BB2CA-6B87-8D46-435A-B14BDA79A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9F2C57-7EC3-6F74-C8F8-03E632735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D3A92-6D71-5613-E777-A98465357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5A0E2F-A48C-BF06-AAF8-84857F890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6182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D774A4-FBBA-FA7F-C977-E2081052B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2820AC-6F0D-3801-E36B-8E630C7ED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2D58FD-43FD-846A-D09A-16D0B5E7C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7178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177CE-98EF-AC70-7F7A-C9473AB89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5758E-EE66-CF82-717A-85FD42A0B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67EA61-CAA3-2807-1D10-0E97C01F96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A509F3-6DA7-5B6E-B6EB-6556DAA1D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B08354-8028-58DB-3E65-EDB0D1F1D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6EB0F6-2508-6B77-AF03-3975FAFA9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96973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C0144-12CF-5C4F-8315-B8E4CED70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8A9831-8784-4264-BFE6-4C768C358C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194DC5-4493-5E7A-E286-147C428C47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470984-C3FD-9496-639D-B9F307FF6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AF906C-1EF2-853F-9966-3595FBB66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6FEF39-6E24-AACD-AE66-AD9BB0496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7687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28A0BB-9A05-7CC6-B59C-E42494C8B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93DD88-0D1C-3D28-4E7A-6E44F41DE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95896-05F3-1C1B-9720-0EE590C0DE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CFA4D-07DB-584C-8C2F-93F46D89D87D}" type="datetimeFigureOut">
              <a:rPr lang="en-IT" smtClean="0"/>
              <a:t>14/02/2023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D2ACE-F678-BA4A-B42B-9A4F23D4F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CFEBA-FDDF-A469-0649-B11B892D7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4CA7B-FFB5-C442-8C51-C41F1E8BC5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31356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DB60793-0435-FB5A-C00B-25B483C37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9335" y="829845"/>
            <a:ext cx="7728185" cy="5363029"/>
          </a:xfrm>
          <a:prstGeom prst="rect">
            <a:avLst/>
          </a:prstGeom>
        </p:spPr>
      </p:pic>
      <p:sp>
        <p:nvSpPr>
          <p:cNvPr id="7" name="Rettangolo 4">
            <a:extLst>
              <a:ext uri="{FF2B5EF4-FFF2-40B4-BE49-F238E27FC236}">
                <a16:creationId xmlns:a16="http://schemas.microsoft.com/office/drawing/2014/main" id="{1E5BB00C-7BF3-3EFC-B66E-815939927DA9}"/>
              </a:ext>
            </a:extLst>
          </p:cNvPr>
          <p:cNvSpPr/>
          <p:nvPr/>
        </p:nvSpPr>
        <p:spPr>
          <a:xfrm>
            <a:off x="747679" y="1559194"/>
            <a:ext cx="4116832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en-US" sz="1600" dirty="0"/>
              <a:t>Patients are concerned being discriminated</a:t>
            </a:r>
            <a:endParaRPr lang="it-IT" sz="1600" dirty="0">
              <a:latin typeface="Calibri"/>
              <a:ea typeface="Calibri"/>
              <a:cs typeface="Calibri"/>
            </a:endParaRPr>
          </a:p>
        </p:txBody>
      </p:sp>
      <p:sp>
        <p:nvSpPr>
          <p:cNvPr id="8" name="Rettangolo 5">
            <a:extLst>
              <a:ext uri="{FF2B5EF4-FFF2-40B4-BE49-F238E27FC236}">
                <a16:creationId xmlns:a16="http://schemas.microsoft.com/office/drawing/2014/main" id="{4712DDD9-7158-313D-9640-A14FEE9771DF}"/>
              </a:ext>
            </a:extLst>
          </p:cNvPr>
          <p:cNvSpPr/>
          <p:nvPr/>
        </p:nvSpPr>
        <p:spPr>
          <a:xfrm>
            <a:off x="856827" y="2025333"/>
            <a:ext cx="4037186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Patients struggle to speak about their gender identity</a:t>
            </a:r>
            <a:endParaRPr lang="it-IT" sz="1600" dirty="0"/>
          </a:p>
        </p:txBody>
      </p:sp>
      <p:sp>
        <p:nvSpPr>
          <p:cNvPr id="10" name="Rettangolo 7">
            <a:extLst>
              <a:ext uri="{FF2B5EF4-FFF2-40B4-BE49-F238E27FC236}">
                <a16:creationId xmlns:a16="http://schemas.microsoft.com/office/drawing/2014/main" id="{83EAFC05-EDF2-581E-2007-9546656A25F1}"/>
              </a:ext>
            </a:extLst>
          </p:cNvPr>
          <p:cNvSpPr/>
          <p:nvPr/>
        </p:nvSpPr>
        <p:spPr>
          <a:xfrm>
            <a:off x="331546" y="2893547"/>
            <a:ext cx="4562467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en-US" sz="1600" dirty="0"/>
              <a:t>Patients struggle to face their oncological issues</a:t>
            </a:r>
            <a:endParaRPr lang="it-IT" sz="1600" dirty="0"/>
          </a:p>
        </p:txBody>
      </p:sp>
      <p:sp>
        <p:nvSpPr>
          <p:cNvPr id="11" name="Rettangolo 8">
            <a:extLst>
              <a:ext uri="{FF2B5EF4-FFF2-40B4-BE49-F238E27FC236}">
                <a16:creationId xmlns:a16="http://schemas.microsoft.com/office/drawing/2014/main" id="{6A2C5889-F11E-1E51-AB01-66C5DEF80B42}"/>
              </a:ext>
            </a:extLst>
          </p:cNvPr>
          <p:cNvSpPr/>
          <p:nvPr/>
        </p:nvSpPr>
        <p:spPr>
          <a:xfrm>
            <a:off x="1076128" y="3587157"/>
            <a:ext cx="381788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Communication with patients is difficult </a:t>
            </a:r>
            <a:endParaRPr lang="it-IT" sz="1600" dirty="0"/>
          </a:p>
        </p:txBody>
      </p:sp>
      <p:sp>
        <p:nvSpPr>
          <p:cNvPr id="12" name="Rettangolo 9">
            <a:extLst>
              <a:ext uri="{FF2B5EF4-FFF2-40B4-BE49-F238E27FC236}">
                <a16:creationId xmlns:a16="http://schemas.microsoft.com/office/drawing/2014/main" id="{BBF9EBAC-ED09-F835-244B-757448382F0B}"/>
              </a:ext>
            </a:extLst>
          </p:cNvPr>
          <p:cNvSpPr/>
          <p:nvPr/>
        </p:nvSpPr>
        <p:spPr>
          <a:xfrm>
            <a:off x="1076128" y="4227900"/>
            <a:ext cx="381788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Patients ask too many questions</a:t>
            </a:r>
            <a:endParaRPr lang="it-IT" sz="1600" dirty="0"/>
          </a:p>
        </p:txBody>
      </p:sp>
      <p:sp>
        <p:nvSpPr>
          <p:cNvPr id="13" name="Rettangolo 10">
            <a:extLst>
              <a:ext uri="{FF2B5EF4-FFF2-40B4-BE49-F238E27FC236}">
                <a16:creationId xmlns:a16="http://schemas.microsoft.com/office/drawing/2014/main" id="{E9535D0E-D18F-2C94-E2BE-3DEED6D14C3C}"/>
              </a:ext>
            </a:extLst>
          </p:cNvPr>
          <p:cNvSpPr/>
          <p:nvPr/>
        </p:nvSpPr>
        <p:spPr>
          <a:xfrm>
            <a:off x="1076128" y="4960252"/>
            <a:ext cx="381788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Patients are challenging to treat</a:t>
            </a:r>
            <a:endParaRPr lang="it-IT" sz="1600" dirty="0"/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17C10952-AD0A-74CE-1FA7-F8C70E595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575" y="983517"/>
            <a:ext cx="58732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Never</a:t>
            </a:r>
            <a:r>
              <a:rPr kumimoji="0" 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        </a:t>
            </a:r>
            <a:r>
              <a:rPr kumimoji="0" 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Sometimes</a:t>
            </a:r>
            <a:r>
              <a:rPr kumimoji="0" 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         </a:t>
            </a:r>
            <a:r>
              <a:rPr lang="it-IT" dirty="0">
                <a:latin typeface="Calibri" pitchFamily="34" charset="0"/>
                <a:ea typeface="Calibri" pitchFamily="34" charset="0"/>
                <a:cs typeface="Calibri" pitchFamily="34" charset="0"/>
              </a:rPr>
              <a:t>Always</a:t>
            </a:r>
            <a:r>
              <a:rPr kumimoji="0" 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                                  </a:t>
            </a:r>
            <a:endParaRPr kumimoji="0" lang="it-I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ttangolo 11">
            <a:extLst>
              <a:ext uri="{FF2B5EF4-FFF2-40B4-BE49-F238E27FC236}">
                <a16:creationId xmlns:a16="http://schemas.microsoft.com/office/drawing/2014/main" id="{DDE2A80F-2388-6774-E70E-C8ABEEA1A55A}"/>
              </a:ext>
            </a:extLst>
          </p:cNvPr>
          <p:cNvSpPr/>
          <p:nvPr/>
        </p:nvSpPr>
        <p:spPr>
          <a:xfrm>
            <a:off x="244688" y="6496142"/>
            <a:ext cx="25614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Multiple </a:t>
            </a:r>
            <a:r>
              <a:rPr lang="it-IT" sz="1400" i="1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items</a:t>
            </a:r>
            <a:r>
              <a:rPr lang="it-IT" sz="14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it-IT" sz="1400" i="1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could</a:t>
            </a:r>
            <a:r>
              <a:rPr lang="it-IT" sz="1400" i="1" dirty="0">
                <a:latin typeface="Calibri" pitchFamily="34" charset="0"/>
                <a:ea typeface="Calibri" pitchFamily="34" charset="0"/>
                <a:cs typeface="Calibri" pitchFamily="34" charset="0"/>
              </a:rPr>
              <a:t> be </a:t>
            </a:r>
            <a:r>
              <a:rPr lang="it-IT" sz="1400" i="1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selected</a:t>
            </a:r>
            <a:endParaRPr lang="it-IT" sz="14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C130D0-530E-4EAC-1F55-3652BF4F9B8E}"/>
              </a:ext>
            </a:extLst>
          </p:cNvPr>
          <p:cNvSpPr txBox="1"/>
          <p:nvPr/>
        </p:nvSpPr>
        <p:spPr>
          <a:xfrm>
            <a:off x="537030" y="263614"/>
            <a:ext cx="367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/>
              <a:t>Supplementary Figure 2</a:t>
            </a:r>
          </a:p>
        </p:txBody>
      </p:sp>
    </p:spTree>
    <p:extLst>
      <p:ext uri="{BB962C8B-B14F-4D97-AF65-F5344CB8AC3E}">
        <p14:creationId xmlns:p14="http://schemas.microsoft.com/office/powerpoint/2010/main" val="2009135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46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Giovanni Leone</dc:creator>
  <cp:lastModifiedBy>Alberto Giovanni Leone</cp:lastModifiedBy>
  <cp:revision>1</cp:revision>
  <dcterms:created xsi:type="dcterms:W3CDTF">2023-02-14T20:48:25Z</dcterms:created>
  <dcterms:modified xsi:type="dcterms:W3CDTF">2023-02-14T20:51:45Z</dcterms:modified>
</cp:coreProperties>
</file>