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37" r:id="rId2"/>
    <p:sldId id="571" r:id="rId3"/>
    <p:sldId id="554" r:id="rId4"/>
    <p:sldId id="583" r:id="rId5"/>
    <p:sldId id="578" r:id="rId6"/>
    <p:sldId id="572" r:id="rId7"/>
    <p:sldId id="577" r:id="rId8"/>
    <p:sldId id="582" r:id="rId9"/>
  </p:sldIdLst>
  <p:sldSz cx="6858000" cy="9144000" type="letter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FC9BC7-BD73-A748-B64A-E413638D2E68}" v="2" dt="2023-01-04T20:24:33.8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 autoAdjust="0"/>
    <p:restoredTop sz="98718" autoAdjust="0"/>
  </p:normalViewPr>
  <p:slideViewPr>
    <p:cSldViewPr>
      <p:cViewPr varScale="1">
        <p:scale>
          <a:sx n="106" d="100"/>
          <a:sy n="106" d="100"/>
        </p:scale>
        <p:origin x="520" y="19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26833" cy="464185"/>
          </a:xfrm>
          <a:prstGeom prst="rect">
            <a:avLst/>
          </a:prstGeom>
        </p:spPr>
        <p:txBody>
          <a:bodyPr vert="horz" lIns="92914" tIns="46456" rIns="92914" bIns="4645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1"/>
            <a:ext cx="3026833" cy="464185"/>
          </a:xfrm>
          <a:prstGeom prst="rect">
            <a:avLst/>
          </a:prstGeom>
        </p:spPr>
        <p:txBody>
          <a:bodyPr vert="horz" lIns="92914" tIns="46456" rIns="92914" bIns="4645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37B9D79-8F52-49CB-A70C-4BE645CB61BE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7575" y="696913"/>
            <a:ext cx="2609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14" tIns="46456" rIns="92914" bIns="46456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14" tIns="46456" rIns="92914" bIns="46456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14" tIns="46456" rIns="92914" bIns="4645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14" tIns="46456" rIns="92914" bIns="4645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89EDEE8-FD63-4A2A-A616-5B773F97CB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9758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F0E9B-B36B-4DBC-A70B-F537A3618EDD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C3173-9CC3-4B6D-A2D8-9356507D80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41CD4-85B0-4BBA-918C-1682C5B45D2B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9C65E-089B-483A-965C-9296153F33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EADC2-F028-449F-BBCD-925F4B619934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86C6E-4534-4C46-83C5-D9C9AB62B9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9D744-5FD2-40B4-9265-906A30839144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DBE50-1E95-4EA2-BD8A-1264D9AADF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14B9F-C602-4030-93E0-B9D87ED3B2A2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37417-D9B5-4FF1-9EE8-E5C80EEDA6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AAAD-A356-43C4-BAD8-0BE3732EFD4D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50397-FD29-4078-8FB5-2A5C7142EE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F1943-EC0D-4288-8F90-7353B45A7687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1E81D-3A67-43D4-ABA9-78080DF070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DBACD-33AD-4DCC-9516-E7A4742D4AA1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385B6-BC9E-4A70-9052-077A7330F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217BC-B11A-4201-93E4-D0FA7F176FDE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F3A92-8D3E-42A1-A63A-535E2DD756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71C1D-1320-4394-AF54-E37B74D1A321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B7A68-76FF-46C3-A1F1-C00FF7C0E7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95595-0F64-4B07-8FCF-D585C428D723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154A1-5D10-4762-A2B3-AB3B85665C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95308DC-A758-486B-B27C-A3507D672B48}" type="datetimeFigureOut">
              <a:rPr lang="en-US"/>
              <a:pPr>
                <a:defRPr/>
              </a:pPr>
              <a:t>1/4/23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EC38C9-2618-45DC-BF65-D13E371133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4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5.emf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oleObject" Target="../embeddings/oleObject3.bin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emf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e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emf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38/nprot.2014.138" TargetMode="External"/><Relationship Id="rId13" Type="http://schemas.openxmlformats.org/officeDocument/2006/relationships/image" Target="../media/image54.tiff"/><Relationship Id="rId3" Type="http://schemas.openxmlformats.org/officeDocument/2006/relationships/image" Target="../media/image45.tiff"/><Relationship Id="rId7" Type="http://schemas.openxmlformats.org/officeDocument/2006/relationships/image" Target="../media/image49.tiff"/><Relationship Id="rId12" Type="http://schemas.openxmlformats.org/officeDocument/2006/relationships/image" Target="../media/image53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tiff"/><Relationship Id="rId11" Type="http://schemas.openxmlformats.org/officeDocument/2006/relationships/image" Target="../media/image52.tiff"/><Relationship Id="rId5" Type="http://schemas.openxmlformats.org/officeDocument/2006/relationships/image" Target="../media/image47.tiff"/><Relationship Id="rId10" Type="http://schemas.openxmlformats.org/officeDocument/2006/relationships/image" Target="../media/image51.tiff"/><Relationship Id="rId4" Type="http://schemas.openxmlformats.org/officeDocument/2006/relationships/image" Target="../media/image46.tiff"/><Relationship Id="rId9" Type="http://schemas.openxmlformats.org/officeDocument/2006/relationships/image" Target="../media/image50.tiff"/><Relationship Id="rId14" Type="http://schemas.openxmlformats.org/officeDocument/2006/relationships/image" Target="../media/image5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/>
          <p:cNvSpPr txBox="1"/>
          <p:nvPr/>
        </p:nvSpPr>
        <p:spPr>
          <a:xfrm>
            <a:off x="351041" y="304800"/>
            <a:ext cx="430397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                                                                          B  </a:t>
            </a: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                         </a:t>
            </a:r>
          </a:p>
        </p:txBody>
      </p:sp>
      <p:sp>
        <p:nvSpPr>
          <p:cNvPr id="44" name="Rectangle 32"/>
          <p:cNvSpPr>
            <a:spLocks noChangeArrowheads="1"/>
          </p:cNvSpPr>
          <p:nvPr/>
        </p:nvSpPr>
        <p:spPr bwMode="auto">
          <a:xfrm>
            <a:off x="28575" y="793297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34"/>
          <p:cNvSpPr>
            <a:spLocks noChangeArrowheads="1"/>
          </p:cNvSpPr>
          <p:nvPr/>
        </p:nvSpPr>
        <p:spPr bwMode="auto">
          <a:xfrm>
            <a:off x="28575" y="793297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4"/>
          <p:cNvSpPr>
            <a:spLocks noChangeArrowheads="1"/>
          </p:cNvSpPr>
          <p:nvPr/>
        </p:nvSpPr>
        <p:spPr bwMode="auto">
          <a:xfrm>
            <a:off x="28575" y="793297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57"/>
          <p:cNvSpPr>
            <a:spLocks noChangeArrowheads="1"/>
          </p:cNvSpPr>
          <p:nvPr/>
        </p:nvSpPr>
        <p:spPr bwMode="auto">
          <a:xfrm>
            <a:off x="28575" y="793297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59"/>
          <p:cNvSpPr>
            <a:spLocks noChangeArrowheads="1"/>
          </p:cNvSpPr>
          <p:nvPr/>
        </p:nvSpPr>
        <p:spPr bwMode="auto">
          <a:xfrm>
            <a:off x="28575" y="793297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77"/>
          <p:cNvSpPr>
            <a:spLocks noChangeArrowheads="1"/>
          </p:cNvSpPr>
          <p:nvPr/>
        </p:nvSpPr>
        <p:spPr bwMode="auto">
          <a:xfrm>
            <a:off x="28575" y="793298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379"/>
          <p:cNvSpPr>
            <a:spLocks noChangeArrowheads="1"/>
          </p:cNvSpPr>
          <p:nvPr/>
        </p:nvSpPr>
        <p:spPr bwMode="auto">
          <a:xfrm>
            <a:off x="28575" y="793298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192524" y="6143998"/>
            <a:ext cx="6292278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dirty="0"/>
              <a:t>Effect of HQ on cell cycle distribution</a:t>
            </a:r>
            <a:r>
              <a:rPr lang="en-US" sz="1200" dirty="0"/>
              <a:t>. (A) HT-29 cells were treated with HQ for 48 </a:t>
            </a:r>
            <a:r>
              <a:rPr lang="en-US" sz="1200" dirty="0" err="1"/>
              <a:t>hr</a:t>
            </a:r>
            <a:r>
              <a:rPr lang="en-US" sz="1200" dirty="0"/>
              <a:t>, followed by fixation, PI staining, and cell cycle analysis by flow cytometry. (B) The percentage of HT-29 cells in sub G0, G0/G1, S, G2/M phases. (C) The percentage of HCT116, RKO and H630R1 cells in sub G0 phase. Values represent the mean ± S.D. from three independent experiments. **, </a:t>
            </a:r>
            <a:r>
              <a:rPr lang="en-US" sz="1200" i="1" dirty="0"/>
              <a:t>p</a:t>
            </a:r>
            <a:r>
              <a:rPr lang="en-US" sz="1200" dirty="0"/>
              <a:t> &lt; 0.01, versus untreated. </a:t>
            </a:r>
          </a:p>
        </p:txBody>
      </p:sp>
      <p:graphicFrame>
        <p:nvGraphicFramePr>
          <p:cNvPr id="60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872744"/>
              </p:ext>
            </p:extLst>
          </p:nvPr>
        </p:nvGraphicFramePr>
        <p:xfrm>
          <a:off x="709819" y="2616904"/>
          <a:ext cx="2470150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2" imgW="2469811" imgH="2073407" progId="Prism6.Document">
                  <p:embed/>
                </p:oleObj>
              </mc:Choice>
              <mc:Fallback>
                <p:oleObj name="Prism 6" r:id="rId2" imgW="2469811" imgH="2073407" progId="Prism6.Document">
                  <p:embed/>
                  <p:pic>
                    <p:nvPicPr>
                      <p:cNvPr id="60" name="Object 5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09819" y="2616904"/>
                        <a:ext cx="2470150" cy="2073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753152"/>
              </p:ext>
            </p:extLst>
          </p:nvPr>
        </p:nvGraphicFramePr>
        <p:xfrm>
          <a:off x="3988131" y="595920"/>
          <a:ext cx="2468563" cy="191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4" imgW="2468370" imgH="1913498" progId="Prism6.Document">
                  <p:embed/>
                </p:oleObj>
              </mc:Choice>
              <mc:Fallback>
                <p:oleObj name="Prism 6" r:id="rId4" imgW="2468370" imgH="1913498" progId="Prism6.Document">
                  <p:embed/>
                  <p:pic>
                    <p:nvPicPr>
                      <p:cNvPr id="61" name="Object 6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88131" y="595920"/>
                        <a:ext cx="2468563" cy="1912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44" y="892006"/>
            <a:ext cx="1427595" cy="134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212" y="903747"/>
            <a:ext cx="1409702" cy="1329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itle 1"/>
          <p:cNvSpPr txBox="1">
            <a:spLocks/>
          </p:cNvSpPr>
          <p:nvPr/>
        </p:nvSpPr>
        <p:spPr bwMode="auto">
          <a:xfrm>
            <a:off x="619273" y="832592"/>
            <a:ext cx="3236505" cy="26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 Untreated                 HQ </a:t>
            </a:r>
            <a:r>
              <a:rPr lang="en-US" sz="1200" dirty="0"/>
              <a:t>(1 mg/ml)</a:t>
            </a:r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 rot="16200000">
            <a:off x="3007772" y="1502211"/>
            <a:ext cx="1905000" cy="3243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 cycle distribution (%)</a:t>
            </a:r>
          </a:p>
        </p:txBody>
      </p:sp>
      <p:sp>
        <p:nvSpPr>
          <p:cNvPr id="66" name="Title 1"/>
          <p:cNvSpPr txBox="1">
            <a:spLocks/>
          </p:cNvSpPr>
          <p:nvPr/>
        </p:nvSpPr>
        <p:spPr>
          <a:xfrm>
            <a:off x="4144203" y="2345455"/>
            <a:ext cx="2494851" cy="234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Sub G0  G0/G1    S      G2/M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493845" y="1834447"/>
            <a:ext cx="3032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701786" y="2270054"/>
            <a:ext cx="173180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1288684" y="2251901"/>
            <a:ext cx="6030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FL2-A</a:t>
            </a:r>
          </a:p>
        </p:txBody>
      </p:sp>
      <p:sp>
        <p:nvSpPr>
          <p:cNvPr id="71" name="Title 1"/>
          <p:cNvSpPr txBox="1">
            <a:spLocks/>
          </p:cNvSpPr>
          <p:nvPr/>
        </p:nvSpPr>
        <p:spPr>
          <a:xfrm rot="16200000">
            <a:off x="63709" y="1639273"/>
            <a:ext cx="1049129" cy="2333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 counts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 flipV="1">
            <a:off x="701786" y="1100831"/>
            <a:ext cx="0" cy="11692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itle 1"/>
          <p:cNvSpPr txBox="1">
            <a:spLocks/>
          </p:cNvSpPr>
          <p:nvPr/>
        </p:nvSpPr>
        <p:spPr bwMode="auto">
          <a:xfrm>
            <a:off x="5391628" y="744833"/>
            <a:ext cx="912875" cy="26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Untreated</a:t>
            </a:r>
          </a:p>
        </p:txBody>
      </p:sp>
      <p:sp>
        <p:nvSpPr>
          <p:cNvPr id="87" name="Title 1"/>
          <p:cNvSpPr txBox="1">
            <a:spLocks/>
          </p:cNvSpPr>
          <p:nvPr/>
        </p:nvSpPr>
        <p:spPr bwMode="auto">
          <a:xfrm>
            <a:off x="5404078" y="967458"/>
            <a:ext cx="1222468" cy="26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HQ </a:t>
            </a:r>
            <a:r>
              <a:rPr lang="en-US" sz="1200" dirty="0"/>
              <a:t>(1 mg/ml)</a:t>
            </a:r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itle 1"/>
          <p:cNvSpPr txBox="1">
            <a:spLocks/>
          </p:cNvSpPr>
          <p:nvPr/>
        </p:nvSpPr>
        <p:spPr bwMode="auto">
          <a:xfrm>
            <a:off x="1353028" y="2697458"/>
            <a:ext cx="912875" cy="26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Untreated</a:t>
            </a:r>
          </a:p>
        </p:txBody>
      </p:sp>
      <p:sp>
        <p:nvSpPr>
          <p:cNvPr id="89" name="Title 1"/>
          <p:cNvSpPr txBox="1">
            <a:spLocks/>
          </p:cNvSpPr>
          <p:nvPr/>
        </p:nvSpPr>
        <p:spPr bwMode="auto">
          <a:xfrm>
            <a:off x="1353028" y="2949430"/>
            <a:ext cx="1222468" cy="26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HQ </a:t>
            </a:r>
            <a:r>
              <a:rPr lang="en-US" sz="1200" dirty="0"/>
              <a:t>(1 mg/ml)</a:t>
            </a:r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 rot="16200000">
            <a:off x="-134683" y="3574187"/>
            <a:ext cx="1581403" cy="3243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Sub G0 (%)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331545" y="3139372"/>
            <a:ext cx="3032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2007820" y="3444172"/>
            <a:ext cx="3032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2703145" y="3434647"/>
            <a:ext cx="3032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39" name="Title 1"/>
          <p:cNvSpPr txBox="1">
            <a:spLocks/>
          </p:cNvSpPr>
          <p:nvPr/>
        </p:nvSpPr>
        <p:spPr bwMode="auto">
          <a:xfrm rot="18567990">
            <a:off x="766871" y="4758250"/>
            <a:ext cx="880149" cy="26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HCT116</a:t>
            </a:r>
          </a:p>
        </p:txBody>
      </p:sp>
      <p:sp>
        <p:nvSpPr>
          <p:cNvPr id="140" name="Title 1"/>
          <p:cNvSpPr txBox="1">
            <a:spLocks/>
          </p:cNvSpPr>
          <p:nvPr/>
        </p:nvSpPr>
        <p:spPr bwMode="auto">
          <a:xfrm rot="18567990">
            <a:off x="1403700" y="4746001"/>
            <a:ext cx="880149" cy="26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RKO</a:t>
            </a:r>
          </a:p>
        </p:txBody>
      </p:sp>
      <p:sp>
        <p:nvSpPr>
          <p:cNvPr id="141" name="Title 1"/>
          <p:cNvSpPr txBox="1">
            <a:spLocks/>
          </p:cNvSpPr>
          <p:nvPr/>
        </p:nvSpPr>
        <p:spPr bwMode="auto">
          <a:xfrm rot="18567990">
            <a:off x="2102653" y="4733752"/>
            <a:ext cx="880149" cy="26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H630R1</a:t>
            </a:r>
          </a:p>
        </p:txBody>
      </p:sp>
    </p:spTree>
    <p:extLst>
      <p:ext uri="{BB962C8B-B14F-4D97-AF65-F5344CB8AC3E}">
        <p14:creationId xmlns:p14="http://schemas.microsoft.com/office/powerpoint/2010/main" val="95945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1A9B3F8-9998-4836-9ECD-6BDF757A83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4181958"/>
              </p:ext>
            </p:extLst>
          </p:nvPr>
        </p:nvGraphicFramePr>
        <p:xfrm>
          <a:off x="711346" y="3762808"/>
          <a:ext cx="2539166" cy="1799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2" imgW="2899813" imgH="2055399" progId="Prism6.Document">
                  <p:embed/>
                </p:oleObj>
              </mc:Choice>
              <mc:Fallback>
                <p:oleObj name="Prism 6" r:id="rId2" imgW="2899813" imgH="2055399" progId="Prism6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1A9B3F8-9998-4836-9ECD-6BDF757A83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11346" y="3762808"/>
                        <a:ext cx="2539166" cy="1799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7F67C2C5-9163-460D-9BBF-21B0F5A78CF1}"/>
              </a:ext>
            </a:extLst>
          </p:cNvPr>
          <p:cNvSpPr/>
          <p:nvPr/>
        </p:nvSpPr>
        <p:spPr>
          <a:xfrm rot="16200000">
            <a:off x="-59622" y="4626251"/>
            <a:ext cx="1631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err="1"/>
              <a:t>NFkB</a:t>
            </a:r>
            <a:r>
              <a:rPr lang="en-US" sz="1000" dirty="0"/>
              <a:t> Activity</a:t>
            </a:r>
          </a:p>
          <a:p>
            <a:pPr algn="ctr"/>
            <a:r>
              <a:rPr lang="en-US" sz="1000" dirty="0"/>
              <a:t>(RLU/µg protein)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4AD91A-910B-4B24-9166-191982415CBB}"/>
              </a:ext>
            </a:extLst>
          </p:cNvPr>
          <p:cNvSpPr/>
          <p:nvPr/>
        </p:nvSpPr>
        <p:spPr>
          <a:xfrm>
            <a:off x="1385153" y="5473771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Concentration (mg/ml)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D68C591-CA9C-4EB7-ABFE-AA98FD3B8D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85265"/>
              </p:ext>
            </p:extLst>
          </p:nvPr>
        </p:nvGraphicFramePr>
        <p:xfrm>
          <a:off x="3671617" y="3683258"/>
          <a:ext cx="2514600" cy="2031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4" imgW="2899813" imgH="2065844" progId="Prism6.Document">
                  <p:embed/>
                </p:oleObj>
              </mc:Choice>
              <mc:Fallback>
                <p:oleObj name="Prism 6" r:id="rId4" imgW="2899813" imgH="2065844" progId="Prism6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D68C591-CA9C-4EB7-ABFE-AA98FD3B8D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71617" y="3683258"/>
                        <a:ext cx="2514600" cy="20317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3785C9B4-A64B-46AC-85FB-6A6C320341A7}"/>
              </a:ext>
            </a:extLst>
          </p:cNvPr>
          <p:cNvSpPr/>
          <p:nvPr/>
        </p:nvSpPr>
        <p:spPr>
          <a:xfrm rot="16200000">
            <a:off x="2866967" y="4526677"/>
            <a:ext cx="15601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err="1"/>
              <a:t>NFkB</a:t>
            </a:r>
            <a:r>
              <a:rPr lang="en-US" sz="1000" dirty="0"/>
              <a:t> Activity</a:t>
            </a:r>
          </a:p>
          <a:p>
            <a:pPr algn="ctr"/>
            <a:r>
              <a:rPr lang="en-US" sz="1000" dirty="0"/>
              <a:t>(RLU/µg protein)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81BAC1-8A2B-49ED-A7C0-3678E5AFA440}"/>
              </a:ext>
            </a:extLst>
          </p:cNvPr>
          <p:cNvSpPr/>
          <p:nvPr/>
        </p:nvSpPr>
        <p:spPr>
          <a:xfrm>
            <a:off x="4343400" y="5519124"/>
            <a:ext cx="11464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Component (µM)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B9C937-EAE2-4ECF-92EA-603DA8020FC2}"/>
              </a:ext>
            </a:extLst>
          </p:cNvPr>
          <p:cNvSpPr/>
          <p:nvPr/>
        </p:nvSpPr>
        <p:spPr>
          <a:xfrm>
            <a:off x="4235653" y="3750101"/>
            <a:ext cx="914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Baicalein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0D66A3-38E0-4949-A229-7CD54086D7C8}"/>
              </a:ext>
            </a:extLst>
          </p:cNvPr>
          <p:cNvSpPr/>
          <p:nvPr/>
        </p:nvSpPr>
        <p:spPr>
          <a:xfrm>
            <a:off x="4245178" y="3978701"/>
            <a:ext cx="914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Baicalin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26807C6-1F62-4530-9F1D-966D30FB648F}"/>
              </a:ext>
            </a:extLst>
          </p:cNvPr>
          <p:cNvSpPr/>
          <p:nvPr/>
        </p:nvSpPr>
        <p:spPr>
          <a:xfrm>
            <a:off x="4245178" y="4218801"/>
            <a:ext cx="914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Wogonin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844784-5427-4372-B1AB-C7C6BE5F721F}"/>
              </a:ext>
            </a:extLst>
          </p:cNvPr>
          <p:cNvSpPr/>
          <p:nvPr/>
        </p:nvSpPr>
        <p:spPr>
          <a:xfrm>
            <a:off x="680255" y="5920859"/>
            <a:ext cx="57467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Fig. S2.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Effect of HQ on signaling pathways. (A,B) HT29 cells were treated with 0.5 mg/ml HQ for 48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processed for immunoblot analysis. (C) RKO cells stably expressing NF-kB-regulated luciferase were treated with HQ, HQGGT and individual flavones (D) for 48 hr. Luciferase activity was determined and normalized to total soluble protein.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384E509-84DC-4153-933B-D22FDF162CA0}"/>
              </a:ext>
            </a:extLst>
          </p:cNvPr>
          <p:cNvSpPr/>
          <p:nvPr/>
        </p:nvSpPr>
        <p:spPr>
          <a:xfrm>
            <a:off x="1444745" y="3837801"/>
            <a:ext cx="914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HQ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CB22026-04F1-4C6A-B1F7-DB8A819F2F08}"/>
              </a:ext>
            </a:extLst>
          </p:cNvPr>
          <p:cNvSpPr/>
          <p:nvPr/>
        </p:nvSpPr>
        <p:spPr>
          <a:xfrm>
            <a:off x="1454270" y="4097748"/>
            <a:ext cx="914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HQGGT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F33EB9-30BB-444C-9AEA-A7355417534C}"/>
              </a:ext>
            </a:extLst>
          </p:cNvPr>
          <p:cNvSpPr txBox="1"/>
          <p:nvPr/>
        </p:nvSpPr>
        <p:spPr>
          <a:xfrm>
            <a:off x="447397" y="657067"/>
            <a:ext cx="35987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                                                              B                                                                         </a:t>
            </a: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                                                             D                    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68FB3C-B3A4-8519-548D-54A7DF8CE1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3619" y="1508529"/>
            <a:ext cx="749808" cy="2474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088C0C1-E9D8-97F3-9531-AF127F1D96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83619" y="1833467"/>
            <a:ext cx="749808" cy="2468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4D2CC5-66FE-D33B-3EEF-6A3A47A0A7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83619" y="2864921"/>
            <a:ext cx="749808" cy="2541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FF7A18-FF1E-1188-E90A-7418E22F6E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83619" y="2161152"/>
            <a:ext cx="749808" cy="2786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CEE551-93D6-693D-D472-44D11F8107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83619" y="2513788"/>
            <a:ext cx="749808" cy="2775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F5722C0-C570-C2D5-F771-6EF3115BB8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999035"/>
            <a:ext cx="857927" cy="214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PUMA</a:t>
            </a:r>
          </a:p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 P65</a:t>
            </a:r>
          </a:p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P65</a:t>
            </a:r>
          </a:p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p-NDRG1</a:t>
            </a:r>
          </a:p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NDRG1</a:t>
            </a:r>
          </a:p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19C53EC-1F08-6069-7E6E-52571248B1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01020" y="2518262"/>
            <a:ext cx="749808" cy="2602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C3E3CB1-AB5E-A73D-0D02-B3E0EC47660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01020" y="2173958"/>
            <a:ext cx="749808" cy="2531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8347D8D-ACF4-F986-9DA5-BA31C76DAF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01020" y="1504881"/>
            <a:ext cx="749808" cy="2713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6E18A16-2B2A-88D0-F441-65F75AC1216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01020" y="1167951"/>
            <a:ext cx="749808" cy="2507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A203620-973D-CD3C-F210-018D7CD2D43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883619" y="1159085"/>
            <a:ext cx="749808" cy="2537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B48BC0A-3845-99FE-FFAB-0BBE7C00752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001020" y="1852505"/>
            <a:ext cx="749808" cy="2508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6B21DD4-CAD7-2AA8-A3A5-0CF761DB7B7C}"/>
              </a:ext>
            </a:extLst>
          </p:cNvPr>
          <p:cNvPicPr>
            <a:picLocks noChangeAspect="1"/>
          </p:cNvPicPr>
          <p:nvPr/>
        </p:nvPicPr>
        <p:blipFill>
          <a:blip r:embed="rId17">
            <a:duotone>
              <a:prstClr val="black"/>
              <a:schemeClr val="bg1">
                <a:lumMod val="6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001020" y="2866747"/>
            <a:ext cx="749808" cy="2858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114DA978-18D6-4FDC-DD1F-2505DADD6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7725" y="1021908"/>
            <a:ext cx="832343" cy="214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CHK1</a:t>
            </a:r>
          </a:p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HSP27</a:t>
            </a:r>
          </a:p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Cyclin B1</a:t>
            </a:r>
          </a:p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STAT3</a:t>
            </a:r>
          </a:p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MCL1</a:t>
            </a:r>
          </a:p>
          <a:p>
            <a:pPr algn="r">
              <a:lnSpc>
                <a:spcPct val="190000"/>
              </a:lnSpc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D79FF3-3813-985B-D89F-04B8E17F44C4}"/>
              </a:ext>
            </a:extLst>
          </p:cNvPr>
          <p:cNvSpPr txBox="1"/>
          <p:nvPr/>
        </p:nvSpPr>
        <p:spPr>
          <a:xfrm>
            <a:off x="1924727" y="879373"/>
            <a:ext cx="3203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-     +   </a:t>
            </a:r>
            <a:r>
              <a:rPr lang="en-US" sz="1200" dirty="0"/>
              <a:t>HQ                               </a:t>
            </a:r>
            <a:r>
              <a:rPr lang="en-US" sz="1400" dirty="0"/>
              <a:t> -     +   </a:t>
            </a:r>
            <a:r>
              <a:rPr lang="en-US" sz="1200" dirty="0"/>
              <a:t>HQ </a:t>
            </a:r>
          </a:p>
        </p:txBody>
      </p:sp>
    </p:spTree>
    <p:extLst>
      <p:ext uri="{BB962C8B-B14F-4D97-AF65-F5344CB8AC3E}">
        <p14:creationId xmlns:p14="http://schemas.microsoft.com/office/powerpoint/2010/main" val="308408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/>
          <p:cNvSpPr txBox="1"/>
          <p:nvPr/>
        </p:nvSpPr>
        <p:spPr>
          <a:xfrm>
            <a:off x="89354" y="339129"/>
            <a:ext cx="430397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                                                                      B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84" name="TextBox 3"/>
          <p:cNvSpPr txBox="1">
            <a:spLocks noChangeArrowheads="1"/>
          </p:cNvSpPr>
          <p:nvPr/>
        </p:nvSpPr>
        <p:spPr bwMode="auto">
          <a:xfrm>
            <a:off x="143358" y="6539805"/>
            <a:ext cx="637865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just">
              <a:buNone/>
            </a:pPr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Fig. S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Time and dose dependent e</a:t>
            </a:r>
            <a:r>
              <a:rPr lang="en-US" altLang="zh-CN" sz="12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ffects of HQ </a:t>
            </a:r>
            <a:r>
              <a:rPr lang="en-US" altLang="en-US" sz="12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on RB and TS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(A) HT-29 cells were treated with HQ (0.5 mg/ml) followed by processing for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immunoblot analysis. (B) HT-29 cells were treated with </a:t>
            </a:r>
            <a:r>
              <a:rPr lang="en-US" sz="1200" dirty="0">
                <a:latin typeface="Arial" panose="020B0604020202020204" pitchFamily="34" charset="0"/>
                <a:ea typeface="SimSun" panose="02010600030101010101" pitchFamily="2" charset="-122"/>
              </a:rPr>
              <a:t>various concentrations of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HQ for 48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processed for immunoblot analysis. (C) HT-29 cells were treated with three different HQ batches for 48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respectively, and processed for immunoblot analysis. </a:t>
            </a:r>
            <a:r>
              <a:rPr lang="en-US" sz="1200" dirty="0">
                <a:latin typeface="Arial" panose="020B0604020202020204" pitchFamily="34" charset="0"/>
                <a:ea typeface="SimSun" panose="02010600030101010101" pitchFamily="2" charset="-122"/>
              </a:rPr>
              <a:t>(</a:t>
            </a:r>
            <a:r>
              <a:rPr lang="en-US" sz="1200" dirty="0"/>
              <a:t>D) HT-29 cells were treated with </a:t>
            </a:r>
            <a:r>
              <a:rPr lang="en-US" sz="1200" dirty="0">
                <a:latin typeface="Arial" panose="020B0604020202020204" pitchFamily="34" charset="0"/>
                <a:ea typeface="SimSun" panose="02010600030101010101" pitchFamily="2" charset="-122"/>
              </a:rPr>
              <a:t>HQ for 24 </a:t>
            </a:r>
            <a:r>
              <a:rPr lang="en-US" sz="1200" dirty="0" err="1">
                <a:latin typeface="Arial" panose="020B0604020202020204" pitchFamily="34" charset="0"/>
                <a:ea typeface="SimSun" panose="02010600030101010101" pitchFamily="2" charset="-122"/>
              </a:rPr>
              <a:t>hr</a:t>
            </a:r>
            <a:r>
              <a:rPr lang="en-US" sz="1200" dirty="0">
                <a:latin typeface="Arial" panose="020B0604020202020204" pitchFamily="34" charset="0"/>
                <a:ea typeface="SimSun" panose="02010600030101010101" pitchFamily="2" charset="-122"/>
              </a:rPr>
              <a:t>, then 5-FU was added for another 24 </a:t>
            </a:r>
            <a:r>
              <a:rPr lang="en-US" sz="1200" dirty="0" err="1">
                <a:latin typeface="Arial" panose="020B0604020202020204" pitchFamily="34" charset="0"/>
                <a:ea typeface="SimSun" panose="02010600030101010101" pitchFamily="2" charset="-122"/>
              </a:rPr>
              <a:t>hr</a:t>
            </a:r>
            <a:r>
              <a:rPr lang="en-US" sz="1200" dirty="0"/>
              <a:t> and processed for immunoblot analysis.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Batch 1: lot#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1070831,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Batch 2: lot#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T2081080,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Batch 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 lot#3070715.</a:t>
            </a:r>
          </a:p>
        </p:txBody>
      </p:sp>
      <p:sp>
        <p:nvSpPr>
          <p:cNvPr id="68" name="Rectangle 67"/>
          <p:cNvSpPr>
            <a:spLocks noChangeArrowheads="1"/>
          </p:cNvSpPr>
          <p:nvPr/>
        </p:nvSpPr>
        <p:spPr bwMode="auto">
          <a:xfrm>
            <a:off x="304157" y="1407039"/>
            <a:ext cx="5341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p-RB</a:t>
            </a:r>
          </a:p>
        </p:txBody>
      </p:sp>
      <p:sp>
        <p:nvSpPr>
          <p:cNvPr id="69" name="TextBox 4"/>
          <p:cNvSpPr txBox="1">
            <a:spLocks noChangeArrowheads="1"/>
          </p:cNvSpPr>
          <p:nvPr/>
        </p:nvSpPr>
        <p:spPr bwMode="auto">
          <a:xfrm>
            <a:off x="701814" y="460328"/>
            <a:ext cx="257513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  6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         24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      48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Untr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 HQ   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Untr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HQ 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Untr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HQ  HQ</a:t>
            </a: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433435" y="929414"/>
            <a:ext cx="3818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89354" y="2272379"/>
            <a:ext cx="7312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797637" y="691160"/>
            <a:ext cx="5733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285378" y="691160"/>
            <a:ext cx="5733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590053" y="691160"/>
            <a:ext cx="5733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>
            <a:spLocks noChangeArrowheads="1"/>
          </p:cNvSpPr>
          <p:nvPr/>
        </p:nvSpPr>
        <p:spPr bwMode="auto">
          <a:xfrm>
            <a:off x="435926" y="1836259"/>
            <a:ext cx="39786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RB</a:t>
            </a:r>
          </a:p>
        </p:txBody>
      </p:sp>
      <p:sp>
        <p:nvSpPr>
          <p:cNvPr id="77" name="Rectangle 76"/>
          <p:cNvSpPr>
            <a:spLocks noChangeArrowheads="1"/>
          </p:cNvSpPr>
          <p:nvPr/>
        </p:nvSpPr>
        <p:spPr bwMode="auto">
          <a:xfrm>
            <a:off x="3044999" y="1343371"/>
            <a:ext cx="90441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  GAPDH</a:t>
            </a:r>
          </a:p>
        </p:txBody>
      </p:sp>
      <p:sp>
        <p:nvSpPr>
          <p:cNvPr id="78" name="Rectangle 77"/>
          <p:cNvSpPr>
            <a:spLocks noChangeArrowheads="1"/>
          </p:cNvSpPr>
          <p:nvPr/>
        </p:nvSpPr>
        <p:spPr bwMode="auto">
          <a:xfrm>
            <a:off x="3371401" y="934844"/>
            <a:ext cx="5522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TS</a:t>
            </a:r>
          </a:p>
        </p:txBody>
      </p:sp>
      <p:sp>
        <p:nvSpPr>
          <p:cNvPr id="79" name="TextBox 4"/>
          <p:cNvSpPr txBox="1">
            <a:spLocks noChangeArrowheads="1"/>
          </p:cNvSpPr>
          <p:nvPr/>
        </p:nvSpPr>
        <p:spPr bwMode="auto">
          <a:xfrm>
            <a:off x="3546006" y="615357"/>
            <a:ext cx="33105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Untr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0.1   0.3   0.5   0.75    1  HQ (mg/ml)</a:t>
            </a:r>
          </a:p>
          <a:p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59" y="1365543"/>
            <a:ext cx="2168819" cy="35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04" y="1835018"/>
            <a:ext cx="2157361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04" y="921993"/>
            <a:ext cx="2164274" cy="333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3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14" y="2253232"/>
            <a:ext cx="2152651" cy="333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7" name="Picture 5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859" y="906519"/>
            <a:ext cx="20955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8" name="Picture 5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859" y="1331486"/>
            <a:ext cx="20955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214665" y="3752795"/>
            <a:ext cx="5341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p-RB</a:t>
            </a:r>
          </a:p>
        </p:txBody>
      </p:sp>
      <p:sp>
        <p:nvSpPr>
          <p:cNvPr id="93" name="TextBox 4"/>
          <p:cNvSpPr txBox="1">
            <a:spLocks noChangeArrowheads="1"/>
          </p:cNvSpPr>
          <p:nvPr/>
        </p:nvSpPr>
        <p:spPr bwMode="auto">
          <a:xfrm>
            <a:off x="505613" y="2878286"/>
            <a:ext cx="48400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            Batch 1                Batch 2                Batch 3</a:t>
            </a:r>
          </a:p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Untr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0.3  0.4  0.5 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Untr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0.3  0.4  0.5 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Untr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0.3  0.4  0.5  HQ (mg/ml)</a:t>
            </a:r>
          </a:p>
        </p:txBody>
      </p:sp>
      <p:cxnSp>
        <p:nvCxnSpPr>
          <p:cNvPr id="94" name="Straight Connector 93"/>
          <p:cNvCxnSpPr/>
          <p:nvPr/>
        </p:nvCxnSpPr>
        <p:spPr>
          <a:xfrm>
            <a:off x="1051109" y="3088762"/>
            <a:ext cx="7465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>
            <a:spLocks noChangeArrowheads="1"/>
          </p:cNvSpPr>
          <p:nvPr/>
        </p:nvSpPr>
        <p:spPr bwMode="auto">
          <a:xfrm>
            <a:off x="366950" y="3320615"/>
            <a:ext cx="3818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</a:p>
        </p:txBody>
      </p:sp>
      <p:sp>
        <p:nvSpPr>
          <p:cNvPr id="96" name="Rectangle 95"/>
          <p:cNvSpPr>
            <a:spLocks noChangeArrowheads="1"/>
          </p:cNvSpPr>
          <p:nvPr/>
        </p:nvSpPr>
        <p:spPr bwMode="auto">
          <a:xfrm>
            <a:off x="34339" y="4160393"/>
            <a:ext cx="7312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cxnSp>
        <p:nvCxnSpPr>
          <p:cNvPr id="97" name="Straight Connector 96"/>
          <p:cNvCxnSpPr/>
          <p:nvPr/>
        </p:nvCxnSpPr>
        <p:spPr>
          <a:xfrm>
            <a:off x="2283749" y="3093486"/>
            <a:ext cx="7465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3517512" y="3094677"/>
            <a:ext cx="7465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79" y="4171720"/>
            <a:ext cx="3564074" cy="28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0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785" y="3726609"/>
            <a:ext cx="3575075" cy="3293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1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04" y="3321398"/>
            <a:ext cx="3552671" cy="295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1" name="TextBox 4"/>
          <p:cNvSpPr txBox="1">
            <a:spLocks noChangeArrowheads="1"/>
          </p:cNvSpPr>
          <p:nvPr/>
        </p:nvSpPr>
        <p:spPr bwMode="auto">
          <a:xfrm>
            <a:off x="765629" y="4731706"/>
            <a:ext cx="28384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-        -       30     30       5-FU (µM)</a:t>
            </a:r>
          </a:p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 -       0.5      -      0.5      HQ (mg/ml)              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323390" y="5276980"/>
            <a:ext cx="44223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/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TS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14478" y="5677491"/>
            <a:ext cx="7511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/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5629" y="5193371"/>
            <a:ext cx="1676400" cy="3333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5629" y="5639779"/>
            <a:ext cx="1676400" cy="3524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29209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>
            <a:extLst>
              <a:ext uri="{FF2B5EF4-FFF2-40B4-BE49-F238E27FC236}">
                <a16:creationId xmlns:a16="http://schemas.microsoft.com/office/drawing/2014/main" id="{2AF7E579-03ED-AB46-B513-E336D87DD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22" y="2723814"/>
            <a:ext cx="1266384" cy="1131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365D6E02-1927-7146-8B66-61814250D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746" y="2698414"/>
            <a:ext cx="1435254" cy="1155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6B2533E-1BAB-EE44-8FBA-C79FB5F3A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755" y="2712701"/>
            <a:ext cx="1257300" cy="113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BE2E70B-83AD-1B4F-BB24-3FA931719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880" y="2698414"/>
            <a:ext cx="1290638" cy="1148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F11223DC-CDD8-6547-92F9-9C86A9A33B1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85201" y="3296138"/>
            <a:ext cx="9699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C5FD6CBF-DD11-9143-A2F3-665CE2E84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04" y="3994206"/>
            <a:ext cx="1282302" cy="116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A32D4C9-1EF3-4845-9288-D98BCC2E6393}"/>
              </a:ext>
            </a:extLst>
          </p:cNvPr>
          <p:cNvSpPr txBox="1">
            <a:spLocks/>
          </p:cNvSpPr>
          <p:nvPr/>
        </p:nvSpPr>
        <p:spPr bwMode="auto">
          <a:xfrm>
            <a:off x="728328" y="2296776"/>
            <a:ext cx="801688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Liver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B1C1CD94-298D-AC45-82A1-500211484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978" y="3989443"/>
            <a:ext cx="1283691" cy="1165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2558E2BC-AF7C-954B-8E6A-F3ADB03F0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879" y="3978331"/>
            <a:ext cx="1290638" cy="11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CE946093-736A-3849-BCA9-7073C6867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079" y="3994205"/>
            <a:ext cx="1298974" cy="1176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>
            <a:extLst>
              <a:ext uri="{FF2B5EF4-FFF2-40B4-BE49-F238E27FC236}">
                <a16:creationId xmlns:a16="http://schemas.microsoft.com/office/drawing/2014/main" id="{E758CD21-AFB9-404C-AD09-34D5D3AAC38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1351" y="4324899"/>
            <a:ext cx="6369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HQ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148C49E-CD0C-3D4B-8756-E180423314CE}"/>
              </a:ext>
            </a:extLst>
          </p:cNvPr>
          <p:cNvSpPr txBox="1">
            <a:spLocks/>
          </p:cNvSpPr>
          <p:nvPr/>
        </p:nvSpPr>
        <p:spPr bwMode="auto">
          <a:xfrm>
            <a:off x="2380916" y="2309476"/>
            <a:ext cx="801687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  <a:cs typeface="Arial" panose="020B0604020202020204" pitchFamily="34" charset="0"/>
              </a:rPr>
              <a:t>Jejunum </a:t>
            </a:r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EF0371C-2F45-594B-B706-9F4E11448BEE}"/>
              </a:ext>
            </a:extLst>
          </p:cNvPr>
          <p:cNvSpPr txBox="1">
            <a:spLocks/>
          </p:cNvSpPr>
          <p:nvPr/>
        </p:nvSpPr>
        <p:spPr bwMode="auto">
          <a:xfrm>
            <a:off x="3965241" y="2319001"/>
            <a:ext cx="80168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Jejunum Ki67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3B579B6-12CC-CA47-BA72-AC9D236601DB}"/>
              </a:ext>
            </a:extLst>
          </p:cNvPr>
          <p:cNvSpPr txBox="1">
            <a:spLocks/>
          </p:cNvSpPr>
          <p:nvPr/>
        </p:nvSpPr>
        <p:spPr bwMode="auto">
          <a:xfrm>
            <a:off x="5525753" y="2309476"/>
            <a:ext cx="801688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1200">
                <a:latin typeface="Arial" panose="020B0604020202020204" pitchFamily="34" charset="0"/>
                <a:cs typeface="Arial" panose="020B0604020202020204" pitchFamily="34" charset="0"/>
              </a:rPr>
              <a:t>Jejunum TUNEL</a:t>
            </a:r>
            <a:endParaRPr lang="en-US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541422A-D87F-CF4E-9BCB-76E9F81C7AE6}"/>
              </a:ext>
            </a:extLst>
          </p:cNvPr>
          <p:cNvCxnSpPr/>
          <p:nvPr/>
        </p:nvCxnSpPr>
        <p:spPr>
          <a:xfrm>
            <a:off x="1630911" y="3798551"/>
            <a:ext cx="117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E10BEEE-FCF4-0A47-AAAA-5E7209E4420C}"/>
              </a:ext>
            </a:extLst>
          </p:cNvPr>
          <p:cNvCxnSpPr/>
          <p:nvPr/>
        </p:nvCxnSpPr>
        <p:spPr>
          <a:xfrm>
            <a:off x="6329410" y="5097517"/>
            <a:ext cx="117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17703B5-C024-3840-8672-47064C889FD4}"/>
              </a:ext>
            </a:extLst>
          </p:cNvPr>
          <p:cNvCxnSpPr/>
          <p:nvPr/>
        </p:nvCxnSpPr>
        <p:spPr>
          <a:xfrm>
            <a:off x="4724448" y="5086404"/>
            <a:ext cx="117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DA375A5-7A06-3F41-A757-EF52C5BB7E88}"/>
              </a:ext>
            </a:extLst>
          </p:cNvPr>
          <p:cNvCxnSpPr/>
          <p:nvPr/>
        </p:nvCxnSpPr>
        <p:spPr>
          <a:xfrm>
            <a:off x="6293399" y="3762038"/>
            <a:ext cx="117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2487D0B-C087-104E-923E-7E56FA5DA460}"/>
              </a:ext>
            </a:extLst>
          </p:cNvPr>
          <p:cNvCxnSpPr/>
          <p:nvPr/>
        </p:nvCxnSpPr>
        <p:spPr>
          <a:xfrm>
            <a:off x="4726536" y="3798551"/>
            <a:ext cx="117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234973C-D98C-7E43-BB97-E2760EB57CB4}"/>
              </a:ext>
            </a:extLst>
          </p:cNvPr>
          <p:cNvCxnSpPr/>
          <p:nvPr/>
        </p:nvCxnSpPr>
        <p:spPr>
          <a:xfrm>
            <a:off x="3157585" y="5086404"/>
            <a:ext cx="117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F037606-0B15-C24D-B202-89E9AF3A2EB5}"/>
              </a:ext>
            </a:extLst>
          </p:cNvPr>
          <p:cNvCxnSpPr/>
          <p:nvPr/>
        </p:nvCxnSpPr>
        <p:spPr>
          <a:xfrm>
            <a:off x="3110461" y="3798551"/>
            <a:ext cx="117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DE935AE-BABE-F444-8E38-9AC39727412A}"/>
              </a:ext>
            </a:extLst>
          </p:cNvPr>
          <p:cNvCxnSpPr/>
          <p:nvPr/>
        </p:nvCxnSpPr>
        <p:spPr>
          <a:xfrm>
            <a:off x="1636760" y="5097517"/>
            <a:ext cx="1174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3">
            <a:extLst>
              <a:ext uri="{FF2B5EF4-FFF2-40B4-BE49-F238E27FC236}">
                <a16:creationId xmlns:a16="http://schemas.microsoft.com/office/drawing/2014/main" id="{C75AF01F-1920-2947-B48E-DFDFA6456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525" y="5505278"/>
            <a:ext cx="6019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None/>
            </a:pPr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Fig. S4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Effect of HQ on normal tissues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HQ (4 g/kg) was orally administered QD × 5 for 6 weeks to MC38-bearing C57BL/6 mice. Formalin-fixed sections of the liver and middle jejunum were stained with hematoxylin and eosin (H&amp;E), Ki-67, and TUNEL. Scale bars are 100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altLang="en-US" sz="1200" dirty="0"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558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23233" y="2897953"/>
            <a:ext cx="5638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Fig. S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Effect of HQ in combination with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DFUR </a:t>
            </a:r>
            <a:r>
              <a:rPr lang="en-US" sz="12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on CRC cell proliferation. MC38 cells were treated with HQ and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DFUR</a:t>
            </a:r>
            <a:r>
              <a:rPr lang="en-US" sz="12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for 72 hr. Cell viability was measured by WST-1 assay (left panel). The Combination-Index (CI) was calculated with CI&lt;1 indicating synergism (right panel).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9" name="Object 98">
            <a:extLst>
              <a:ext uri="{FF2B5EF4-FFF2-40B4-BE49-F238E27FC236}">
                <a16:creationId xmlns:a16="http://schemas.microsoft.com/office/drawing/2014/main" id="{B6566A80-364B-4C93-A0AF-FF10444988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9172584"/>
              </p:ext>
            </p:extLst>
          </p:nvPr>
        </p:nvGraphicFramePr>
        <p:xfrm>
          <a:off x="3495033" y="457200"/>
          <a:ext cx="2397125" cy="190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2" imgW="2396703" imgH="1910257" progId="Prism6.Document">
                  <p:embed/>
                </p:oleObj>
              </mc:Choice>
              <mc:Fallback>
                <p:oleObj name="Prism 6" r:id="rId2" imgW="2396703" imgH="1910257" progId="Prism6.Document">
                  <p:embed/>
                  <p:pic>
                    <p:nvPicPr>
                      <p:cNvPr id="99" name="Object 98">
                        <a:extLst>
                          <a:ext uri="{FF2B5EF4-FFF2-40B4-BE49-F238E27FC236}">
                            <a16:creationId xmlns:a16="http://schemas.microsoft.com/office/drawing/2014/main" id="{B6566A80-364B-4C93-A0AF-FF10444988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495033" y="457200"/>
                        <a:ext cx="2397125" cy="190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" name="Object 99">
            <a:extLst>
              <a:ext uri="{FF2B5EF4-FFF2-40B4-BE49-F238E27FC236}">
                <a16:creationId xmlns:a16="http://schemas.microsoft.com/office/drawing/2014/main" id="{AF2E4DFA-6B81-4B0F-AB7A-FFD3662F73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367498"/>
              </p:ext>
            </p:extLst>
          </p:nvPr>
        </p:nvGraphicFramePr>
        <p:xfrm>
          <a:off x="412382" y="447554"/>
          <a:ext cx="2543175" cy="169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4" imgW="2542918" imgH="1692364" progId="Prism6.Document">
                  <p:embed/>
                </p:oleObj>
              </mc:Choice>
              <mc:Fallback>
                <p:oleObj name="Prism 6" r:id="rId4" imgW="2542918" imgH="1692364" progId="Prism6.Document">
                  <p:embed/>
                  <p:pic>
                    <p:nvPicPr>
                      <p:cNvPr id="100" name="Object 99">
                        <a:extLst>
                          <a:ext uri="{FF2B5EF4-FFF2-40B4-BE49-F238E27FC236}">
                            <a16:creationId xmlns:a16="http://schemas.microsoft.com/office/drawing/2014/main" id="{AF2E4DFA-6B81-4B0F-AB7A-FFD3662F73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2382" y="447554"/>
                        <a:ext cx="2543175" cy="169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" name="Rectangle 2">
            <a:extLst>
              <a:ext uri="{FF2B5EF4-FFF2-40B4-BE49-F238E27FC236}">
                <a16:creationId xmlns:a16="http://schemas.microsoft.com/office/drawing/2014/main" id="{CB9F1C5C-795C-425F-A845-21BB8D38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702" y="1976297"/>
            <a:ext cx="3054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0.03     0.1      0.3         1        3  DFUR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0.0003  0.001  0.003    0.01  0.03  HQ</a:t>
            </a:r>
          </a:p>
        </p:txBody>
      </p:sp>
      <p:sp>
        <p:nvSpPr>
          <p:cNvPr id="102" name="Rectangle 2">
            <a:extLst>
              <a:ext uri="{FF2B5EF4-FFF2-40B4-BE49-F238E27FC236}">
                <a16:creationId xmlns:a16="http://schemas.microsoft.com/office/drawing/2014/main" id="{863ABE0C-C0E7-477E-8D90-72C3EDCEE36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756727" y="1204835"/>
            <a:ext cx="14622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Combination Index</a:t>
            </a:r>
          </a:p>
        </p:txBody>
      </p:sp>
      <p:sp>
        <p:nvSpPr>
          <p:cNvPr id="103" name="Rectangle 735">
            <a:extLst>
              <a:ext uri="{FF2B5EF4-FFF2-40B4-BE49-F238E27FC236}">
                <a16:creationId xmlns:a16="http://schemas.microsoft.com/office/drawing/2014/main" id="{B20FB606-91ED-4B1F-BB55-56B7A6E06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405" y="451167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104" name="Rectangle 737">
            <a:extLst>
              <a:ext uri="{FF2B5EF4-FFF2-40B4-BE49-F238E27FC236}">
                <a16:creationId xmlns:a16="http://schemas.microsoft.com/office/drawing/2014/main" id="{996DBE67-A40D-4874-89AA-4BB9C3686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405" y="451167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105" name="Rectangle 739">
            <a:extLst>
              <a:ext uri="{FF2B5EF4-FFF2-40B4-BE49-F238E27FC236}">
                <a16:creationId xmlns:a16="http://schemas.microsoft.com/office/drawing/2014/main" id="{2F12641C-A336-4012-9F77-89F5BC788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405" y="451167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106" name="Rectangle 741">
            <a:extLst>
              <a:ext uri="{FF2B5EF4-FFF2-40B4-BE49-F238E27FC236}">
                <a16:creationId xmlns:a16="http://schemas.microsoft.com/office/drawing/2014/main" id="{5984E062-6658-4595-B4FC-F577CC65C8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405" y="451167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107" name="Rectangle 2">
            <a:extLst>
              <a:ext uri="{FF2B5EF4-FFF2-40B4-BE49-F238E27FC236}">
                <a16:creationId xmlns:a16="http://schemas.microsoft.com/office/drawing/2014/main" id="{9981896F-3ED4-4CC4-A6A4-5CD069E2C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1859" y="1973000"/>
            <a:ext cx="33161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0.03    0.1     0.3      1        3   DFUR (µM)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0.0003  0.001  0.003 0.01  0.03  HQ (mg/mL) </a:t>
            </a:r>
          </a:p>
        </p:txBody>
      </p:sp>
      <p:sp>
        <p:nvSpPr>
          <p:cNvPr id="108" name="Rectangle 2">
            <a:extLst>
              <a:ext uri="{FF2B5EF4-FFF2-40B4-BE49-F238E27FC236}">
                <a16:creationId xmlns:a16="http://schemas.microsoft.com/office/drawing/2014/main" id="{3AEF021D-448D-416B-AC98-9BDEC8B037A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375805" y="1264084"/>
            <a:ext cx="143356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Cell viability (% ) </a:t>
            </a:r>
          </a:p>
        </p:txBody>
      </p:sp>
      <p:sp>
        <p:nvSpPr>
          <p:cNvPr id="109" name="Title 1">
            <a:extLst>
              <a:ext uri="{FF2B5EF4-FFF2-40B4-BE49-F238E27FC236}">
                <a16:creationId xmlns:a16="http://schemas.microsoft.com/office/drawing/2014/main" id="{31FB5C8E-B7E3-4A17-A90F-31A4E1454756}"/>
              </a:ext>
            </a:extLst>
          </p:cNvPr>
          <p:cNvSpPr txBox="1">
            <a:spLocks/>
          </p:cNvSpPr>
          <p:nvPr/>
        </p:nvSpPr>
        <p:spPr bwMode="auto">
          <a:xfrm>
            <a:off x="985416" y="1303829"/>
            <a:ext cx="50484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HQ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itle 1">
            <a:extLst>
              <a:ext uri="{FF2B5EF4-FFF2-40B4-BE49-F238E27FC236}">
                <a16:creationId xmlns:a16="http://schemas.microsoft.com/office/drawing/2014/main" id="{AD9C6D53-C758-499B-860D-A0B3DFE950F3}"/>
              </a:ext>
            </a:extLst>
          </p:cNvPr>
          <p:cNvSpPr txBox="1">
            <a:spLocks/>
          </p:cNvSpPr>
          <p:nvPr/>
        </p:nvSpPr>
        <p:spPr bwMode="auto">
          <a:xfrm>
            <a:off x="993387" y="1513913"/>
            <a:ext cx="60605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DFUR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itle 1">
            <a:extLst>
              <a:ext uri="{FF2B5EF4-FFF2-40B4-BE49-F238E27FC236}">
                <a16:creationId xmlns:a16="http://schemas.microsoft.com/office/drawing/2014/main" id="{E42B5EA1-388F-4A39-AEAC-AB126D9B0E10}"/>
              </a:ext>
            </a:extLst>
          </p:cNvPr>
          <p:cNvSpPr txBox="1">
            <a:spLocks/>
          </p:cNvSpPr>
          <p:nvPr/>
        </p:nvSpPr>
        <p:spPr bwMode="auto">
          <a:xfrm>
            <a:off x="995065" y="1705522"/>
            <a:ext cx="113644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HQ+DFUR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863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6D561C5-32D2-497D-972E-CEA6D1A973F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5888" y="655765"/>
          <a:ext cx="2543175" cy="168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2" imgW="2542918" imgH="1684801" progId="Prism6.Document">
                  <p:embed/>
                </p:oleObj>
              </mc:Choice>
              <mc:Fallback>
                <p:oleObj name="Prism 6" r:id="rId2" imgW="2542918" imgH="1684801" progId="Prism6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56D561C5-32D2-497D-972E-CEA6D1A973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5888" y="655765"/>
                        <a:ext cx="2543175" cy="1684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43BA033-0219-465D-93DB-C505A85767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29000" y="685800"/>
          <a:ext cx="2397125" cy="190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4" imgW="2396703" imgH="1910257" progId="Prism6.Document">
                  <p:embed/>
                </p:oleObj>
              </mc:Choice>
              <mc:Fallback>
                <p:oleObj name="Prism 6" r:id="rId4" imgW="2396703" imgH="1910257" progId="Prism6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643BA033-0219-465D-93DB-C505A85767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29000" y="685800"/>
                        <a:ext cx="2397125" cy="190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itle 1"/>
          <p:cNvSpPr txBox="1">
            <a:spLocks/>
          </p:cNvSpPr>
          <p:nvPr/>
        </p:nvSpPr>
        <p:spPr bwMode="auto">
          <a:xfrm>
            <a:off x="443795" y="604743"/>
            <a:ext cx="1501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RKOR10</a:t>
            </a:r>
          </a:p>
        </p:txBody>
      </p:sp>
      <p:sp>
        <p:nvSpPr>
          <p:cNvPr id="79" name="Rectangle 735"/>
          <p:cNvSpPr>
            <a:spLocks noChangeArrowheads="1"/>
          </p:cNvSpPr>
          <p:nvPr/>
        </p:nvSpPr>
        <p:spPr bwMode="auto">
          <a:xfrm>
            <a:off x="186031" y="2229660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80" name="Rectangle 737"/>
          <p:cNvSpPr>
            <a:spLocks noChangeArrowheads="1"/>
          </p:cNvSpPr>
          <p:nvPr/>
        </p:nvSpPr>
        <p:spPr bwMode="auto">
          <a:xfrm>
            <a:off x="186031" y="2229660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81" name="Rectangle 739"/>
          <p:cNvSpPr>
            <a:spLocks noChangeArrowheads="1"/>
          </p:cNvSpPr>
          <p:nvPr/>
        </p:nvSpPr>
        <p:spPr bwMode="auto">
          <a:xfrm>
            <a:off x="186031" y="2229660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82" name="Rectangle 741"/>
          <p:cNvSpPr>
            <a:spLocks noChangeArrowheads="1"/>
          </p:cNvSpPr>
          <p:nvPr/>
        </p:nvSpPr>
        <p:spPr bwMode="auto">
          <a:xfrm>
            <a:off x="186031" y="2229660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83" name="Rectangle 187"/>
          <p:cNvSpPr>
            <a:spLocks noChangeArrowheads="1"/>
          </p:cNvSpPr>
          <p:nvPr/>
        </p:nvSpPr>
        <p:spPr bwMode="auto">
          <a:xfrm>
            <a:off x="162219" y="1472422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84" name="Rectangle 189"/>
          <p:cNvSpPr>
            <a:spLocks noChangeArrowheads="1"/>
          </p:cNvSpPr>
          <p:nvPr/>
        </p:nvSpPr>
        <p:spPr bwMode="auto">
          <a:xfrm>
            <a:off x="162219" y="1472422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85" name="Rectangle 212"/>
          <p:cNvSpPr>
            <a:spLocks noChangeArrowheads="1"/>
          </p:cNvSpPr>
          <p:nvPr/>
        </p:nvSpPr>
        <p:spPr bwMode="auto">
          <a:xfrm>
            <a:off x="162219" y="1472422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86" name="Rectangle 229"/>
          <p:cNvSpPr>
            <a:spLocks noChangeArrowheads="1"/>
          </p:cNvSpPr>
          <p:nvPr/>
        </p:nvSpPr>
        <p:spPr bwMode="auto">
          <a:xfrm>
            <a:off x="162219" y="1472422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87" name="Rectangle 234"/>
          <p:cNvSpPr>
            <a:spLocks noChangeArrowheads="1"/>
          </p:cNvSpPr>
          <p:nvPr/>
        </p:nvSpPr>
        <p:spPr bwMode="auto">
          <a:xfrm>
            <a:off x="162219" y="1472422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88" name="Rectangle 245"/>
          <p:cNvSpPr>
            <a:spLocks noChangeArrowheads="1"/>
          </p:cNvSpPr>
          <p:nvPr/>
        </p:nvSpPr>
        <p:spPr bwMode="auto">
          <a:xfrm>
            <a:off x="162219" y="1472422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89" name="Rectangle 247"/>
          <p:cNvSpPr>
            <a:spLocks noChangeArrowheads="1"/>
          </p:cNvSpPr>
          <p:nvPr/>
        </p:nvSpPr>
        <p:spPr bwMode="auto">
          <a:xfrm>
            <a:off x="162219" y="1472422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90" name="Rectangle 528"/>
          <p:cNvSpPr>
            <a:spLocks noChangeArrowheads="1"/>
          </p:cNvSpPr>
          <p:nvPr/>
        </p:nvSpPr>
        <p:spPr bwMode="auto">
          <a:xfrm>
            <a:off x="162219" y="1472422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91" name="Rectangle 4"/>
          <p:cNvSpPr>
            <a:spLocks noChangeArrowheads="1"/>
          </p:cNvSpPr>
          <p:nvPr/>
        </p:nvSpPr>
        <p:spPr bwMode="auto">
          <a:xfrm>
            <a:off x="162219" y="1472422"/>
            <a:ext cx="1847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 sz="1200">
              <a:latin typeface="Arial" panose="020B0604020202020204" pitchFamily="34" charset="0"/>
              <a:ea typeface="MS PGothic" charset="0"/>
              <a:cs typeface="Arial" panose="020B0604020202020204" pitchFamily="34" charset="0"/>
            </a:endParaRPr>
          </a:p>
        </p:txBody>
      </p:sp>
      <p:sp>
        <p:nvSpPr>
          <p:cNvPr id="92" name="Rectangle 2"/>
          <p:cNvSpPr>
            <a:spLocks noChangeArrowheads="1"/>
          </p:cNvSpPr>
          <p:nvPr/>
        </p:nvSpPr>
        <p:spPr bwMode="auto">
          <a:xfrm>
            <a:off x="854976" y="2184558"/>
            <a:ext cx="2676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6      12     24      48      96  5-FU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9      18     36      72     144  BI</a:t>
            </a:r>
          </a:p>
        </p:txBody>
      </p:sp>
      <p:sp>
        <p:nvSpPr>
          <p:cNvPr id="93" name="Rectangle 2"/>
          <p:cNvSpPr>
            <a:spLocks noChangeArrowheads="1"/>
          </p:cNvSpPr>
          <p:nvPr/>
        </p:nvSpPr>
        <p:spPr bwMode="auto">
          <a:xfrm rot="16200000">
            <a:off x="2690743" y="1426649"/>
            <a:ext cx="14622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Combination Index</a:t>
            </a:r>
          </a:p>
        </p:txBody>
      </p:sp>
      <p:sp>
        <p:nvSpPr>
          <p:cNvPr id="94" name="Rectangle 2"/>
          <p:cNvSpPr>
            <a:spLocks noChangeArrowheads="1"/>
          </p:cNvSpPr>
          <p:nvPr/>
        </p:nvSpPr>
        <p:spPr bwMode="auto">
          <a:xfrm>
            <a:off x="3620777" y="2245105"/>
            <a:ext cx="33208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6      12      24      48      96  5-FU (µM)  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9      18      36      72     144  BI (µM)  </a:t>
            </a:r>
          </a:p>
        </p:txBody>
      </p:sp>
      <p:sp>
        <p:nvSpPr>
          <p:cNvPr id="95" name="Rectangle 2"/>
          <p:cNvSpPr>
            <a:spLocks noChangeArrowheads="1"/>
          </p:cNvSpPr>
          <p:nvPr/>
        </p:nvSpPr>
        <p:spPr bwMode="auto">
          <a:xfrm rot="16200000">
            <a:off x="-377479" y="1334310"/>
            <a:ext cx="16525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Cell viability (% ) </a:t>
            </a:r>
          </a:p>
        </p:txBody>
      </p:sp>
      <p:sp>
        <p:nvSpPr>
          <p:cNvPr id="113" name="Title 1"/>
          <p:cNvSpPr txBox="1">
            <a:spLocks/>
          </p:cNvSpPr>
          <p:nvPr/>
        </p:nvSpPr>
        <p:spPr bwMode="auto">
          <a:xfrm>
            <a:off x="1045956" y="1680470"/>
            <a:ext cx="50484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BI</a:t>
            </a:r>
          </a:p>
        </p:txBody>
      </p:sp>
      <p:sp>
        <p:nvSpPr>
          <p:cNvPr id="114" name="Title 1"/>
          <p:cNvSpPr txBox="1">
            <a:spLocks/>
          </p:cNvSpPr>
          <p:nvPr/>
        </p:nvSpPr>
        <p:spPr bwMode="auto">
          <a:xfrm>
            <a:off x="1031371" y="1466603"/>
            <a:ext cx="60605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5-FU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34250" y="2839921"/>
            <a:ext cx="61133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Fig. S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latin typeface="Arial" panose="020B0604020202020204" pitchFamily="34" charset="0"/>
                <a:ea typeface="SimSun" panose="02010600030101010101" pitchFamily="2" charset="-122"/>
              </a:rPr>
              <a:t>Effect of BI in combination with 5-FU on CRC cell proliferation. RKOR10 cells were treated with various concentrations of BI and 5-FU for 72 hr. Cell viability was measured by WST-1 assay (left panel). The Combination-Index (CI) was calculated with CI&lt;1 indicating synergism between BI and 5-FU (right panel). </a:t>
            </a:r>
          </a:p>
          <a:p>
            <a:pPr algn="just"/>
            <a:endParaRPr lang="en-US" sz="1200" dirty="0"/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5826C441-DA5D-4DEB-A9AE-69F30997E9C5}"/>
              </a:ext>
            </a:extLst>
          </p:cNvPr>
          <p:cNvSpPr txBox="1">
            <a:spLocks/>
          </p:cNvSpPr>
          <p:nvPr/>
        </p:nvSpPr>
        <p:spPr bwMode="auto">
          <a:xfrm>
            <a:off x="1021293" y="1890515"/>
            <a:ext cx="94673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5-FU + BI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809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36628FCF-01C0-4130-BD75-FA63ADDE6A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0163986"/>
              </p:ext>
            </p:extLst>
          </p:nvPr>
        </p:nvGraphicFramePr>
        <p:xfrm>
          <a:off x="4800600" y="457200"/>
          <a:ext cx="1416171" cy="2276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2" imgW="1829489" imgH="2939577" progId="Prism6.Document">
                  <p:embed/>
                </p:oleObj>
              </mc:Choice>
              <mc:Fallback>
                <p:oleObj name="Prism 6" r:id="rId2" imgW="1829489" imgH="2939577" progId="Prism6.Document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36628FCF-01C0-4130-BD75-FA63ADDE6A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800600" y="457200"/>
                        <a:ext cx="1416171" cy="22766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B2F8B61-7087-44DD-BE7A-1C588A347C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902452"/>
              </p:ext>
            </p:extLst>
          </p:nvPr>
        </p:nvGraphicFramePr>
        <p:xfrm>
          <a:off x="519525" y="131762"/>
          <a:ext cx="4662075" cy="626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4" imgW="5445612" imgH="6269201" progId="Prism6.Document">
                  <p:embed/>
                </p:oleObj>
              </mc:Choice>
              <mc:Fallback>
                <p:oleObj name="Prism 6" r:id="rId4" imgW="5445612" imgH="6269201" progId="Prism6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B2F8B61-7087-44DD-BE7A-1C588A347C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9525" y="131762"/>
                        <a:ext cx="4662075" cy="6269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">
            <a:extLst>
              <a:ext uri="{FF2B5EF4-FFF2-40B4-BE49-F238E27FC236}">
                <a16:creationId xmlns:a16="http://schemas.microsoft.com/office/drawing/2014/main" id="{426C0848-4D45-418B-8805-44F96B3BB8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928" y="6262300"/>
            <a:ext cx="21097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% Change from baseline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8A160FC1-0617-4A72-BB4B-D6E4AA533C66}"/>
              </a:ext>
            </a:extLst>
          </p:cNvPr>
          <p:cNvSpPr txBox="1">
            <a:spLocks/>
          </p:cNvSpPr>
          <p:nvPr/>
        </p:nvSpPr>
        <p:spPr bwMode="auto">
          <a:xfrm>
            <a:off x="3276600" y="457200"/>
            <a:ext cx="60395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fontAlgn="b">
              <a:buNone/>
            </a:pPr>
            <a:r>
              <a:rPr lang="en-US" sz="1200" dirty="0"/>
              <a:t>HQ</a:t>
            </a:r>
          </a:p>
          <a:p>
            <a:pPr fontAlgn="b">
              <a:buNone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BI</a:t>
            </a:r>
          </a:p>
        </p:txBody>
      </p:sp>
      <p:sp>
        <p:nvSpPr>
          <p:cNvPr id="7" name="矩形 1">
            <a:extLst>
              <a:ext uri="{FF2B5EF4-FFF2-40B4-BE49-F238E27FC236}">
                <a16:creationId xmlns:a16="http://schemas.microsoft.com/office/drawing/2014/main" id="{5A4B98CB-753F-43F0-A404-39367A6EF5CC}"/>
              </a:ext>
            </a:extLst>
          </p:cNvPr>
          <p:cNvSpPr/>
          <p:nvPr/>
        </p:nvSpPr>
        <p:spPr>
          <a:xfrm>
            <a:off x="726074" y="6794211"/>
            <a:ext cx="57050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Fig. S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200" dirty="0">
                <a:latin typeface="Arial"/>
                <a:cs typeface="Arial"/>
              </a:rPr>
              <a:t>Alterations in protein expression by HQ and BI. HCT116 cells were treated with HQ (</a:t>
            </a:r>
            <a:r>
              <a:rPr lang="en-US" sz="1200" dirty="0"/>
              <a:t>0.3 mg/ml</a:t>
            </a:r>
            <a:r>
              <a:rPr lang="en-US" altLang="zh-CN" sz="1200" dirty="0">
                <a:latin typeface="Arial"/>
                <a:cs typeface="Arial"/>
              </a:rPr>
              <a:t>) or BI (</a:t>
            </a:r>
            <a:r>
              <a:rPr lang="en-US" sz="1200" dirty="0"/>
              <a:t>60 µM</a:t>
            </a:r>
            <a:r>
              <a:rPr lang="en-US" altLang="zh-CN" sz="1200" dirty="0">
                <a:latin typeface="Arial"/>
                <a:cs typeface="Arial"/>
              </a:rPr>
              <a:t>) for 48 hr. Cells were processed for RPPA analysis. (A) Similar protein changes after HQ and BI treatment. (B) Protein differences between HQ and BI treatment.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Percent changes represent the mean from duplicate sample. Cutoff values for alterations were set at 25% for either treatment.</a:t>
            </a:r>
            <a:endParaRPr lang="en-US" altLang="zh-CN" sz="1200" dirty="0">
              <a:latin typeface="Arial"/>
              <a:cs typeface="Arial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21C89E48-AC2F-49ED-BD67-ADD80D22781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653452" y="1373595"/>
            <a:ext cx="21097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% Change from baseline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055BDA-03A3-4BD3-8A4B-4898684254BF}"/>
              </a:ext>
            </a:extLst>
          </p:cNvPr>
          <p:cNvSpPr txBox="1"/>
          <p:nvPr/>
        </p:nvSpPr>
        <p:spPr>
          <a:xfrm>
            <a:off x="174548" y="325923"/>
            <a:ext cx="4511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A                                                                                               B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95257C1-63A8-3C4D-8261-6CDE684073D6}"/>
              </a:ext>
            </a:extLst>
          </p:cNvPr>
          <p:cNvSpPr txBox="1">
            <a:spLocks/>
          </p:cNvSpPr>
          <p:nvPr/>
        </p:nvSpPr>
        <p:spPr bwMode="auto">
          <a:xfrm>
            <a:off x="5312092" y="600089"/>
            <a:ext cx="60395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9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1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fontAlgn="b">
              <a:buNone/>
            </a:pPr>
            <a:r>
              <a:rPr lang="en-US" sz="1200" dirty="0"/>
              <a:t>HQ</a:t>
            </a:r>
          </a:p>
          <a:p>
            <a:pPr fontAlgn="b">
              <a:buNone/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BI</a:t>
            </a:r>
          </a:p>
        </p:txBody>
      </p:sp>
    </p:spTree>
    <p:extLst>
      <p:ext uri="{BB962C8B-B14F-4D97-AF65-F5344CB8AC3E}">
        <p14:creationId xmlns:p14="http://schemas.microsoft.com/office/powerpoint/2010/main" val="2169750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9B7D85D-C2B0-D645-B756-CA13F602E8E6}"/>
              </a:ext>
            </a:extLst>
          </p:cNvPr>
          <p:cNvSpPr txBox="1"/>
          <p:nvPr/>
        </p:nvSpPr>
        <p:spPr>
          <a:xfrm>
            <a:off x="228600" y="951820"/>
            <a:ext cx="611065" cy="2781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CDK4</a:t>
            </a:r>
          </a:p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RB</a:t>
            </a:r>
          </a:p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</a:p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MSH2</a:t>
            </a:r>
          </a:p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MSH6</a:t>
            </a:r>
          </a:p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852A2E-477A-0840-9A50-3B1B5CBEA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214" y="3457935"/>
            <a:ext cx="5634318" cy="5517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7C7728-8017-9B4A-9135-5417EF617D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784" b="6432"/>
          <a:stretch/>
        </p:blipFill>
        <p:spPr>
          <a:xfrm>
            <a:off x="816516" y="2960569"/>
            <a:ext cx="5614485" cy="4616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71BDBC-6D94-F74D-B815-89B3A8F0E4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727" y="1154486"/>
            <a:ext cx="5634318" cy="2914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7108AF-8D51-674A-9FF0-17038F5E24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727" y="2045007"/>
            <a:ext cx="5634318" cy="3988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D7AC57-C72A-5046-92B8-468D86F63C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727" y="2479600"/>
            <a:ext cx="5634318" cy="4452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DC26C6F-F38B-4D4C-8E93-7A952A1E6FA2}"/>
              </a:ext>
            </a:extLst>
          </p:cNvPr>
          <p:cNvSpPr txBox="1"/>
          <p:nvPr/>
        </p:nvSpPr>
        <p:spPr>
          <a:xfrm>
            <a:off x="918728" y="823702"/>
            <a:ext cx="5939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40    41   43   46     50    52    54    55     40    41   43    46    50    52    54   55 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E2939D-EB4A-4B46-ADDE-7E76A2C09086}"/>
              </a:ext>
            </a:extLst>
          </p:cNvPr>
          <p:cNvSpPr txBox="1"/>
          <p:nvPr/>
        </p:nvSpPr>
        <p:spPr>
          <a:xfrm>
            <a:off x="1616189" y="500783"/>
            <a:ext cx="4062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Untreated                                     500 </a:t>
            </a:r>
            <a:r>
              <a:rPr lang="en-US" sz="1400" dirty="0"/>
              <a:t>µ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 baicalin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B8DB56-177E-EB41-BBAC-6FDB5F6E9332}"/>
              </a:ext>
            </a:extLst>
          </p:cNvPr>
          <p:cNvCxnSpPr>
            <a:cxnSpLocks/>
          </p:cNvCxnSpPr>
          <p:nvPr/>
        </p:nvCxnSpPr>
        <p:spPr>
          <a:xfrm>
            <a:off x="935955" y="808313"/>
            <a:ext cx="2468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259DC75-0385-DD4E-BDC2-1CB70B868038}"/>
              </a:ext>
            </a:extLst>
          </p:cNvPr>
          <p:cNvCxnSpPr>
            <a:cxnSpLocks/>
          </p:cNvCxnSpPr>
          <p:nvPr/>
        </p:nvCxnSpPr>
        <p:spPr>
          <a:xfrm>
            <a:off x="3572286" y="808313"/>
            <a:ext cx="2468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C8897413-094F-0D4E-8EDD-6A132ED97F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727" y="1481619"/>
            <a:ext cx="5634318" cy="5276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56F0A6D-E0C9-F344-B8F5-0B53754CD59A}"/>
              </a:ext>
            </a:extLst>
          </p:cNvPr>
          <p:cNvSpPr txBox="1"/>
          <p:nvPr/>
        </p:nvSpPr>
        <p:spPr>
          <a:xfrm>
            <a:off x="237995" y="475989"/>
            <a:ext cx="29527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</a:t>
            </a:r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endParaRPr lang="en-US" sz="1200" b="1" dirty="0"/>
          </a:p>
          <a:p>
            <a:r>
              <a:rPr lang="en-US" sz="1200" b="1" dirty="0"/>
              <a:t>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28EC9E-D7DE-AF49-B5AC-50E20B534338}"/>
              </a:ext>
            </a:extLst>
          </p:cNvPr>
          <p:cNvSpPr txBox="1"/>
          <p:nvPr/>
        </p:nvSpPr>
        <p:spPr>
          <a:xfrm>
            <a:off x="440823" y="7925489"/>
            <a:ext cx="6031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Fig. </a:t>
            </a:r>
            <a:r>
              <a:rPr lang="en-US" sz="1200" b="1" dirty="0"/>
              <a:t>S8. </a:t>
            </a:r>
            <a:r>
              <a:rPr lang="en-US" sz="1200" dirty="0"/>
              <a:t>Effect of baicalin on protein stability. HT29 (A) and HCT116 (B) cells were incubated with 500 µM baicalin for 4 </a:t>
            </a:r>
            <a:r>
              <a:rPr lang="en-US" sz="1200" dirty="0" err="1"/>
              <a:t>hr</a:t>
            </a:r>
            <a:r>
              <a:rPr lang="en-US" sz="1200" dirty="0"/>
              <a:t> at 37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en-US" sz="1200" dirty="0"/>
              <a:t>C. Cells were processed for CETSA assay as described (DOI:</a:t>
            </a:r>
            <a:r>
              <a:rPr lang="en-US" sz="1200" dirty="0"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10.1038/nprot.2014.138</a:t>
            </a:r>
            <a:r>
              <a:rPr lang="en-US" sz="1200" dirty="0"/>
              <a:t>).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FD7AC7-2A3E-A943-9209-1AC512469CE8}"/>
              </a:ext>
            </a:extLst>
          </p:cNvPr>
          <p:cNvSpPr txBox="1"/>
          <p:nvPr/>
        </p:nvSpPr>
        <p:spPr>
          <a:xfrm>
            <a:off x="228600" y="4761820"/>
            <a:ext cx="611065" cy="2781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CDK4</a:t>
            </a:r>
          </a:p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RB</a:t>
            </a:r>
          </a:p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</a:p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MSH2</a:t>
            </a:r>
          </a:p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MSH6</a:t>
            </a:r>
          </a:p>
          <a:p>
            <a:pPr algn="r">
              <a:lnSpc>
                <a:spcPct val="2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82AA678-35B0-234C-B966-E52241E7A4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214" y="4774129"/>
            <a:ext cx="5634318" cy="4321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894107-0F9D-7644-A79D-06BC72481D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7727" y="5243941"/>
            <a:ext cx="5634318" cy="42944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AD241F-9AF5-4042-96FC-E683D3E713B0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4738" b="13420"/>
          <a:stretch/>
        </p:blipFill>
        <p:spPr>
          <a:xfrm>
            <a:off x="797727" y="5711068"/>
            <a:ext cx="5634318" cy="43032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838472D-9340-084B-90D2-2A04B34B378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6683" y="6179070"/>
            <a:ext cx="5634318" cy="4000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0646EF0-7E76-F648-922B-089D982565A4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r="2269" b="17817"/>
          <a:stretch/>
        </p:blipFill>
        <p:spPr>
          <a:xfrm>
            <a:off x="807214" y="6616822"/>
            <a:ext cx="5623787" cy="4541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5C35BB8-D0C4-5248-8EA5-63ECEC052F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6683" y="7108611"/>
            <a:ext cx="5634318" cy="46400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A18DD84-015D-AC4D-9C01-AF392BBE9AE7}"/>
              </a:ext>
            </a:extLst>
          </p:cNvPr>
          <p:cNvSpPr txBox="1"/>
          <p:nvPr/>
        </p:nvSpPr>
        <p:spPr>
          <a:xfrm>
            <a:off x="911421" y="4528350"/>
            <a:ext cx="5939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40    41   43    46    50    52    54    55      40     41    43    46    50    52   54   55  (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11E63CF-CD62-2048-9F83-6FEA5EEF4BA9}"/>
              </a:ext>
            </a:extLst>
          </p:cNvPr>
          <p:cNvSpPr txBox="1"/>
          <p:nvPr/>
        </p:nvSpPr>
        <p:spPr>
          <a:xfrm>
            <a:off x="1608882" y="4205431"/>
            <a:ext cx="4062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Untreated                                     500 </a:t>
            </a:r>
            <a:r>
              <a:rPr lang="en-US" sz="1400" dirty="0"/>
              <a:t>µ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 baicalin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F806D37-1617-F941-A449-7F65DD79F2AB}"/>
              </a:ext>
            </a:extLst>
          </p:cNvPr>
          <p:cNvCxnSpPr>
            <a:cxnSpLocks/>
          </p:cNvCxnSpPr>
          <p:nvPr/>
        </p:nvCxnSpPr>
        <p:spPr>
          <a:xfrm>
            <a:off x="928648" y="4512961"/>
            <a:ext cx="2468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3BED78E-CF41-1847-9F8E-18B2E2CF2C57}"/>
              </a:ext>
            </a:extLst>
          </p:cNvPr>
          <p:cNvCxnSpPr>
            <a:cxnSpLocks/>
          </p:cNvCxnSpPr>
          <p:nvPr/>
        </p:nvCxnSpPr>
        <p:spPr>
          <a:xfrm>
            <a:off x="3564979" y="4512961"/>
            <a:ext cx="24688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054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137965</TotalTime>
  <Words>1011</Words>
  <Application>Microsoft Macintosh PowerPoint</Application>
  <PresentationFormat>Letter Paper (8.5x11 in)</PresentationFormat>
  <Paragraphs>194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UPMC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Liu, Haizhou</dc:creator>
  <cp:lastModifiedBy>Schmitz, John</cp:lastModifiedBy>
  <cp:revision>2815</cp:revision>
  <cp:lastPrinted>2020-02-21T18:54:40Z</cp:lastPrinted>
  <dcterms:created xsi:type="dcterms:W3CDTF">2012-09-12T18:30:13Z</dcterms:created>
  <dcterms:modified xsi:type="dcterms:W3CDTF">2023-01-04T21:24:47Z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e4b1be8-281e-475d-98b0-21c3457e5a46_Enabled">
    <vt:lpwstr>true</vt:lpwstr>
  </property>
  <property fmtid="{D5CDD505-2E9C-101B-9397-08002B2CF9AE}" pid="3" name="MSIP_Label_5e4b1be8-281e-475d-98b0-21c3457e5a46_SetDate">
    <vt:lpwstr>2022-11-01T22:12:02Z</vt:lpwstr>
  </property>
  <property fmtid="{D5CDD505-2E9C-101B-9397-08002B2CF9AE}" pid="4" name="MSIP_Label_5e4b1be8-281e-475d-98b0-21c3457e5a46_Method">
    <vt:lpwstr>Standard</vt:lpwstr>
  </property>
  <property fmtid="{D5CDD505-2E9C-101B-9397-08002B2CF9AE}" pid="5" name="MSIP_Label_5e4b1be8-281e-475d-98b0-21c3457e5a46_Name">
    <vt:lpwstr>Public</vt:lpwstr>
  </property>
  <property fmtid="{D5CDD505-2E9C-101B-9397-08002B2CF9AE}" pid="6" name="MSIP_Label_5e4b1be8-281e-475d-98b0-21c3457e5a46_SiteId">
    <vt:lpwstr>8b3dd73e-4e72-4679-b191-56da1588712b</vt:lpwstr>
  </property>
  <property fmtid="{D5CDD505-2E9C-101B-9397-08002B2CF9AE}" pid="7" name="MSIP_Label_5e4b1be8-281e-475d-98b0-21c3457e5a46_ActionId">
    <vt:lpwstr>755ba309-69c2-443e-864d-fe500a1a99e6</vt:lpwstr>
  </property>
  <property fmtid="{D5CDD505-2E9C-101B-9397-08002B2CF9AE}" pid="8" name="MSIP_Label_5e4b1be8-281e-475d-98b0-21c3457e5a46_ContentBits">
    <vt:lpwstr>0</vt:lpwstr>
  </property>
</Properties>
</file>