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tiff" ContentType="image/tif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90" r:id="rId3"/>
  </p:sldIdLst>
  <p:sldSz cx="6858000" cy="9144000" type="screen4x3"/>
  <p:notesSz cx="6858000" cy="9144000"/>
  <p:custDataLst>
    <p:tags r:id="rId8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66"/>
    <a:srgbClr val="00FFFF"/>
    <a:srgbClr val="00CC00"/>
    <a:srgbClr val="66FFFF"/>
    <a:srgbClr val="C0C0C0"/>
    <a:srgbClr val="DDDDDD"/>
    <a:srgbClr val="080808"/>
    <a:srgbClr val="FFFF00"/>
    <a:srgbClr val="008000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435" autoAdjust="0"/>
    <p:restoredTop sz="95250" autoAdjust="0"/>
  </p:normalViewPr>
  <p:slideViewPr>
    <p:cSldViewPr showGuides="1">
      <p:cViewPr>
        <p:scale>
          <a:sx n="84" d="100"/>
          <a:sy n="84" d="100"/>
        </p:scale>
        <p:origin x="-1346" y="1298"/>
      </p:cViewPr>
      <p:guideLst>
        <p:guide orient="horz" pos="2880"/>
        <p:guide pos="21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E2FFF5A8-227B-4692-AE12-48CD8A84090D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8CAEBD04-E386-4683-A943-3DBC9928D383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964642-13DB-4AB1-BAF6-0B07D122606D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7E660D-CB42-44E9-A8E3-37C737B3E25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B0602A-CF32-422F-A097-17312E8C78A1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036946-0FE0-4CB4-8A76-36467D55C398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33E48-F853-4463-B16E-C6CB9C9E86D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EE0BDB-5D32-4269-8E3D-0CBBB6860D10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0FB9BB-8C6C-4F82-A172-05BE09DC6111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DB2F6D-1DEB-4439-A9F2-D83F186C4C5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682228-F455-47FD-B19A-CEA4791910AC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E4500F-28ED-4642-9DD1-C1D0214131C6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893891-704C-46F0-A4CC-E5675A5BEAE7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8326438"/>
            <a:ext cx="1600200" cy="635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8326438"/>
            <a:ext cx="2171700" cy="635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8326438"/>
            <a:ext cx="1600200" cy="635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400"/>
            </a:lvl1pPr>
          </a:lstStyle>
          <a:p>
            <a:pPr>
              <a:defRPr/>
            </a:pPr>
            <a:fld id="{9BB9CF0E-4BE7-4936-9E37-AE41216B01AB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png"/><Relationship Id="rId8" Type="http://schemas.microsoft.com/office/2007/relationships/hdphoto" Target="../media/image8.wdp"/><Relationship Id="rId7" Type="http://schemas.openxmlformats.org/officeDocument/2006/relationships/image" Target="../media/image7.png"/><Relationship Id="rId6" Type="http://schemas.microsoft.com/office/2007/relationships/hdphoto" Target="../media/image6.wdp"/><Relationship Id="rId5" Type="http://schemas.openxmlformats.org/officeDocument/2006/relationships/image" Target="../media/image5.png"/><Relationship Id="rId4" Type="http://schemas.microsoft.com/office/2007/relationships/hdphoto" Target="../media/image4.wdp"/><Relationship Id="rId3" Type="http://schemas.openxmlformats.org/officeDocument/2006/relationships/image" Target="../media/image3.png"/><Relationship Id="rId27" Type="http://schemas.openxmlformats.org/officeDocument/2006/relationships/slideLayout" Target="../slideLayouts/slideLayout7.xml"/><Relationship Id="rId26" Type="http://schemas.openxmlformats.org/officeDocument/2006/relationships/image" Target="../media/image26.png"/><Relationship Id="rId25" Type="http://schemas.openxmlformats.org/officeDocument/2006/relationships/image" Target="../media/image25.png"/><Relationship Id="rId24" Type="http://schemas.openxmlformats.org/officeDocument/2006/relationships/image" Target="../media/image24.png"/><Relationship Id="rId23" Type="http://schemas.microsoft.com/office/2007/relationships/hdphoto" Target="../media/image23.wdp"/><Relationship Id="rId22" Type="http://schemas.openxmlformats.org/officeDocument/2006/relationships/image" Target="../media/image22.png"/><Relationship Id="rId21" Type="http://schemas.openxmlformats.org/officeDocument/2006/relationships/image" Target="../media/image21.tiff"/><Relationship Id="rId20" Type="http://schemas.microsoft.com/office/2007/relationships/hdphoto" Target="../media/image20.wdp"/><Relationship Id="rId2" Type="http://schemas.microsoft.com/office/2007/relationships/hdphoto" Target="../media/image2.wdp"/><Relationship Id="rId19" Type="http://schemas.openxmlformats.org/officeDocument/2006/relationships/image" Target="../media/image19.png"/><Relationship Id="rId18" Type="http://schemas.microsoft.com/office/2007/relationships/hdphoto" Target="../media/image18.wdp"/><Relationship Id="rId17" Type="http://schemas.openxmlformats.org/officeDocument/2006/relationships/image" Target="../media/image17.png"/><Relationship Id="rId16" Type="http://schemas.microsoft.com/office/2007/relationships/hdphoto" Target="../media/image16.wdp"/><Relationship Id="rId15" Type="http://schemas.openxmlformats.org/officeDocument/2006/relationships/image" Target="../media/image15.png"/><Relationship Id="rId14" Type="http://schemas.microsoft.com/office/2007/relationships/hdphoto" Target="../media/image14.wdp"/><Relationship Id="rId13" Type="http://schemas.openxmlformats.org/officeDocument/2006/relationships/image" Target="../media/image13.png"/><Relationship Id="rId12" Type="http://schemas.microsoft.com/office/2007/relationships/hdphoto" Target="../media/image12.wdp"/><Relationship Id="rId11" Type="http://schemas.openxmlformats.org/officeDocument/2006/relationships/image" Target="../media/image11.png"/><Relationship Id="rId10" Type="http://schemas.microsoft.com/office/2007/relationships/hdphoto" Target="../media/image10.wdp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4775886" y="-12700"/>
            <a:ext cx="2133918" cy="33855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zh-CN" sz="1600" dirty="0">
                <a:latin typeface="+mn-lt"/>
                <a:cs typeface="Times New Roman" panose="02020603050405020304" pitchFamily="18" charset="0"/>
              </a:rPr>
              <a:t>Supplementary Fig. </a:t>
            </a:r>
            <a:r>
              <a:rPr lang="en-US" altLang="zh-CN" sz="1600" dirty="0">
                <a:latin typeface="+mn-lt"/>
                <a:cs typeface="Times New Roman" panose="02020603050405020304" pitchFamily="18" charset="0"/>
              </a:rPr>
              <a:t>1</a:t>
            </a:r>
            <a:endParaRPr lang="en-US" altLang="zh-CN" sz="16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574965" y="958850"/>
            <a:ext cx="381000" cy="3365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6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altLang="zh-CN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230192" y="1257628"/>
            <a:ext cx="4831173" cy="2399972"/>
            <a:chOff x="1109069" y="1594904"/>
            <a:chExt cx="4831173" cy="2399972"/>
          </a:xfrm>
        </p:grpSpPr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1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rightnessContrast bright="40000" contrast="4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109069" y="1820552"/>
              <a:ext cx="1080000" cy="1080000"/>
            </a:xfrm>
            <a:prstGeom prst="rect">
              <a:avLst/>
            </a:prstGeom>
          </p:spPr>
        </p:pic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40000" contrast="4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2206854" y="1820552"/>
              <a:ext cx="1080000" cy="1080000"/>
            </a:xfrm>
            <a:prstGeom prst="rect">
              <a:avLst/>
            </a:prstGeom>
          </p:spPr>
        </p:pic>
        <p:pic>
          <p:nvPicPr>
            <p:cNvPr id="31" name="图片 30"/>
            <p:cNvPicPr>
              <a:picLocks noChangeAspect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20000" contrast="4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304236" y="1819038"/>
              <a:ext cx="1080000" cy="1080000"/>
            </a:xfrm>
            <a:prstGeom prst="rect">
              <a:avLst/>
            </a:prstGeom>
          </p:spPr>
        </p:pic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7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40000" contrast="4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4395862" y="1819038"/>
              <a:ext cx="1080000" cy="1080000"/>
            </a:xfrm>
            <a:prstGeom prst="rect">
              <a:avLst/>
            </a:prstGeom>
          </p:spPr>
        </p:pic>
        <p:pic>
          <p:nvPicPr>
            <p:cNvPr id="34" name="图片 33"/>
            <p:cNvPicPr>
              <a:picLocks noChangeAspect="1"/>
            </p:cNvPicPr>
            <p:nvPr/>
          </p:nvPicPr>
          <p:blipFill>
            <a:blip r:embed="rId9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rightnessContrast bright="40000" contrast="4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109069" y="2914876"/>
              <a:ext cx="1080000" cy="1080000"/>
            </a:xfrm>
            <a:prstGeom prst="rect">
              <a:avLst/>
            </a:prstGeom>
          </p:spPr>
        </p:pic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11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rightnessContrast bright="40000" contrast="4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2206988" y="2913913"/>
              <a:ext cx="1080000" cy="1080000"/>
            </a:xfrm>
            <a:prstGeom prst="rect">
              <a:avLst/>
            </a:prstGeom>
          </p:spPr>
        </p:pic>
        <p:pic>
          <p:nvPicPr>
            <p:cNvPr id="36" name="图片 35"/>
            <p:cNvPicPr>
              <a:picLocks noChangeAspect="1"/>
            </p:cNvPicPr>
            <p:nvPr/>
          </p:nvPicPr>
          <p:blipFill>
            <a:blip r:embed="rId13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brightnessContrast bright="20000" contrast="4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302550" y="2913913"/>
              <a:ext cx="1080000" cy="1080000"/>
            </a:xfrm>
            <a:prstGeom prst="rect">
              <a:avLst/>
            </a:prstGeom>
          </p:spPr>
        </p:pic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15">
              <a:extLst>
                <a:ext uri="{BEBA8EAE-BF5A-486C-A8C5-ECC9F3942E4B}">
                  <a14:imgProps xmlns:a14="http://schemas.microsoft.com/office/drawing/2010/main">
                    <a14:imgLayer r:embed="rId16">
                      <a14:imgEffect>
                        <a14:brightnessContrast bright="40000" contrast="4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4395862" y="2913913"/>
              <a:ext cx="1080000" cy="1080000"/>
            </a:xfrm>
            <a:prstGeom prst="rect">
              <a:avLst/>
            </a:prstGeom>
          </p:spPr>
        </p:pic>
        <p:sp>
          <p:nvSpPr>
            <p:cNvPr id="168" name="文本框 167"/>
            <p:cNvSpPr txBox="1"/>
            <p:nvPr/>
          </p:nvSpPr>
          <p:spPr>
            <a:xfrm>
              <a:off x="1239672" y="1594904"/>
              <a:ext cx="94874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 err="1">
                  <a:cs typeface="Arial" panose="020B0604020202020204" pitchFamily="34" charset="0"/>
                </a:rPr>
                <a:t>Mitotracker</a:t>
              </a:r>
              <a:endParaRPr lang="zh-CN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9" name="文本框 168"/>
            <p:cNvSpPr txBox="1"/>
            <p:nvPr/>
          </p:nvSpPr>
          <p:spPr>
            <a:xfrm>
              <a:off x="2421195" y="1607821"/>
              <a:ext cx="128036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>
                  <a:latin typeface="Arial" panose="020B0604020202020204" pitchFamily="34" charset="0"/>
                  <a:cs typeface="Arial" panose="020B0604020202020204" pitchFamily="34" charset="0"/>
                </a:rPr>
                <a:t>TMEM11</a:t>
              </a:r>
              <a:endParaRPr lang="zh-CN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0" name="文本框 169"/>
            <p:cNvSpPr txBox="1"/>
            <p:nvPr/>
          </p:nvSpPr>
          <p:spPr>
            <a:xfrm>
              <a:off x="3627910" y="1602565"/>
              <a:ext cx="128036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>
                  <a:cs typeface="Arial" panose="020B0604020202020204" pitchFamily="34" charset="0"/>
                </a:rPr>
                <a:t>DAPI</a:t>
              </a:r>
              <a:endParaRPr lang="zh-CN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71" name="直接连接符 170"/>
            <p:cNvCxnSpPr/>
            <p:nvPr/>
          </p:nvCxnSpPr>
          <p:spPr>
            <a:xfrm>
              <a:off x="5243449" y="3917735"/>
              <a:ext cx="184645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2" name="文本框 171"/>
            <p:cNvSpPr txBox="1"/>
            <p:nvPr/>
          </p:nvSpPr>
          <p:spPr>
            <a:xfrm>
              <a:off x="4659878" y="1599886"/>
              <a:ext cx="128036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>
                  <a:latin typeface="Arial" panose="020B0604020202020204" pitchFamily="34" charset="0"/>
                  <a:cs typeface="Arial" panose="020B0604020202020204" pitchFamily="34" charset="0"/>
                </a:rPr>
                <a:t>Merge</a:t>
              </a:r>
              <a:endParaRPr lang="zh-CN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50" name="Text Box 3"/>
          <p:cNvSpPr txBox="1">
            <a:spLocks noChangeArrowheads="1"/>
          </p:cNvSpPr>
          <p:nvPr/>
        </p:nvSpPr>
        <p:spPr bwMode="auto">
          <a:xfrm>
            <a:off x="622050" y="4090670"/>
            <a:ext cx="381000" cy="3365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600" b="1" dirty="0">
                <a:cs typeface="Arial" panose="020B0604020202020204" pitchFamily="34" charset="0"/>
              </a:rPr>
              <a:t>b</a:t>
            </a:r>
            <a:endParaRPr lang="en-US" altLang="zh-CN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7" name="组合 66"/>
          <p:cNvGrpSpPr/>
          <p:nvPr/>
        </p:nvGrpSpPr>
        <p:grpSpPr>
          <a:xfrm>
            <a:off x="941503" y="4258945"/>
            <a:ext cx="2700020" cy="1379855"/>
            <a:chOff x="366740" y="4972740"/>
            <a:chExt cx="2700020" cy="1379855"/>
          </a:xfrm>
        </p:grpSpPr>
        <p:grpSp>
          <p:nvGrpSpPr>
            <p:cNvPr id="68" name="组合 67"/>
            <p:cNvGrpSpPr/>
            <p:nvPr/>
          </p:nvGrpSpPr>
          <p:grpSpPr>
            <a:xfrm>
              <a:off x="366740" y="4972740"/>
              <a:ext cx="2700020" cy="1379855"/>
              <a:chOff x="842" y="7976"/>
              <a:chExt cx="4252" cy="2173"/>
            </a:xfrm>
          </p:grpSpPr>
          <p:grpSp>
            <p:nvGrpSpPr>
              <p:cNvPr id="71" name="组合 70"/>
              <p:cNvGrpSpPr/>
              <p:nvPr/>
            </p:nvGrpSpPr>
            <p:grpSpPr>
              <a:xfrm>
                <a:off x="842" y="8366"/>
                <a:ext cx="2785" cy="1783"/>
                <a:chOff x="437211" y="4896095"/>
                <a:chExt cx="1768532" cy="1132141"/>
              </a:xfrm>
            </p:grpSpPr>
            <p:pic>
              <p:nvPicPr>
                <p:cNvPr id="77" name="图片 76"/>
                <p:cNvPicPr preferRelativeResize="0"/>
                <p:nvPr/>
              </p:nvPicPr>
              <p:blipFill rotWithShape="1">
                <a:blip r:embed="rId17">
                  <a:extLst>
                    <a:ext uri="{BEBA8EAE-BF5A-486C-A8C5-ECC9F3942E4B}">
                      <a14:imgProps xmlns:a14="http://schemas.microsoft.com/office/drawing/2010/main">
                        <a14:imgLayer r:embed="rId18">
                          <a14:imgEffect>
                            <a14:brightnessContrast bright="40000" contrast="2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813" t="44494" r="16139" b="18650"/>
                <a:stretch>
                  <a:fillRect/>
                </a:stretch>
              </p:blipFill>
              <p:spPr>
                <a:xfrm>
                  <a:off x="1125743" y="5184690"/>
                  <a:ext cx="1080000" cy="201600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</p:pic>
            <p:pic>
              <p:nvPicPr>
                <p:cNvPr id="78" name="图片 77"/>
                <p:cNvPicPr preferRelativeResize="0"/>
                <p:nvPr/>
              </p:nvPicPr>
              <p:blipFill rotWithShape="1">
                <a:blip r:embed="rId19">
                  <a:extLst>
                    <a:ext uri="{BEBA8EAE-BF5A-486C-A8C5-ECC9F3942E4B}">
                      <a14:imgProps xmlns:a14="http://schemas.microsoft.com/office/drawing/2010/main">
                        <a14:imgLayer r:embed="rId20">
                          <a14:imgEffect>
                            <a14:brightnessContrast contrast="4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482" t="61103" r="5171" b="11152"/>
                <a:stretch>
                  <a:fillRect/>
                </a:stretch>
              </p:blipFill>
              <p:spPr>
                <a:xfrm>
                  <a:off x="1125743" y="4921421"/>
                  <a:ext cx="1080000" cy="201600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</p:pic>
            <p:sp>
              <p:nvSpPr>
                <p:cNvPr id="79" name="文本框 140"/>
                <p:cNvSpPr txBox="1"/>
                <p:nvPr/>
              </p:nvSpPr>
              <p:spPr>
                <a:xfrm>
                  <a:off x="492868" y="5164244"/>
                  <a:ext cx="1018799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1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GAPDH</a:t>
                  </a:r>
                  <a:endParaRPr lang="zh-CN" altLang="en-US" sz="11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0" name="文本框 141"/>
                <p:cNvSpPr txBox="1"/>
                <p:nvPr/>
              </p:nvSpPr>
              <p:spPr>
                <a:xfrm>
                  <a:off x="437211" y="4896095"/>
                  <a:ext cx="1018799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1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TMEM11</a:t>
                  </a:r>
                  <a:endParaRPr lang="zh-CN" altLang="en-US" sz="11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1" name="文本框 142"/>
                <p:cNvSpPr txBox="1"/>
                <p:nvPr/>
              </p:nvSpPr>
              <p:spPr>
                <a:xfrm rot="18840000">
                  <a:off x="809082" y="5470941"/>
                  <a:ext cx="706822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1100" dirty="0">
                      <a:cs typeface="Arial" panose="020B0604020202020204" pitchFamily="34" charset="0"/>
                    </a:rPr>
                    <a:t>Heart</a:t>
                  </a:r>
                  <a:endParaRPr lang="en-US" altLang="zh-CN" sz="11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2" name="文本框 143"/>
                <p:cNvSpPr txBox="1"/>
                <p:nvPr/>
              </p:nvSpPr>
              <p:spPr>
                <a:xfrm rot="18840000">
                  <a:off x="1587580" y="5469914"/>
                  <a:ext cx="694124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11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Muscle </a:t>
                  </a:r>
                  <a:endParaRPr lang="en-US" altLang="zh-CN" sz="11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3" name="文本框 144"/>
                <p:cNvSpPr txBox="1"/>
                <p:nvPr/>
              </p:nvSpPr>
              <p:spPr>
                <a:xfrm rot="18840000">
                  <a:off x="1269416" y="5432306"/>
                  <a:ext cx="856387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11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Brain</a:t>
                  </a:r>
                  <a:endParaRPr lang="en-US" altLang="zh-CN" sz="11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4" name="文本框 145"/>
                <p:cNvSpPr txBox="1"/>
                <p:nvPr/>
              </p:nvSpPr>
              <p:spPr>
                <a:xfrm rot="18840000">
                  <a:off x="987704" y="5443907"/>
                  <a:ext cx="907048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indent="0" algn="ctr">
                    <a:buNone/>
                  </a:pPr>
                  <a:r>
                    <a:rPr lang="en-US" altLang="zh-CN" sz="11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Liver</a:t>
                  </a:r>
                  <a:endParaRPr lang="en-US" altLang="zh-CN" sz="11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72" name="组合 71"/>
              <p:cNvGrpSpPr/>
              <p:nvPr/>
            </p:nvGrpSpPr>
            <p:grpSpPr>
              <a:xfrm>
                <a:off x="3546" y="7976"/>
                <a:ext cx="1548" cy="1253"/>
                <a:chOff x="3334" y="4837"/>
                <a:chExt cx="1548" cy="1253"/>
              </a:xfrm>
            </p:grpSpPr>
            <p:grpSp>
              <p:nvGrpSpPr>
                <p:cNvPr id="73" name="组合 72"/>
                <p:cNvGrpSpPr/>
                <p:nvPr/>
              </p:nvGrpSpPr>
              <p:grpSpPr>
                <a:xfrm>
                  <a:off x="3334" y="4837"/>
                  <a:ext cx="1548" cy="659"/>
                  <a:chOff x="6407533" y="912599"/>
                  <a:chExt cx="982950" cy="418109"/>
                </a:xfrm>
              </p:grpSpPr>
              <p:sp>
                <p:nvSpPr>
                  <p:cNvPr id="75" name="文本框 66"/>
                  <p:cNvSpPr txBox="1"/>
                  <p:nvPr/>
                </p:nvSpPr>
                <p:spPr>
                  <a:xfrm>
                    <a:off x="6407533" y="912599"/>
                    <a:ext cx="687656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zh-CN" sz="1000" dirty="0" err="1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KDa</a:t>
                    </a:r>
                    <a:endParaRPr lang="en-US" altLang="zh-CN" sz="10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76" name="文本框 67"/>
                  <p:cNvSpPr txBox="1"/>
                  <p:nvPr/>
                </p:nvSpPr>
                <p:spPr>
                  <a:xfrm>
                    <a:off x="6449413" y="1085771"/>
                    <a:ext cx="941070" cy="24493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zh-CN" sz="10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25</a:t>
                    </a:r>
                    <a:endParaRPr lang="en-US" altLang="zh-CN" sz="10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74" name="文本框 68"/>
                <p:cNvSpPr txBox="1"/>
                <p:nvPr/>
              </p:nvSpPr>
              <p:spPr>
                <a:xfrm>
                  <a:off x="3399" y="5704"/>
                  <a:ext cx="1482" cy="38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35</a:t>
                  </a:r>
                  <a:endParaRPr lang="en-US" altLang="zh-CN" sz="1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69" name="Line 464"/>
            <p:cNvSpPr>
              <a:spLocks noChangeShapeType="1"/>
            </p:cNvSpPr>
            <p:nvPr/>
          </p:nvSpPr>
          <p:spPr bwMode="auto">
            <a:xfrm>
              <a:off x="2136649" y="5268966"/>
              <a:ext cx="720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800"/>
            </a:p>
          </p:txBody>
        </p:sp>
        <p:sp>
          <p:nvSpPr>
            <p:cNvPr id="70" name="Line 464"/>
            <p:cNvSpPr>
              <a:spLocks noChangeShapeType="1"/>
            </p:cNvSpPr>
            <p:nvPr/>
          </p:nvSpPr>
          <p:spPr bwMode="auto">
            <a:xfrm>
              <a:off x="2136649" y="5639171"/>
              <a:ext cx="720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800"/>
            </a:p>
          </p:txBody>
        </p:sp>
      </p:grpSp>
      <p:sp>
        <p:nvSpPr>
          <p:cNvPr id="38" name="Text Box 3"/>
          <p:cNvSpPr txBox="1">
            <a:spLocks noChangeArrowheads="1"/>
          </p:cNvSpPr>
          <p:nvPr/>
        </p:nvSpPr>
        <p:spPr bwMode="auto">
          <a:xfrm>
            <a:off x="3699165" y="4102153"/>
            <a:ext cx="381000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600" b="1" dirty="0">
                <a:cs typeface="Arial" panose="020B0604020202020204" pitchFamily="34" charset="0"/>
              </a:rPr>
              <a:t>c</a:t>
            </a:r>
            <a:endParaRPr lang="en-US" altLang="zh-CN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3200400" y="5897749"/>
            <a:ext cx="1502704" cy="1950851"/>
            <a:chOff x="1719913" y="4253248"/>
            <a:chExt cx="1502704" cy="1950851"/>
          </a:xfrm>
        </p:grpSpPr>
        <p:grpSp>
          <p:nvGrpSpPr>
            <p:cNvPr id="41" name="组合 40"/>
            <p:cNvGrpSpPr/>
            <p:nvPr/>
          </p:nvGrpSpPr>
          <p:grpSpPr>
            <a:xfrm>
              <a:off x="1719913" y="4253248"/>
              <a:ext cx="1502704" cy="1950851"/>
              <a:chOff x="2726252" y="4673121"/>
              <a:chExt cx="1502704" cy="1950851"/>
            </a:xfrm>
          </p:grpSpPr>
          <p:sp>
            <p:nvSpPr>
              <p:cNvPr id="43" name="Text Box 177"/>
              <p:cNvSpPr txBox="1">
                <a:spLocks noChangeArrowheads="1"/>
              </p:cNvSpPr>
              <p:nvPr/>
            </p:nvSpPr>
            <p:spPr bwMode="auto">
              <a:xfrm flipH="1" flipV="1">
                <a:off x="2726252" y="4788308"/>
                <a:ext cx="307393" cy="11824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 wrap="squar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US" altLang="zh-CN" sz="1100" dirty="0"/>
                  <a:t>KI67</a:t>
                </a:r>
                <a:r>
                  <a:rPr lang="en-US" altLang="zh-CN" sz="1100" baseline="30000" dirty="0"/>
                  <a:t>+</a:t>
                </a:r>
                <a:r>
                  <a:rPr lang="en-US" altLang="zh-CN" sz="1100" dirty="0"/>
                  <a:t> CMs</a:t>
                </a:r>
                <a:r>
                  <a:rPr lang="zh-CN" altLang="en-US" sz="1100" dirty="0"/>
                  <a:t> </a:t>
                </a:r>
                <a:r>
                  <a:rPr lang="en-US" altLang="zh-CN" sz="1100" dirty="0"/>
                  <a:t>(%)</a:t>
                </a:r>
                <a:endParaRPr lang="en-US" altLang="zh-CN" sz="1100" dirty="0"/>
              </a:p>
            </p:txBody>
          </p:sp>
          <p:sp>
            <p:nvSpPr>
              <p:cNvPr id="44" name="Text Box 735"/>
              <p:cNvSpPr txBox="1">
                <a:spLocks noChangeArrowheads="1"/>
              </p:cNvSpPr>
              <p:nvPr/>
            </p:nvSpPr>
            <p:spPr bwMode="auto">
              <a:xfrm rot="18770267">
                <a:off x="3185542" y="6113168"/>
                <a:ext cx="383431" cy="22720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CTRL</a:t>
                </a:r>
                <a:endParaRPr lang="en-US" altLang="zh-CN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" name="Text Box 735"/>
              <p:cNvSpPr txBox="1">
                <a:spLocks noChangeArrowheads="1"/>
              </p:cNvSpPr>
              <p:nvPr/>
            </p:nvSpPr>
            <p:spPr bwMode="auto">
              <a:xfrm rot="18770267">
                <a:off x="3449928" y="6248880"/>
                <a:ext cx="522980" cy="22720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TMEM11</a:t>
                </a:r>
                <a:endParaRPr lang="en-US" altLang="zh-CN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" name="Freeform 15"/>
              <p:cNvSpPr>
                <a:spLocks noEditPoints="1"/>
              </p:cNvSpPr>
              <p:nvPr/>
            </p:nvSpPr>
            <p:spPr bwMode="auto">
              <a:xfrm>
                <a:off x="3261099" y="5976045"/>
                <a:ext cx="967857" cy="46067"/>
              </a:xfrm>
              <a:custGeom>
                <a:avLst/>
                <a:gdLst>
                  <a:gd name="T0" fmla="*/ 0 w 702"/>
                  <a:gd name="T1" fmla="*/ 0 h 42"/>
                  <a:gd name="T2" fmla="*/ 702 w 702"/>
                  <a:gd name="T3" fmla="*/ 0 h 42"/>
                  <a:gd name="T4" fmla="*/ 201 w 702"/>
                  <a:gd name="T5" fmla="*/ 42 h 42"/>
                  <a:gd name="T6" fmla="*/ 201 w 702"/>
                  <a:gd name="T7" fmla="*/ 0 h 42"/>
                  <a:gd name="T8" fmla="*/ 500 w 702"/>
                  <a:gd name="T9" fmla="*/ 42 h 42"/>
                  <a:gd name="T10" fmla="*/ 500 w 702"/>
                  <a:gd name="T11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02" h="42">
                    <a:moveTo>
                      <a:pt x="0" y="0"/>
                    </a:moveTo>
                    <a:lnTo>
                      <a:pt x="702" y="0"/>
                    </a:lnTo>
                    <a:moveTo>
                      <a:pt x="201" y="42"/>
                    </a:moveTo>
                    <a:lnTo>
                      <a:pt x="201" y="0"/>
                    </a:lnTo>
                    <a:moveTo>
                      <a:pt x="500" y="42"/>
                    </a:moveTo>
                    <a:lnTo>
                      <a:pt x="500" y="0"/>
                    </a:lnTo>
                  </a:path>
                </a:pathLst>
              </a:custGeom>
              <a:noFill/>
              <a:ln w="7938" cap="flat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" name="Rectangle 16"/>
              <p:cNvSpPr>
                <a:spLocks noChangeArrowheads="1"/>
              </p:cNvSpPr>
              <p:nvPr/>
            </p:nvSpPr>
            <p:spPr bwMode="auto">
              <a:xfrm>
                <a:off x="2996728" y="5903636"/>
                <a:ext cx="195566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en-US" altLang="zh-CN" sz="11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0.0</a:t>
                </a:r>
                <a:endParaRPr kumimoji="0" lang="zh-CN" altLang="zh-CN" sz="11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48" name="Rectangle 17"/>
              <p:cNvSpPr>
                <a:spLocks noChangeArrowheads="1"/>
              </p:cNvSpPr>
              <p:nvPr/>
            </p:nvSpPr>
            <p:spPr bwMode="auto">
              <a:xfrm>
                <a:off x="2996728" y="5617364"/>
                <a:ext cx="195566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en-US" altLang="zh-CN" sz="11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0.5</a:t>
                </a:r>
                <a:endParaRPr kumimoji="0" lang="zh-CN" altLang="zh-CN" sz="11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49" name="Rectangle 18"/>
              <p:cNvSpPr>
                <a:spLocks noChangeArrowheads="1"/>
              </p:cNvSpPr>
              <p:nvPr/>
            </p:nvSpPr>
            <p:spPr bwMode="auto">
              <a:xfrm>
                <a:off x="2996728" y="5329995"/>
                <a:ext cx="195566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en-US" altLang="zh-CN" sz="11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1.0</a:t>
                </a:r>
                <a:endParaRPr kumimoji="0" lang="zh-CN" altLang="zh-CN" sz="11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50" name="Rectangle 19"/>
              <p:cNvSpPr>
                <a:spLocks noChangeArrowheads="1"/>
              </p:cNvSpPr>
              <p:nvPr/>
            </p:nvSpPr>
            <p:spPr bwMode="auto">
              <a:xfrm>
                <a:off x="2996728" y="5043722"/>
                <a:ext cx="195566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en-US" altLang="zh-CN" sz="11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1.5</a:t>
                </a:r>
                <a:endParaRPr kumimoji="0" lang="zh-CN" altLang="zh-CN" sz="11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51" name="Rectangle 20"/>
              <p:cNvSpPr>
                <a:spLocks noChangeArrowheads="1"/>
              </p:cNvSpPr>
              <p:nvPr/>
            </p:nvSpPr>
            <p:spPr bwMode="auto">
              <a:xfrm>
                <a:off x="2996728" y="4756353"/>
                <a:ext cx="195566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en-US" altLang="zh-CN" sz="11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2.0</a:t>
                </a:r>
                <a:endParaRPr kumimoji="0" lang="zh-CN" altLang="zh-CN" sz="11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52" name="Freeform 21"/>
              <p:cNvSpPr>
                <a:spLocks noEditPoints="1"/>
              </p:cNvSpPr>
              <p:nvPr/>
            </p:nvSpPr>
            <p:spPr bwMode="auto">
              <a:xfrm>
                <a:off x="3218136" y="4825471"/>
                <a:ext cx="45719" cy="1153864"/>
              </a:xfrm>
              <a:custGeom>
                <a:avLst/>
                <a:gdLst>
                  <a:gd name="T0" fmla="*/ 42 w 42"/>
                  <a:gd name="T1" fmla="*/ 1052 h 1052"/>
                  <a:gd name="T2" fmla="*/ 42 w 42"/>
                  <a:gd name="T3" fmla="*/ 0 h 1052"/>
                  <a:gd name="T4" fmla="*/ 42 w 42"/>
                  <a:gd name="T5" fmla="*/ 1049 h 1052"/>
                  <a:gd name="T6" fmla="*/ 0 w 42"/>
                  <a:gd name="T7" fmla="*/ 1049 h 1052"/>
                  <a:gd name="T8" fmla="*/ 42 w 42"/>
                  <a:gd name="T9" fmla="*/ 788 h 1052"/>
                  <a:gd name="T10" fmla="*/ 0 w 42"/>
                  <a:gd name="T11" fmla="*/ 788 h 1052"/>
                  <a:gd name="T12" fmla="*/ 42 w 42"/>
                  <a:gd name="T13" fmla="*/ 526 h 1052"/>
                  <a:gd name="T14" fmla="*/ 0 w 42"/>
                  <a:gd name="T15" fmla="*/ 526 h 1052"/>
                  <a:gd name="T16" fmla="*/ 42 w 42"/>
                  <a:gd name="T17" fmla="*/ 264 h 1052"/>
                  <a:gd name="T18" fmla="*/ 0 w 42"/>
                  <a:gd name="T19" fmla="*/ 264 h 1052"/>
                  <a:gd name="T20" fmla="*/ 42 w 42"/>
                  <a:gd name="T21" fmla="*/ 3 h 1052"/>
                  <a:gd name="T22" fmla="*/ 0 w 42"/>
                  <a:gd name="T23" fmla="*/ 3 h 10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2" h="1052">
                    <a:moveTo>
                      <a:pt x="42" y="1052"/>
                    </a:moveTo>
                    <a:lnTo>
                      <a:pt x="42" y="0"/>
                    </a:lnTo>
                    <a:moveTo>
                      <a:pt x="42" y="1049"/>
                    </a:moveTo>
                    <a:lnTo>
                      <a:pt x="0" y="1049"/>
                    </a:lnTo>
                    <a:moveTo>
                      <a:pt x="42" y="788"/>
                    </a:moveTo>
                    <a:lnTo>
                      <a:pt x="0" y="788"/>
                    </a:lnTo>
                    <a:moveTo>
                      <a:pt x="42" y="526"/>
                    </a:moveTo>
                    <a:lnTo>
                      <a:pt x="0" y="526"/>
                    </a:lnTo>
                    <a:moveTo>
                      <a:pt x="42" y="264"/>
                    </a:moveTo>
                    <a:lnTo>
                      <a:pt x="0" y="264"/>
                    </a:lnTo>
                    <a:moveTo>
                      <a:pt x="42" y="3"/>
                    </a:moveTo>
                    <a:lnTo>
                      <a:pt x="0" y="3"/>
                    </a:lnTo>
                  </a:path>
                </a:pathLst>
              </a:custGeom>
              <a:noFill/>
              <a:ln w="7938" cap="flat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" name="Line 22"/>
              <p:cNvSpPr>
                <a:spLocks noChangeShapeType="1"/>
              </p:cNvSpPr>
              <p:nvPr/>
            </p:nvSpPr>
            <p:spPr bwMode="auto">
              <a:xfrm>
                <a:off x="3950456" y="5577895"/>
                <a:ext cx="0" cy="34001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" name="Line 23"/>
              <p:cNvSpPr>
                <a:spLocks noChangeShapeType="1"/>
              </p:cNvSpPr>
              <p:nvPr/>
            </p:nvSpPr>
            <p:spPr bwMode="auto">
              <a:xfrm>
                <a:off x="3950456" y="5611897"/>
                <a:ext cx="0" cy="34001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" name="Line 24"/>
              <p:cNvSpPr>
                <a:spLocks noChangeShapeType="1"/>
              </p:cNvSpPr>
              <p:nvPr/>
            </p:nvSpPr>
            <p:spPr bwMode="auto">
              <a:xfrm>
                <a:off x="3881520" y="5577895"/>
                <a:ext cx="137871" cy="0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" name="Line 25"/>
              <p:cNvSpPr>
                <a:spLocks noChangeShapeType="1"/>
              </p:cNvSpPr>
              <p:nvPr/>
            </p:nvSpPr>
            <p:spPr bwMode="auto">
              <a:xfrm>
                <a:off x="3881520" y="5645899"/>
                <a:ext cx="137871" cy="0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" name="Line 26"/>
              <p:cNvSpPr>
                <a:spLocks noChangeShapeType="1"/>
              </p:cNvSpPr>
              <p:nvPr/>
            </p:nvSpPr>
            <p:spPr bwMode="auto">
              <a:xfrm>
                <a:off x="3813963" y="5611897"/>
                <a:ext cx="272985" cy="0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" name="Rectangle 27"/>
              <p:cNvSpPr>
                <a:spLocks noChangeArrowheads="1"/>
              </p:cNvSpPr>
              <p:nvPr/>
            </p:nvSpPr>
            <p:spPr bwMode="auto">
              <a:xfrm>
                <a:off x="3928396" y="5578993"/>
                <a:ext cx="44119" cy="3509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9" name="Rectangle 28"/>
              <p:cNvSpPr>
                <a:spLocks noChangeArrowheads="1"/>
              </p:cNvSpPr>
              <p:nvPr/>
            </p:nvSpPr>
            <p:spPr bwMode="auto">
              <a:xfrm>
                <a:off x="3928396" y="5578993"/>
                <a:ext cx="44119" cy="35099"/>
              </a:xfrm>
              <a:prstGeom prst="rect">
                <a:avLst/>
              </a:prstGeom>
              <a:noFill/>
              <a:ln w="1588" cap="flat">
                <a:solidFill>
                  <a:srgbClr val="FF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" name="Rectangle 29"/>
              <p:cNvSpPr>
                <a:spLocks noChangeArrowheads="1"/>
              </p:cNvSpPr>
              <p:nvPr/>
            </p:nvSpPr>
            <p:spPr bwMode="auto">
              <a:xfrm>
                <a:off x="3837401" y="5571314"/>
                <a:ext cx="42741" cy="3509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1" name="Rectangle 30"/>
              <p:cNvSpPr>
                <a:spLocks noChangeArrowheads="1"/>
              </p:cNvSpPr>
              <p:nvPr/>
            </p:nvSpPr>
            <p:spPr bwMode="auto">
              <a:xfrm>
                <a:off x="3837401" y="5571314"/>
                <a:ext cx="42741" cy="35099"/>
              </a:xfrm>
              <a:prstGeom prst="rect">
                <a:avLst/>
              </a:prstGeom>
              <a:noFill/>
              <a:ln w="1588" cap="flat">
                <a:solidFill>
                  <a:srgbClr val="FF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2" name="Rectangle 31"/>
              <p:cNvSpPr>
                <a:spLocks noChangeArrowheads="1"/>
              </p:cNvSpPr>
              <p:nvPr/>
            </p:nvSpPr>
            <p:spPr bwMode="auto">
              <a:xfrm>
                <a:off x="4020771" y="5547184"/>
                <a:ext cx="42741" cy="34001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3" name="Rectangle 32"/>
              <p:cNvSpPr>
                <a:spLocks noChangeArrowheads="1"/>
              </p:cNvSpPr>
              <p:nvPr/>
            </p:nvSpPr>
            <p:spPr bwMode="auto">
              <a:xfrm>
                <a:off x="4020771" y="5547184"/>
                <a:ext cx="42741" cy="34001"/>
              </a:xfrm>
              <a:prstGeom prst="rect">
                <a:avLst/>
              </a:prstGeom>
              <a:noFill/>
              <a:ln w="1588" cap="flat">
                <a:solidFill>
                  <a:srgbClr val="FF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4" name="Rectangle 33"/>
              <p:cNvSpPr>
                <a:spLocks noChangeArrowheads="1"/>
              </p:cNvSpPr>
              <p:nvPr/>
            </p:nvSpPr>
            <p:spPr bwMode="auto">
              <a:xfrm>
                <a:off x="3928396" y="5628349"/>
                <a:ext cx="44119" cy="34001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5" name="Rectangle 34"/>
              <p:cNvSpPr>
                <a:spLocks noChangeArrowheads="1"/>
              </p:cNvSpPr>
              <p:nvPr/>
            </p:nvSpPr>
            <p:spPr bwMode="auto">
              <a:xfrm>
                <a:off x="3928396" y="5628349"/>
                <a:ext cx="44119" cy="34001"/>
              </a:xfrm>
              <a:prstGeom prst="rect">
                <a:avLst/>
              </a:prstGeom>
              <a:noFill/>
              <a:ln w="1588" cap="flat">
                <a:solidFill>
                  <a:srgbClr val="FF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6" name="Rectangle 35"/>
              <p:cNvSpPr>
                <a:spLocks noChangeArrowheads="1"/>
              </p:cNvSpPr>
              <p:nvPr/>
            </p:nvSpPr>
            <p:spPr bwMode="auto">
              <a:xfrm>
                <a:off x="3837401" y="5605316"/>
                <a:ext cx="42741" cy="34001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5" name="Rectangle 36"/>
              <p:cNvSpPr>
                <a:spLocks noChangeArrowheads="1"/>
              </p:cNvSpPr>
              <p:nvPr/>
            </p:nvSpPr>
            <p:spPr bwMode="auto">
              <a:xfrm>
                <a:off x="3837401" y="5605316"/>
                <a:ext cx="42741" cy="34001"/>
              </a:xfrm>
              <a:prstGeom prst="rect">
                <a:avLst/>
              </a:prstGeom>
              <a:noFill/>
              <a:ln w="1588" cap="flat">
                <a:solidFill>
                  <a:srgbClr val="FF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6" name="Rectangle 37"/>
              <p:cNvSpPr>
                <a:spLocks noChangeArrowheads="1"/>
              </p:cNvSpPr>
              <p:nvPr/>
            </p:nvSpPr>
            <p:spPr bwMode="auto">
              <a:xfrm>
                <a:off x="4020771" y="5636028"/>
                <a:ext cx="42741" cy="34001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7" name="Rectangle 38"/>
              <p:cNvSpPr>
                <a:spLocks noChangeArrowheads="1"/>
              </p:cNvSpPr>
              <p:nvPr/>
            </p:nvSpPr>
            <p:spPr bwMode="auto">
              <a:xfrm>
                <a:off x="4020771" y="5636028"/>
                <a:ext cx="42741" cy="34001"/>
              </a:xfrm>
              <a:prstGeom prst="rect">
                <a:avLst/>
              </a:prstGeom>
              <a:noFill/>
              <a:ln w="1588" cap="flat">
                <a:solidFill>
                  <a:srgbClr val="FF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8" name="Line 39"/>
              <p:cNvSpPr>
                <a:spLocks noChangeShapeType="1"/>
              </p:cNvSpPr>
              <p:nvPr/>
            </p:nvSpPr>
            <p:spPr bwMode="auto">
              <a:xfrm>
                <a:off x="3538221" y="4948316"/>
                <a:ext cx="0" cy="129426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9" name="Line 40"/>
              <p:cNvSpPr>
                <a:spLocks noChangeShapeType="1"/>
              </p:cNvSpPr>
              <p:nvPr/>
            </p:nvSpPr>
            <p:spPr bwMode="auto">
              <a:xfrm>
                <a:off x="3538221" y="5077741"/>
                <a:ext cx="0" cy="129426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0" name="Line 41"/>
              <p:cNvSpPr>
                <a:spLocks noChangeShapeType="1"/>
              </p:cNvSpPr>
              <p:nvPr/>
            </p:nvSpPr>
            <p:spPr bwMode="auto">
              <a:xfrm>
                <a:off x="3469285" y="4948316"/>
                <a:ext cx="137871" cy="0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1" name="Line 42"/>
              <p:cNvSpPr>
                <a:spLocks noChangeShapeType="1"/>
              </p:cNvSpPr>
              <p:nvPr/>
            </p:nvSpPr>
            <p:spPr bwMode="auto">
              <a:xfrm>
                <a:off x="3469285" y="5207167"/>
                <a:ext cx="137871" cy="0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2" name="Line 43"/>
              <p:cNvSpPr>
                <a:spLocks noChangeShapeType="1"/>
              </p:cNvSpPr>
              <p:nvPr/>
            </p:nvSpPr>
            <p:spPr bwMode="auto">
              <a:xfrm>
                <a:off x="3401727" y="5077741"/>
                <a:ext cx="272985" cy="0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3" name="Oval 44"/>
              <p:cNvSpPr>
                <a:spLocks noChangeArrowheads="1"/>
              </p:cNvSpPr>
              <p:nvPr/>
            </p:nvSpPr>
            <p:spPr bwMode="auto">
              <a:xfrm>
                <a:off x="3488587" y="4987801"/>
                <a:ext cx="44119" cy="34001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4" name="Oval 45"/>
              <p:cNvSpPr>
                <a:spLocks noChangeArrowheads="1"/>
              </p:cNvSpPr>
              <p:nvPr/>
            </p:nvSpPr>
            <p:spPr bwMode="auto">
              <a:xfrm>
                <a:off x="3488587" y="4987801"/>
                <a:ext cx="44119" cy="34001"/>
              </a:xfrm>
              <a:prstGeom prst="ellipse">
                <a:avLst/>
              </a:prstGeom>
              <a:noFill/>
              <a:ln w="1588" cap="flat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5" name="Oval 46"/>
              <p:cNvSpPr>
                <a:spLocks noChangeArrowheads="1"/>
              </p:cNvSpPr>
              <p:nvPr/>
            </p:nvSpPr>
            <p:spPr bwMode="auto">
              <a:xfrm>
                <a:off x="3516161" y="4877022"/>
                <a:ext cx="44119" cy="34001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6" name="Oval 47"/>
              <p:cNvSpPr>
                <a:spLocks noChangeArrowheads="1"/>
              </p:cNvSpPr>
              <p:nvPr/>
            </p:nvSpPr>
            <p:spPr bwMode="auto">
              <a:xfrm>
                <a:off x="3516161" y="4875925"/>
                <a:ext cx="44119" cy="35099"/>
              </a:xfrm>
              <a:prstGeom prst="ellipse">
                <a:avLst/>
              </a:prstGeom>
              <a:noFill/>
              <a:ln w="1588" cap="flat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7" name="Oval 48"/>
              <p:cNvSpPr>
                <a:spLocks noChangeArrowheads="1"/>
              </p:cNvSpPr>
              <p:nvPr/>
            </p:nvSpPr>
            <p:spPr bwMode="auto">
              <a:xfrm>
                <a:off x="3542356" y="5018513"/>
                <a:ext cx="44119" cy="35099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" name="Oval 49"/>
              <p:cNvSpPr>
                <a:spLocks noChangeArrowheads="1"/>
              </p:cNvSpPr>
              <p:nvPr/>
            </p:nvSpPr>
            <p:spPr bwMode="auto">
              <a:xfrm>
                <a:off x="3542356" y="5018513"/>
                <a:ext cx="44119" cy="35099"/>
              </a:xfrm>
              <a:prstGeom prst="ellipse">
                <a:avLst/>
              </a:prstGeom>
              <a:noFill/>
              <a:ln w="1588" cap="flat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9" name="Oval 50"/>
              <p:cNvSpPr>
                <a:spLocks noChangeArrowheads="1"/>
              </p:cNvSpPr>
              <p:nvPr/>
            </p:nvSpPr>
            <p:spPr bwMode="auto">
              <a:xfrm>
                <a:off x="3542356" y="5139164"/>
                <a:ext cx="44119" cy="35099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0" name="Oval 51"/>
              <p:cNvSpPr>
                <a:spLocks noChangeArrowheads="1"/>
              </p:cNvSpPr>
              <p:nvPr/>
            </p:nvSpPr>
            <p:spPr bwMode="auto">
              <a:xfrm>
                <a:off x="3542356" y="5139164"/>
                <a:ext cx="44119" cy="35099"/>
              </a:xfrm>
              <a:prstGeom prst="ellipse">
                <a:avLst/>
              </a:prstGeom>
              <a:noFill/>
              <a:ln w="1588" cap="flat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" name="Oval 52"/>
              <p:cNvSpPr>
                <a:spLocks noChangeArrowheads="1"/>
              </p:cNvSpPr>
              <p:nvPr/>
            </p:nvSpPr>
            <p:spPr bwMode="auto">
              <a:xfrm>
                <a:off x="3516161" y="5251040"/>
                <a:ext cx="44119" cy="35099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2" name="Oval 53"/>
              <p:cNvSpPr>
                <a:spLocks noChangeArrowheads="1"/>
              </p:cNvSpPr>
              <p:nvPr/>
            </p:nvSpPr>
            <p:spPr bwMode="auto">
              <a:xfrm>
                <a:off x="3516161" y="5251040"/>
                <a:ext cx="44119" cy="35099"/>
              </a:xfrm>
              <a:prstGeom prst="ellipse">
                <a:avLst/>
              </a:prstGeom>
              <a:noFill/>
              <a:ln w="1588" cap="flat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3" name="Oval 54"/>
              <p:cNvSpPr>
                <a:spLocks noChangeArrowheads="1"/>
              </p:cNvSpPr>
              <p:nvPr/>
            </p:nvSpPr>
            <p:spPr bwMode="auto">
              <a:xfrm>
                <a:off x="3488587" y="5089807"/>
                <a:ext cx="44119" cy="34001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4" name="Oval 55"/>
              <p:cNvSpPr>
                <a:spLocks noChangeArrowheads="1"/>
              </p:cNvSpPr>
              <p:nvPr/>
            </p:nvSpPr>
            <p:spPr bwMode="auto">
              <a:xfrm>
                <a:off x="3488587" y="5089807"/>
                <a:ext cx="44119" cy="34001"/>
              </a:xfrm>
              <a:prstGeom prst="ellipse">
                <a:avLst/>
              </a:prstGeom>
              <a:noFill/>
              <a:ln w="1588" cap="flat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" name="Text Box 829"/>
              <p:cNvSpPr txBox="1">
                <a:spLocks noChangeArrowheads="1"/>
              </p:cNvSpPr>
              <p:nvPr/>
            </p:nvSpPr>
            <p:spPr bwMode="auto">
              <a:xfrm>
                <a:off x="3413167" y="4673121"/>
                <a:ext cx="752625" cy="2154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800" i="1" dirty="0"/>
                  <a:t>P &lt;0.0001</a:t>
                </a:r>
                <a:endParaRPr lang="en-US" altLang="zh-CN" sz="800" i="1" dirty="0"/>
              </a:p>
            </p:txBody>
          </p:sp>
        </p:grpSp>
        <p:sp>
          <p:nvSpPr>
            <p:cNvPr id="42" name="Line 124"/>
            <p:cNvSpPr>
              <a:spLocks noChangeShapeType="1"/>
            </p:cNvSpPr>
            <p:nvPr/>
          </p:nvSpPr>
          <p:spPr bwMode="auto">
            <a:xfrm>
              <a:off x="2510882" y="4421118"/>
              <a:ext cx="455612" cy="0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800"/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4800600" y="5895085"/>
            <a:ext cx="1606722" cy="1905971"/>
            <a:chOff x="3669945" y="4250584"/>
            <a:chExt cx="1606722" cy="1905971"/>
          </a:xfrm>
        </p:grpSpPr>
        <p:grpSp>
          <p:nvGrpSpPr>
            <p:cNvPr id="107" name="组合 106"/>
            <p:cNvGrpSpPr/>
            <p:nvPr/>
          </p:nvGrpSpPr>
          <p:grpSpPr>
            <a:xfrm>
              <a:off x="3669945" y="4250584"/>
              <a:ext cx="1606722" cy="1905971"/>
              <a:chOff x="4667271" y="4672878"/>
              <a:chExt cx="1606722" cy="1905971"/>
            </a:xfrm>
          </p:grpSpPr>
          <p:sp>
            <p:nvSpPr>
              <p:cNvPr id="109" name="Text Box 735"/>
              <p:cNvSpPr txBox="1">
                <a:spLocks noChangeArrowheads="1"/>
              </p:cNvSpPr>
              <p:nvPr/>
            </p:nvSpPr>
            <p:spPr bwMode="auto">
              <a:xfrm rot="18770267">
                <a:off x="5216422" y="6099944"/>
                <a:ext cx="383431" cy="22720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CTRL</a:t>
                </a:r>
                <a:endParaRPr lang="en-US" altLang="zh-CN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0" name="Text Box 735"/>
              <p:cNvSpPr txBox="1">
                <a:spLocks noChangeArrowheads="1"/>
              </p:cNvSpPr>
              <p:nvPr/>
            </p:nvSpPr>
            <p:spPr bwMode="auto">
              <a:xfrm rot="18770267">
                <a:off x="5480808" y="6203757"/>
                <a:ext cx="522980" cy="22720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TMEM11</a:t>
                </a:r>
                <a:endParaRPr lang="en-US" altLang="zh-CN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1" name="Freeform 5"/>
              <p:cNvSpPr>
                <a:spLocks noEditPoints="1"/>
              </p:cNvSpPr>
              <p:nvPr/>
            </p:nvSpPr>
            <p:spPr bwMode="auto">
              <a:xfrm>
                <a:off x="5304030" y="5936135"/>
                <a:ext cx="969963" cy="46038"/>
              </a:xfrm>
              <a:custGeom>
                <a:avLst/>
                <a:gdLst>
                  <a:gd name="T0" fmla="*/ 0 w 611"/>
                  <a:gd name="T1" fmla="*/ 0 h 29"/>
                  <a:gd name="T2" fmla="*/ 611 w 611"/>
                  <a:gd name="T3" fmla="*/ 0 h 29"/>
                  <a:gd name="T4" fmla="*/ 175 w 611"/>
                  <a:gd name="T5" fmla="*/ 29 h 29"/>
                  <a:gd name="T6" fmla="*/ 175 w 611"/>
                  <a:gd name="T7" fmla="*/ 0 h 29"/>
                  <a:gd name="T8" fmla="*/ 435 w 611"/>
                  <a:gd name="T9" fmla="*/ 29 h 29"/>
                  <a:gd name="T10" fmla="*/ 435 w 611"/>
                  <a:gd name="T11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1" h="29">
                    <a:moveTo>
                      <a:pt x="0" y="0"/>
                    </a:moveTo>
                    <a:lnTo>
                      <a:pt x="611" y="0"/>
                    </a:lnTo>
                    <a:moveTo>
                      <a:pt x="175" y="29"/>
                    </a:moveTo>
                    <a:lnTo>
                      <a:pt x="175" y="0"/>
                    </a:lnTo>
                    <a:moveTo>
                      <a:pt x="435" y="29"/>
                    </a:moveTo>
                    <a:lnTo>
                      <a:pt x="435" y="0"/>
                    </a:lnTo>
                  </a:path>
                </a:pathLst>
              </a:custGeom>
              <a:noFill/>
              <a:ln w="7938" cap="flat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" name="Rectangle 6"/>
              <p:cNvSpPr>
                <a:spLocks noChangeArrowheads="1"/>
              </p:cNvSpPr>
              <p:nvPr/>
            </p:nvSpPr>
            <p:spPr bwMode="auto">
              <a:xfrm>
                <a:off x="4969591" y="5850523"/>
                <a:ext cx="274114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en-US" altLang="zh-CN" sz="11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0.00</a:t>
                </a:r>
                <a:endParaRPr kumimoji="0" lang="zh-CN" altLang="zh-CN" sz="11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3" name="Rectangle 7"/>
              <p:cNvSpPr>
                <a:spLocks noChangeArrowheads="1"/>
              </p:cNvSpPr>
              <p:nvPr/>
            </p:nvSpPr>
            <p:spPr bwMode="auto">
              <a:xfrm>
                <a:off x="4969591" y="5469523"/>
                <a:ext cx="274114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en-US" altLang="zh-CN" sz="11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0.05</a:t>
                </a:r>
                <a:endParaRPr kumimoji="0" lang="zh-CN" altLang="zh-CN" sz="11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4" name="Rectangle 8"/>
              <p:cNvSpPr>
                <a:spLocks noChangeArrowheads="1"/>
              </p:cNvSpPr>
              <p:nvPr/>
            </p:nvSpPr>
            <p:spPr bwMode="auto">
              <a:xfrm>
                <a:off x="4969591" y="5088523"/>
                <a:ext cx="274114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en-US" altLang="zh-CN" sz="11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0.10</a:t>
                </a:r>
                <a:endParaRPr kumimoji="0" lang="zh-CN" altLang="zh-CN" sz="11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5" name="Rectangle 9"/>
              <p:cNvSpPr>
                <a:spLocks noChangeArrowheads="1"/>
              </p:cNvSpPr>
              <p:nvPr/>
            </p:nvSpPr>
            <p:spPr bwMode="auto">
              <a:xfrm>
                <a:off x="4969591" y="4707523"/>
                <a:ext cx="274114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r>
                  <a:rPr kumimoji="0" lang="en-US" altLang="zh-CN" sz="11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0.15</a:t>
                </a:r>
                <a:endParaRPr kumimoji="0" lang="zh-CN" altLang="zh-CN" sz="11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16" name="Freeform 10"/>
              <p:cNvSpPr>
                <a:spLocks noEditPoints="1"/>
              </p:cNvSpPr>
              <p:nvPr/>
            </p:nvSpPr>
            <p:spPr bwMode="auto">
              <a:xfrm>
                <a:off x="5274185" y="4789960"/>
                <a:ext cx="45719" cy="1149350"/>
              </a:xfrm>
              <a:custGeom>
                <a:avLst/>
                <a:gdLst>
                  <a:gd name="T0" fmla="*/ 37 w 37"/>
                  <a:gd name="T1" fmla="*/ 724 h 724"/>
                  <a:gd name="T2" fmla="*/ 37 w 37"/>
                  <a:gd name="T3" fmla="*/ 0 h 724"/>
                  <a:gd name="T4" fmla="*/ 37 w 37"/>
                  <a:gd name="T5" fmla="*/ 722 h 724"/>
                  <a:gd name="T6" fmla="*/ 0 w 37"/>
                  <a:gd name="T7" fmla="*/ 722 h 724"/>
                  <a:gd name="T8" fmla="*/ 37 w 37"/>
                  <a:gd name="T9" fmla="*/ 482 h 724"/>
                  <a:gd name="T10" fmla="*/ 0 w 37"/>
                  <a:gd name="T11" fmla="*/ 482 h 724"/>
                  <a:gd name="T12" fmla="*/ 37 w 37"/>
                  <a:gd name="T13" fmla="*/ 242 h 724"/>
                  <a:gd name="T14" fmla="*/ 0 w 37"/>
                  <a:gd name="T15" fmla="*/ 242 h 724"/>
                  <a:gd name="T16" fmla="*/ 37 w 37"/>
                  <a:gd name="T17" fmla="*/ 2 h 724"/>
                  <a:gd name="T18" fmla="*/ 0 w 37"/>
                  <a:gd name="T19" fmla="*/ 2 h 7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7" h="724">
                    <a:moveTo>
                      <a:pt x="37" y="724"/>
                    </a:moveTo>
                    <a:lnTo>
                      <a:pt x="37" y="0"/>
                    </a:lnTo>
                    <a:moveTo>
                      <a:pt x="37" y="722"/>
                    </a:moveTo>
                    <a:lnTo>
                      <a:pt x="0" y="722"/>
                    </a:lnTo>
                    <a:moveTo>
                      <a:pt x="37" y="482"/>
                    </a:moveTo>
                    <a:lnTo>
                      <a:pt x="0" y="482"/>
                    </a:lnTo>
                    <a:moveTo>
                      <a:pt x="37" y="242"/>
                    </a:moveTo>
                    <a:lnTo>
                      <a:pt x="0" y="242"/>
                    </a:lnTo>
                    <a:moveTo>
                      <a:pt x="37" y="2"/>
                    </a:moveTo>
                    <a:lnTo>
                      <a:pt x="0" y="2"/>
                    </a:lnTo>
                  </a:path>
                </a:pathLst>
              </a:custGeom>
              <a:noFill/>
              <a:ln w="7938" cap="flat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100"/>
              </a:p>
            </p:txBody>
          </p:sp>
          <p:sp>
            <p:nvSpPr>
              <p:cNvPr id="117" name="Line 11"/>
              <p:cNvSpPr>
                <a:spLocks noChangeShapeType="1"/>
              </p:cNvSpPr>
              <p:nvPr/>
            </p:nvSpPr>
            <p:spPr bwMode="auto">
              <a:xfrm>
                <a:off x="5994593" y="5404322"/>
                <a:ext cx="0" cy="39688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8" name="Line 12"/>
              <p:cNvSpPr>
                <a:spLocks noChangeShapeType="1"/>
              </p:cNvSpPr>
              <p:nvPr/>
            </p:nvSpPr>
            <p:spPr bwMode="auto">
              <a:xfrm>
                <a:off x="5994593" y="5444010"/>
                <a:ext cx="0" cy="39688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9" name="Line 13"/>
              <p:cNvSpPr>
                <a:spLocks noChangeShapeType="1"/>
              </p:cNvSpPr>
              <p:nvPr/>
            </p:nvSpPr>
            <p:spPr bwMode="auto">
              <a:xfrm>
                <a:off x="5926330" y="5404322"/>
                <a:ext cx="138113" cy="0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0" name="Line 14"/>
              <p:cNvSpPr>
                <a:spLocks noChangeShapeType="1"/>
              </p:cNvSpPr>
              <p:nvPr/>
            </p:nvSpPr>
            <p:spPr bwMode="auto">
              <a:xfrm>
                <a:off x="5926330" y="5483697"/>
                <a:ext cx="138113" cy="0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1" name="Line 15"/>
              <p:cNvSpPr>
                <a:spLocks noChangeShapeType="1"/>
              </p:cNvSpPr>
              <p:nvPr/>
            </p:nvSpPr>
            <p:spPr bwMode="auto">
              <a:xfrm>
                <a:off x="5858068" y="5444010"/>
                <a:ext cx="274638" cy="0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2" name="Rectangle 16"/>
              <p:cNvSpPr>
                <a:spLocks noChangeArrowheads="1"/>
              </p:cNvSpPr>
              <p:nvPr/>
            </p:nvSpPr>
            <p:spPr bwMode="auto">
              <a:xfrm>
                <a:off x="5973955" y="5418610"/>
                <a:ext cx="42863" cy="34925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3" name="Rectangle 17"/>
              <p:cNvSpPr>
                <a:spLocks noChangeArrowheads="1"/>
              </p:cNvSpPr>
              <p:nvPr/>
            </p:nvSpPr>
            <p:spPr bwMode="auto">
              <a:xfrm>
                <a:off x="5973955" y="5418610"/>
                <a:ext cx="42863" cy="34925"/>
              </a:xfrm>
              <a:prstGeom prst="rect">
                <a:avLst/>
              </a:prstGeom>
              <a:noFill/>
              <a:ln w="1588" cap="flat">
                <a:solidFill>
                  <a:srgbClr val="FF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4" name="Rectangle 18"/>
              <p:cNvSpPr>
                <a:spLocks noChangeArrowheads="1"/>
              </p:cNvSpPr>
              <p:nvPr/>
            </p:nvSpPr>
            <p:spPr bwMode="auto">
              <a:xfrm>
                <a:off x="5973955" y="5375747"/>
                <a:ext cx="42863" cy="33338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5" name="Rectangle 19"/>
              <p:cNvSpPr>
                <a:spLocks noChangeArrowheads="1"/>
              </p:cNvSpPr>
              <p:nvPr/>
            </p:nvSpPr>
            <p:spPr bwMode="auto">
              <a:xfrm>
                <a:off x="5973955" y="5375747"/>
                <a:ext cx="42863" cy="33338"/>
              </a:xfrm>
              <a:prstGeom prst="rect">
                <a:avLst/>
              </a:prstGeom>
              <a:noFill/>
              <a:ln w="1588" cap="flat">
                <a:solidFill>
                  <a:srgbClr val="FF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6" name="Rectangle 20"/>
              <p:cNvSpPr>
                <a:spLocks noChangeArrowheads="1"/>
              </p:cNvSpPr>
              <p:nvPr/>
            </p:nvSpPr>
            <p:spPr bwMode="auto">
              <a:xfrm>
                <a:off x="5927918" y="5444010"/>
                <a:ext cx="42863" cy="34925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7" name="Rectangle 21"/>
              <p:cNvSpPr>
                <a:spLocks noChangeArrowheads="1"/>
              </p:cNvSpPr>
              <p:nvPr/>
            </p:nvSpPr>
            <p:spPr bwMode="auto">
              <a:xfrm>
                <a:off x="5927918" y="5444010"/>
                <a:ext cx="42863" cy="34925"/>
              </a:xfrm>
              <a:prstGeom prst="rect">
                <a:avLst/>
              </a:prstGeom>
              <a:noFill/>
              <a:ln w="1588" cap="flat">
                <a:solidFill>
                  <a:srgbClr val="FF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8" name="Rectangle 22"/>
              <p:cNvSpPr>
                <a:spLocks noChangeArrowheads="1"/>
              </p:cNvSpPr>
              <p:nvPr/>
            </p:nvSpPr>
            <p:spPr bwMode="auto">
              <a:xfrm>
                <a:off x="5881880" y="5405910"/>
                <a:ext cx="42863" cy="34925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9" name="Rectangle 23"/>
              <p:cNvSpPr>
                <a:spLocks noChangeArrowheads="1"/>
              </p:cNvSpPr>
              <p:nvPr/>
            </p:nvSpPr>
            <p:spPr bwMode="auto">
              <a:xfrm>
                <a:off x="5881880" y="5405910"/>
                <a:ext cx="42863" cy="34925"/>
              </a:xfrm>
              <a:prstGeom prst="rect">
                <a:avLst/>
              </a:prstGeom>
              <a:noFill/>
              <a:ln w="1588" cap="flat">
                <a:solidFill>
                  <a:srgbClr val="FF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0" name="Rectangle 24"/>
              <p:cNvSpPr>
                <a:spLocks noChangeArrowheads="1"/>
              </p:cNvSpPr>
              <p:nvPr/>
            </p:nvSpPr>
            <p:spPr bwMode="auto">
              <a:xfrm>
                <a:off x="6064443" y="5426547"/>
                <a:ext cx="44450" cy="34925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1" name="Rectangle 25"/>
              <p:cNvSpPr>
                <a:spLocks noChangeArrowheads="1"/>
              </p:cNvSpPr>
              <p:nvPr/>
            </p:nvSpPr>
            <p:spPr bwMode="auto">
              <a:xfrm>
                <a:off x="6064443" y="5426547"/>
                <a:ext cx="44450" cy="34925"/>
              </a:xfrm>
              <a:prstGeom prst="rect">
                <a:avLst/>
              </a:prstGeom>
              <a:noFill/>
              <a:ln w="1588" cap="flat">
                <a:solidFill>
                  <a:srgbClr val="FF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2" name="Rectangle 26"/>
              <p:cNvSpPr>
                <a:spLocks noChangeArrowheads="1"/>
              </p:cNvSpPr>
              <p:nvPr/>
            </p:nvSpPr>
            <p:spPr bwMode="auto">
              <a:xfrm>
                <a:off x="6019993" y="5491635"/>
                <a:ext cx="42863" cy="34925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3" name="Rectangle 27"/>
              <p:cNvSpPr>
                <a:spLocks noChangeArrowheads="1"/>
              </p:cNvSpPr>
              <p:nvPr/>
            </p:nvSpPr>
            <p:spPr bwMode="auto">
              <a:xfrm>
                <a:off x="6019993" y="5491635"/>
                <a:ext cx="42863" cy="34925"/>
              </a:xfrm>
              <a:prstGeom prst="rect">
                <a:avLst/>
              </a:prstGeom>
              <a:noFill/>
              <a:ln w="1588" cap="flat">
                <a:solidFill>
                  <a:srgbClr val="FF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4" name="Line 28"/>
              <p:cNvSpPr>
                <a:spLocks noChangeShapeType="1"/>
              </p:cNvSpPr>
              <p:nvPr/>
            </p:nvSpPr>
            <p:spPr bwMode="auto">
              <a:xfrm>
                <a:off x="5581843" y="5080472"/>
                <a:ext cx="0" cy="69850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5" name="Line 29"/>
              <p:cNvSpPr>
                <a:spLocks noChangeShapeType="1"/>
              </p:cNvSpPr>
              <p:nvPr/>
            </p:nvSpPr>
            <p:spPr bwMode="auto">
              <a:xfrm>
                <a:off x="5581843" y="5150322"/>
                <a:ext cx="0" cy="69850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6" name="Line 30"/>
              <p:cNvSpPr>
                <a:spLocks noChangeShapeType="1"/>
              </p:cNvSpPr>
              <p:nvPr/>
            </p:nvSpPr>
            <p:spPr bwMode="auto">
              <a:xfrm>
                <a:off x="5513580" y="5080472"/>
                <a:ext cx="138113" cy="0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7" name="Line 31"/>
              <p:cNvSpPr>
                <a:spLocks noChangeShapeType="1"/>
              </p:cNvSpPr>
              <p:nvPr/>
            </p:nvSpPr>
            <p:spPr bwMode="auto">
              <a:xfrm>
                <a:off x="5513580" y="5220172"/>
                <a:ext cx="138113" cy="0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8" name="Line 32"/>
              <p:cNvSpPr>
                <a:spLocks noChangeShapeType="1"/>
              </p:cNvSpPr>
              <p:nvPr/>
            </p:nvSpPr>
            <p:spPr bwMode="auto">
              <a:xfrm>
                <a:off x="5445318" y="5150322"/>
                <a:ext cx="274638" cy="0"/>
              </a:xfrm>
              <a:prstGeom prst="line">
                <a:avLst/>
              </a:prstGeom>
              <a:noFill/>
              <a:ln w="7938" cap="flat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9" name="Oval 33"/>
              <p:cNvSpPr>
                <a:spLocks noChangeArrowheads="1"/>
              </p:cNvSpPr>
              <p:nvPr/>
            </p:nvSpPr>
            <p:spPr bwMode="auto">
              <a:xfrm>
                <a:off x="5532630" y="5113810"/>
                <a:ext cx="44450" cy="33338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0" name="Oval 34"/>
              <p:cNvSpPr>
                <a:spLocks noChangeArrowheads="1"/>
              </p:cNvSpPr>
              <p:nvPr/>
            </p:nvSpPr>
            <p:spPr bwMode="auto">
              <a:xfrm>
                <a:off x="5532630" y="5113810"/>
                <a:ext cx="44450" cy="33338"/>
              </a:xfrm>
              <a:prstGeom prst="ellipse">
                <a:avLst/>
              </a:prstGeom>
              <a:noFill/>
              <a:ln w="1588" cap="flat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1" name="Oval 35"/>
              <p:cNvSpPr>
                <a:spLocks noChangeArrowheads="1"/>
              </p:cNvSpPr>
              <p:nvPr/>
            </p:nvSpPr>
            <p:spPr bwMode="auto">
              <a:xfrm>
                <a:off x="5586605" y="5061422"/>
                <a:ext cx="44450" cy="34925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2" name="Oval 36"/>
              <p:cNvSpPr>
                <a:spLocks noChangeArrowheads="1"/>
              </p:cNvSpPr>
              <p:nvPr/>
            </p:nvSpPr>
            <p:spPr bwMode="auto">
              <a:xfrm>
                <a:off x="5586605" y="5061422"/>
                <a:ext cx="44450" cy="34925"/>
              </a:xfrm>
              <a:prstGeom prst="ellipse">
                <a:avLst/>
              </a:prstGeom>
              <a:noFill/>
              <a:ln w="1588" cap="flat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3" name="Oval 37"/>
              <p:cNvSpPr>
                <a:spLocks noChangeArrowheads="1"/>
              </p:cNvSpPr>
              <p:nvPr/>
            </p:nvSpPr>
            <p:spPr bwMode="auto">
              <a:xfrm>
                <a:off x="5586605" y="5128097"/>
                <a:ext cx="44450" cy="34925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4" name="Oval 38"/>
              <p:cNvSpPr>
                <a:spLocks noChangeArrowheads="1"/>
              </p:cNvSpPr>
              <p:nvPr/>
            </p:nvSpPr>
            <p:spPr bwMode="auto">
              <a:xfrm>
                <a:off x="5586605" y="5128097"/>
                <a:ext cx="44450" cy="34925"/>
              </a:xfrm>
              <a:prstGeom prst="ellipse">
                <a:avLst/>
              </a:prstGeom>
              <a:noFill/>
              <a:ln w="1588" cap="flat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5" name="Oval 39"/>
              <p:cNvSpPr>
                <a:spLocks noChangeArrowheads="1"/>
              </p:cNvSpPr>
              <p:nvPr/>
            </p:nvSpPr>
            <p:spPr bwMode="auto">
              <a:xfrm>
                <a:off x="5586605" y="5234460"/>
                <a:ext cx="44450" cy="34925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6" name="Oval 40"/>
              <p:cNvSpPr>
                <a:spLocks noChangeArrowheads="1"/>
              </p:cNvSpPr>
              <p:nvPr/>
            </p:nvSpPr>
            <p:spPr bwMode="auto">
              <a:xfrm>
                <a:off x="5586605" y="5234460"/>
                <a:ext cx="44450" cy="34925"/>
              </a:xfrm>
              <a:prstGeom prst="ellipse">
                <a:avLst/>
              </a:prstGeom>
              <a:noFill/>
              <a:ln w="1588" cap="flat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7" name="Oval 41"/>
              <p:cNvSpPr>
                <a:spLocks noChangeArrowheads="1"/>
              </p:cNvSpPr>
              <p:nvPr/>
            </p:nvSpPr>
            <p:spPr bwMode="auto">
              <a:xfrm>
                <a:off x="5532630" y="5196360"/>
                <a:ext cx="44450" cy="34925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8" name="Oval 42"/>
              <p:cNvSpPr>
                <a:spLocks noChangeArrowheads="1"/>
              </p:cNvSpPr>
              <p:nvPr/>
            </p:nvSpPr>
            <p:spPr bwMode="auto">
              <a:xfrm>
                <a:off x="5532630" y="5196360"/>
                <a:ext cx="44450" cy="34925"/>
              </a:xfrm>
              <a:prstGeom prst="ellipse">
                <a:avLst/>
              </a:prstGeom>
              <a:noFill/>
              <a:ln w="1588" cap="flat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9" name="Oval 43"/>
              <p:cNvSpPr>
                <a:spLocks noChangeArrowheads="1"/>
              </p:cNvSpPr>
              <p:nvPr/>
            </p:nvSpPr>
            <p:spPr bwMode="auto">
              <a:xfrm>
                <a:off x="5532630" y="5066185"/>
                <a:ext cx="44450" cy="34925"/>
              </a:xfrm>
              <a:prstGeom prst="ellipse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1" name="Oval 44"/>
              <p:cNvSpPr>
                <a:spLocks noChangeArrowheads="1"/>
              </p:cNvSpPr>
              <p:nvPr/>
            </p:nvSpPr>
            <p:spPr bwMode="auto">
              <a:xfrm>
                <a:off x="5532630" y="5066185"/>
                <a:ext cx="44450" cy="34925"/>
              </a:xfrm>
              <a:prstGeom prst="ellipse">
                <a:avLst/>
              </a:prstGeom>
              <a:noFill/>
              <a:ln w="1588" cap="flat">
                <a:solidFill>
                  <a:srgbClr val="000000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2" name="Text Box 177"/>
              <p:cNvSpPr txBox="1">
                <a:spLocks noChangeArrowheads="1"/>
              </p:cNvSpPr>
              <p:nvPr/>
            </p:nvSpPr>
            <p:spPr bwMode="auto">
              <a:xfrm flipH="1" flipV="1">
                <a:off x="4667271" y="4672878"/>
                <a:ext cx="338554" cy="12571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 wrap="squar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US" altLang="zh-CN" sz="1000" dirty="0" err="1">
                    <a:cs typeface="Arial" panose="020B0604020202020204" pitchFamily="34" charset="0"/>
                  </a:rPr>
                  <a:t>AuroraB</a:t>
                </a:r>
                <a:r>
                  <a:rPr lang="en-US" altLang="zh-CN" sz="1000" baseline="30000" dirty="0">
                    <a:cs typeface="Arial" panose="020B0604020202020204" pitchFamily="34" charset="0"/>
                  </a:rPr>
                  <a:t>+</a:t>
                </a:r>
                <a:r>
                  <a:rPr lang="en-US" altLang="zh-CN" sz="1000" dirty="0">
                    <a:cs typeface="Arial" panose="020B0604020202020204" pitchFamily="34" charset="0"/>
                  </a:rPr>
                  <a:t> </a:t>
                </a:r>
                <a:r>
                  <a:rPr lang="en-US" altLang="zh-CN" sz="1000" dirty="0"/>
                  <a:t>CMs (%)</a:t>
                </a:r>
                <a:endParaRPr lang="en-US" altLang="zh-CN" sz="1000" dirty="0"/>
              </a:p>
            </p:txBody>
          </p:sp>
          <p:sp>
            <p:nvSpPr>
              <p:cNvPr id="153" name="Text Box 829"/>
              <p:cNvSpPr txBox="1">
                <a:spLocks noChangeArrowheads="1"/>
              </p:cNvSpPr>
              <p:nvPr/>
            </p:nvSpPr>
            <p:spPr bwMode="auto">
              <a:xfrm>
                <a:off x="5481755" y="4841894"/>
                <a:ext cx="752625" cy="2154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800" i="1" dirty="0"/>
                  <a:t>P &lt;0.0001</a:t>
                </a:r>
                <a:endParaRPr lang="en-US" altLang="zh-CN" sz="800" i="1" dirty="0"/>
              </a:p>
            </p:txBody>
          </p:sp>
        </p:grpSp>
        <p:sp>
          <p:nvSpPr>
            <p:cNvPr id="108" name="Line 124"/>
            <p:cNvSpPr>
              <a:spLocks noChangeShapeType="1"/>
            </p:cNvSpPr>
            <p:nvPr/>
          </p:nvSpPr>
          <p:spPr bwMode="auto">
            <a:xfrm>
              <a:off x="4579754" y="4601929"/>
              <a:ext cx="455612" cy="0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800"/>
            </a:p>
          </p:txBody>
        </p:sp>
      </p:grpSp>
      <p:sp>
        <p:nvSpPr>
          <p:cNvPr id="155" name="Text Box 3"/>
          <p:cNvSpPr txBox="1">
            <a:spLocks noChangeArrowheads="1"/>
          </p:cNvSpPr>
          <p:nvPr/>
        </p:nvSpPr>
        <p:spPr bwMode="auto">
          <a:xfrm>
            <a:off x="2895600" y="5589929"/>
            <a:ext cx="381000" cy="3365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6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lang="en-US" altLang="zh-CN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6" name="Text Box 3"/>
          <p:cNvSpPr txBox="1">
            <a:spLocks noChangeArrowheads="1"/>
          </p:cNvSpPr>
          <p:nvPr/>
        </p:nvSpPr>
        <p:spPr bwMode="auto">
          <a:xfrm>
            <a:off x="4495800" y="5600482"/>
            <a:ext cx="381000" cy="3365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600" b="1" dirty="0">
                <a:cs typeface="Arial" panose="020B0604020202020204" pitchFamily="34" charset="0"/>
              </a:rPr>
              <a:t>f</a:t>
            </a:r>
            <a:endParaRPr lang="en-US" altLang="zh-CN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637751" y="4288252"/>
            <a:ext cx="2700020" cy="1068040"/>
            <a:chOff x="3637751" y="4288252"/>
            <a:chExt cx="2700020" cy="1068040"/>
          </a:xfrm>
        </p:grpSpPr>
        <p:cxnSp>
          <p:nvCxnSpPr>
            <p:cNvPr id="158" name="直接连接符 157"/>
            <p:cNvCxnSpPr/>
            <p:nvPr/>
          </p:nvCxnSpPr>
          <p:spPr>
            <a:xfrm>
              <a:off x="5788004" y="5133263"/>
              <a:ext cx="129600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7" name="文本框 141"/>
            <p:cNvSpPr txBox="1"/>
            <p:nvPr/>
          </p:nvSpPr>
          <p:spPr>
            <a:xfrm>
              <a:off x="3637751" y="4497488"/>
              <a:ext cx="1018540" cy="2616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>
                  <a:latin typeface="Arial" panose="020B0604020202020204" pitchFamily="34" charset="0"/>
                  <a:cs typeface="Arial" panose="020B0604020202020204" pitchFamily="34" charset="0"/>
                </a:rPr>
                <a:t>TMEM11</a:t>
              </a:r>
              <a:endParaRPr lang="zh-CN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88" name="组合 187"/>
            <p:cNvGrpSpPr/>
            <p:nvPr/>
          </p:nvGrpSpPr>
          <p:grpSpPr>
            <a:xfrm>
              <a:off x="5354791" y="4288252"/>
              <a:ext cx="982980" cy="835025"/>
              <a:chOff x="3334" y="4837"/>
              <a:chExt cx="1548" cy="1315"/>
            </a:xfrm>
          </p:grpSpPr>
          <p:grpSp>
            <p:nvGrpSpPr>
              <p:cNvPr id="189" name="组合 188"/>
              <p:cNvGrpSpPr/>
              <p:nvPr/>
            </p:nvGrpSpPr>
            <p:grpSpPr>
              <a:xfrm>
                <a:off x="3334" y="4837"/>
                <a:ext cx="1548" cy="659"/>
                <a:chOff x="6407533" y="912599"/>
                <a:chExt cx="982950" cy="418109"/>
              </a:xfrm>
            </p:grpSpPr>
            <p:sp>
              <p:nvSpPr>
                <p:cNvPr id="191" name="文本框 66"/>
                <p:cNvSpPr txBox="1"/>
                <p:nvPr/>
              </p:nvSpPr>
              <p:spPr>
                <a:xfrm>
                  <a:off x="6407533" y="912599"/>
                  <a:ext cx="687656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0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KDa</a:t>
                  </a:r>
                  <a:endParaRPr lang="en-US" altLang="zh-CN" sz="1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92" name="文本框 67"/>
                <p:cNvSpPr txBox="1"/>
                <p:nvPr/>
              </p:nvSpPr>
              <p:spPr>
                <a:xfrm>
                  <a:off x="6449413" y="1085771"/>
                  <a:ext cx="941070" cy="24493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25</a:t>
                  </a:r>
                  <a:endParaRPr lang="en-US" altLang="zh-CN" sz="1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190" name="文本框 68"/>
              <p:cNvSpPr txBox="1"/>
              <p:nvPr/>
            </p:nvSpPr>
            <p:spPr>
              <a:xfrm>
                <a:off x="3393" y="5766"/>
                <a:ext cx="1482" cy="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35</a:t>
                </a:r>
                <a:endParaRPr lang="en-US" altLang="zh-CN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79" name="Line 464"/>
            <p:cNvSpPr>
              <a:spLocks noChangeShapeType="1"/>
            </p:cNvSpPr>
            <p:nvPr/>
          </p:nvSpPr>
          <p:spPr bwMode="auto">
            <a:xfrm>
              <a:off x="5407496" y="4586575"/>
              <a:ext cx="7175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800"/>
            </a:p>
          </p:txBody>
        </p:sp>
        <p:sp>
          <p:nvSpPr>
            <p:cNvPr id="180" name="Line 464"/>
            <p:cNvSpPr>
              <a:spLocks noChangeShapeType="1"/>
            </p:cNvSpPr>
            <p:nvPr/>
          </p:nvSpPr>
          <p:spPr bwMode="auto">
            <a:xfrm>
              <a:off x="5407496" y="4954210"/>
              <a:ext cx="7175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800"/>
            </a:p>
          </p:txBody>
        </p:sp>
        <p:pic>
          <p:nvPicPr>
            <p:cNvPr id="181" name="图片 180" descr="CM-CF-TMEM11"/>
            <p:cNvPicPr>
              <a:picLocks noChangeAspect="1"/>
            </p:cNvPicPr>
            <p:nvPr/>
          </p:nvPicPr>
          <p:blipFill>
            <a:blip r:embed="rId21"/>
            <a:stretch>
              <a:fillRect/>
            </a:stretch>
          </p:blipFill>
          <p:spPr>
            <a:xfrm>
              <a:off x="4326726" y="4537045"/>
              <a:ext cx="1080770" cy="20193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82" name="图片 181" descr="CF-CM -gapdh"/>
            <p:cNvPicPr>
              <a:picLocks noChangeAspect="1"/>
            </p:cNvPicPr>
            <p:nvPr/>
          </p:nvPicPr>
          <p:blipFill>
            <a:blip r:embed="rId22">
              <a:extLst>
                <a:ext uri="{BEBA8EAE-BF5A-486C-A8C5-ECC9F3942E4B}">
                  <a14:imgProps xmlns:a14="http://schemas.microsoft.com/office/drawing/2010/main">
                    <a14:imgLayer r:embed="rId23">
                      <a14:imgEffect>
                        <a14:brightnessContrast bright="-20000" contrast="4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4326726" y="4801556"/>
              <a:ext cx="1082040" cy="20256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cxnSp>
          <p:nvCxnSpPr>
            <p:cNvPr id="183" name="直接连接符 182"/>
            <p:cNvCxnSpPr/>
            <p:nvPr/>
          </p:nvCxnSpPr>
          <p:spPr>
            <a:xfrm>
              <a:off x="4389591" y="5069272"/>
              <a:ext cx="46799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4" name="直接连接符 183"/>
            <p:cNvCxnSpPr/>
            <p:nvPr/>
          </p:nvCxnSpPr>
          <p:spPr>
            <a:xfrm>
              <a:off x="4888066" y="5069272"/>
              <a:ext cx="46799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85" name="文本框 101"/>
            <p:cNvSpPr txBox="1"/>
            <p:nvPr/>
          </p:nvSpPr>
          <p:spPr>
            <a:xfrm>
              <a:off x="4389591" y="5095942"/>
              <a:ext cx="420370" cy="2603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>
                  <a:cs typeface="Arial" panose="020B0604020202020204" pitchFamily="34" charset="0"/>
                </a:rPr>
                <a:t>CM</a:t>
              </a:r>
              <a:endParaRPr lang="en-US" altLang="zh-CN" sz="1100" dirty="0">
                <a:cs typeface="Arial" panose="020B0604020202020204" pitchFamily="34" charset="0"/>
              </a:endParaRPr>
            </a:p>
          </p:txBody>
        </p:sp>
        <p:sp>
          <p:nvSpPr>
            <p:cNvPr id="186" name="文本框 102"/>
            <p:cNvSpPr txBox="1"/>
            <p:nvPr/>
          </p:nvSpPr>
          <p:spPr>
            <a:xfrm>
              <a:off x="4964266" y="5095942"/>
              <a:ext cx="420370" cy="2603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>
                  <a:cs typeface="Arial" panose="020B0604020202020204" pitchFamily="34" charset="0"/>
                </a:rPr>
                <a:t>CF</a:t>
              </a:r>
              <a:endParaRPr lang="en-US" altLang="zh-CN" sz="1100" dirty="0">
                <a:cs typeface="Arial" panose="020B0604020202020204" pitchFamily="34" charset="0"/>
              </a:endParaRPr>
            </a:p>
          </p:txBody>
        </p:sp>
        <p:sp>
          <p:nvSpPr>
            <p:cNvPr id="177" name="文本框 18"/>
            <p:cNvSpPr txBox="1"/>
            <p:nvPr/>
          </p:nvSpPr>
          <p:spPr>
            <a:xfrm>
              <a:off x="3692361" y="4767901"/>
              <a:ext cx="763270" cy="2616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等线" panose="02010600030101010101" pitchFamily="2" charset="-122"/>
                  <a:cs typeface="Arial" panose="020B0604020202020204" pitchFamily="34" charset="0"/>
                </a:rPr>
                <a:t>GAPDH</a:t>
              </a:r>
              <a:endPara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09600" y="5593080"/>
            <a:ext cx="2382520" cy="1947545"/>
            <a:chOff x="960" y="8808"/>
            <a:chExt cx="3752" cy="3067"/>
          </a:xfrm>
        </p:grpSpPr>
        <p:sp>
          <p:nvSpPr>
            <p:cNvPr id="39" name="Text Box 3"/>
            <p:cNvSpPr txBox="1">
              <a:spLocks noChangeArrowheads="1"/>
            </p:cNvSpPr>
            <p:nvPr/>
          </p:nvSpPr>
          <p:spPr bwMode="auto">
            <a:xfrm>
              <a:off x="960" y="8808"/>
              <a:ext cx="600" cy="53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1600" b="1" dirty="0">
                  <a:cs typeface="Arial" panose="020B0604020202020204" pitchFamily="34" charset="0"/>
                </a:rPr>
                <a:t>d</a:t>
              </a:r>
              <a:endParaRPr lang="en-US" altLang="zh-CN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57" name="组合 156"/>
            <p:cNvGrpSpPr/>
            <p:nvPr/>
          </p:nvGrpSpPr>
          <p:grpSpPr>
            <a:xfrm>
              <a:off x="1000" y="9507"/>
              <a:ext cx="3713" cy="2369"/>
              <a:chOff x="250597" y="620688"/>
              <a:chExt cx="2357469" cy="1504073"/>
            </a:xfrm>
          </p:grpSpPr>
          <p:grpSp>
            <p:nvGrpSpPr>
              <p:cNvPr id="159" name="组合 158"/>
              <p:cNvGrpSpPr/>
              <p:nvPr/>
            </p:nvGrpSpPr>
            <p:grpSpPr>
              <a:xfrm>
                <a:off x="250597" y="620688"/>
                <a:ext cx="2314758" cy="1504073"/>
                <a:chOff x="250597" y="620688"/>
                <a:chExt cx="2314758" cy="1504073"/>
              </a:xfrm>
            </p:grpSpPr>
            <p:grpSp>
              <p:nvGrpSpPr>
                <p:cNvPr id="161" name="组合 160"/>
                <p:cNvGrpSpPr/>
                <p:nvPr/>
              </p:nvGrpSpPr>
              <p:grpSpPr>
                <a:xfrm>
                  <a:off x="250597" y="620688"/>
                  <a:ext cx="2314758" cy="1504073"/>
                  <a:chOff x="262073" y="4921723"/>
                  <a:chExt cx="2314758" cy="1504073"/>
                </a:xfrm>
              </p:grpSpPr>
              <p:sp>
                <p:nvSpPr>
                  <p:cNvPr id="166" name="Text Box 438"/>
                  <p:cNvSpPr txBox="1">
                    <a:spLocks noChangeArrowheads="1"/>
                  </p:cNvSpPr>
                  <p:nvPr/>
                </p:nvSpPr>
                <p:spPr bwMode="auto">
                  <a:xfrm rot="5400000" flipV="1">
                    <a:off x="972435" y="5392269"/>
                    <a:ext cx="323165" cy="174389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eaVert" wrap="square">
                    <a:spAutoFit/>
                  </a:bodyPr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>
                      <a:spcBef>
                        <a:spcPct val="50000"/>
                      </a:spcBef>
                      <a:buFontTx/>
                      <a:buNone/>
                    </a:pPr>
                    <a:r>
                      <a:rPr lang="en-US" altLang="zh-CN" sz="900" dirty="0">
                        <a:solidFill>
                          <a:srgbClr val="FF0000"/>
                        </a:solidFill>
                        <a:latin typeface="Arial" panose="020B0604020202020204" pitchFamily="34" charset="0"/>
                      </a:rPr>
                      <a:t>pH3</a:t>
                    </a:r>
                    <a:r>
                      <a:rPr lang="en-US" altLang="zh-CN" sz="900" dirty="0">
                        <a:latin typeface="Arial" panose="020B0604020202020204" pitchFamily="34" charset="0"/>
                      </a:rPr>
                      <a:t>/</a:t>
                    </a:r>
                    <a:r>
                      <a:rPr lang="en-US" altLang="zh-CN" sz="900" dirty="0" err="1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Times New Roman" panose="02020603050405020304" pitchFamily="18" charset="0"/>
                      </a:rPr>
                      <a:t>cTNT</a:t>
                    </a:r>
                    <a:r>
                      <a:rPr lang="en-US" altLang="zh-CN" sz="900" dirty="0">
                        <a:latin typeface="Arial" panose="020B0604020202020204" pitchFamily="34" charset="0"/>
                      </a:rPr>
                      <a:t>/ </a:t>
                    </a:r>
                    <a:r>
                      <a:rPr lang="en-US" altLang="zh-CN" sz="900" dirty="0">
                        <a:solidFill>
                          <a:schemeClr val="hlink"/>
                        </a:solidFill>
                        <a:latin typeface="Arial" panose="020B0604020202020204" pitchFamily="34" charset="0"/>
                      </a:rPr>
                      <a:t>DAPI</a:t>
                    </a:r>
                    <a:r>
                      <a:rPr lang="en-US" altLang="zh-CN" sz="900" dirty="0">
                        <a:latin typeface="Arial" panose="020B0604020202020204" pitchFamily="34" charset="0"/>
                      </a:rPr>
                      <a:t> </a:t>
                    </a:r>
                    <a:endParaRPr lang="en-US" altLang="zh-CN" sz="900" dirty="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67" name="Text Box 73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31118" y="4921723"/>
                    <a:ext cx="554960" cy="26161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altLang="zh-CN" sz="11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CTRL</a:t>
                    </a:r>
                    <a:endParaRPr lang="en-US" altLang="zh-CN" sz="11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73" name="Text Box 73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665073" y="4921723"/>
                    <a:ext cx="756938" cy="26161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altLang="zh-CN" sz="11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TMEM11</a:t>
                    </a:r>
                    <a:endParaRPr lang="en-US" altLang="zh-CN" sz="11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cxnSp>
                <p:nvCxnSpPr>
                  <p:cNvPr id="174" name="直接连接符 173"/>
                  <p:cNvCxnSpPr/>
                  <p:nvPr/>
                </p:nvCxnSpPr>
                <p:spPr>
                  <a:xfrm>
                    <a:off x="2461631" y="6118634"/>
                    <a:ext cx="115200" cy="0"/>
                  </a:xfrm>
                  <a:prstGeom prst="line">
                    <a:avLst/>
                  </a:prstGeom>
                  <a:ln w="12700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62" name="组合 161"/>
                <p:cNvGrpSpPr/>
                <p:nvPr/>
              </p:nvGrpSpPr>
              <p:grpSpPr>
                <a:xfrm>
                  <a:off x="264190" y="844932"/>
                  <a:ext cx="1152000" cy="1044000"/>
                  <a:chOff x="1456066" y="831280"/>
                  <a:chExt cx="1152000" cy="1044000"/>
                </a:xfrm>
              </p:grpSpPr>
              <p:pic>
                <p:nvPicPr>
                  <p:cNvPr id="163" name="图片 162"/>
                  <p:cNvPicPr/>
                  <p:nvPr/>
                </p:nvPicPr>
                <p:blipFill>
                  <a:blip r:embed="rId2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456066" y="831280"/>
                    <a:ext cx="1152000" cy="1044000"/>
                  </a:xfrm>
                  <a:prstGeom prst="rect">
                    <a:avLst/>
                  </a:prstGeom>
                </p:spPr>
              </p:pic>
              <p:pic>
                <p:nvPicPr>
                  <p:cNvPr id="164" name="图片 163"/>
                  <p:cNvPicPr/>
                  <p:nvPr/>
                </p:nvPicPr>
                <p:blipFill>
                  <a:blip r:embed="rId25"/>
                  <a:stretch>
                    <a:fillRect/>
                  </a:stretch>
                </p:blipFill>
                <p:spPr>
                  <a:xfrm>
                    <a:off x="2248066" y="831280"/>
                    <a:ext cx="360000" cy="349200"/>
                  </a:xfrm>
                  <a:prstGeom prst="rect">
                    <a:avLst/>
                  </a:prstGeom>
                  <a:ln>
                    <a:solidFill>
                      <a:schemeClr val="bg1"/>
                    </a:solidFill>
                  </a:ln>
                </p:spPr>
              </p:pic>
              <p:sp>
                <p:nvSpPr>
                  <p:cNvPr id="165" name="文本框 15"/>
                  <p:cNvSpPr txBox="1"/>
                  <p:nvPr/>
                </p:nvSpPr>
                <p:spPr>
                  <a:xfrm>
                    <a:off x="1875586" y="1315914"/>
                    <a:ext cx="166402" cy="151200"/>
                  </a:xfrm>
                  <a:prstGeom prst="rect">
                    <a:avLst/>
                  </a:prstGeom>
                  <a:noFill/>
                  <a:ln w="6350">
                    <a:solidFill>
                      <a:schemeClr val="bg1"/>
                    </a:solidFill>
                    <a:prstDash val="dash"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endParaRPr lang="zh-CN" altLang="en-US" dirty="0"/>
                  </a:p>
                </p:txBody>
              </p:sp>
            </p:grpSp>
          </p:grpSp>
          <p:pic>
            <p:nvPicPr>
              <p:cNvPr id="160" name="图片 159"/>
              <p:cNvPicPr/>
              <p:nvPr/>
            </p:nvPicPr>
            <p:blipFill>
              <a:blip r:embed="rId2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456066" y="844932"/>
                <a:ext cx="1152000" cy="1044000"/>
              </a:xfrm>
              <a:prstGeom prst="rect">
                <a:avLst/>
              </a:prstGeom>
            </p:spPr>
          </p:pic>
        </p:grpSp>
        <p:cxnSp>
          <p:nvCxnSpPr>
            <p:cNvPr id="3" name="直接连接符 2"/>
            <p:cNvCxnSpPr/>
            <p:nvPr/>
          </p:nvCxnSpPr>
          <p:spPr>
            <a:xfrm>
              <a:off x="4369" y="11392"/>
              <a:ext cx="297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PP_MARK_KEY" val="c84033bd-5661-4c30-a987-99f5c8164289"/>
  <p:tag name="COMMONDATA" val="eyJoZGlkIjoiZWFhZjQ1YzQ5YjQwZWViMjU5ZGIyOTI3MTUzMjA5YTAifQ=="/>
</p:tagLst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237</Words>
  <Application>WPS 演示</Application>
  <PresentationFormat>全屏显示(4:3)</PresentationFormat>
  <Paragraphs>94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0" baseType="lpstr">
      <vt:lpstr>Arial</vt:lpstr>
      <vt:lpstr>宋体</vt:lpstr>
      <vt:lpstr>Wingdings</vt:lpstr>
      <vt:lpstr>Times New Roman</vt:lpstr>
      <vt:lpstr>等线</vt:lpstr>
      <vt:lpstr>Calibri</vt:lpstr>
      <vt:lpstr>微软雅黑</vt:lpstr>
      <vt:lpstr>Arial Unicode MS</vt:lpstr>
      <vt:lpstr>默认设计模板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阿伦</cp:lastModifiedBy>
  <cp:revision>850</cp:revision>
  <cp:lastPrinted>2113-01-01T00:00:00Z</cp:lastPrinted>
  <dcterms:created xsi:type="dcterms:W3CDTF">2113-01-01T00:00:00Z</dcterms:created>
  <dcterms:modified xsi:type="dcterms:W3CDTF">2023-04-13T02:33:13Z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  <property fmtid="{D5CDD505-2E9C-101B-9397-08002B2CF9AE}" pid="3" name="ICV">
    <vt:lpwstr>3D3C32A49E724661BCAC5E322A3FF5C9</vt:lpwstr>
  </property>
  <property fmtid="{D5CDD505-2E9C-101B-9397-08002B2CF9AE}" pid="4" name="KSOProductBuildVer">
    <vt:lpwstr>2052-11.1.0.13012</vt:lpwstr>
  </property>
</Properties>
</file>