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9" r:id="rId3"/>
  </p:sldIdLst>
  <p:sldSz cx="6858000" cy="9144000" type="screen4x3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FFFF"/>
    <a:srgbClr val="00CC00"/>
    <a:srgbClr val="66FFFF"/>
    <a:srgbClr val="C0C0C0"/>
    <a:srgbClr val="DDDDDD"/>
    <a:srgbClr val="080808"/>
    <a:srgbClr val="FFFF00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5" autoAdjust="0"/>
    <p:restoredTop sz="95250" autoAdjust="0"/>
  </p:normalViewPr>
  <p:slideViewPr>
    <p:cSldViewPr showGuides="1">
      <p:cViewPr>
        <p:scale>
          <a:sx n="84" d="100"/>
          <a:sy n="84" d="100"/>
        </p:scale>
        <p:origin x="-1346" y="1298"/>
      </p:cViewPr>
      <p:guideLst>
        <p:guide orient="horz" pos="2880"/>
        <p:guide pos="2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2FFF5A8-227B-4692-AE12-48CD8A84090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CAEBD04-E386-4683-A943-3DBC9928D38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4642-13DB-4AB1-BAF6-0B07D12260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E660D-CB42-44E9-A8E3-37C737B3E2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602A-CF32-422F-A097-17312E8C78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36946-0FE0-4CB4-8A76-36467D55C3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3E48-F853-4463-B16E-C6CB9C9E86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E0BDB-5D32-4269-8E3D-0CBBB6860D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B9BB-8C6C-4F82-A172-05BE09DC61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2F6D-1DEB-4439-A9F2-D83F186C4C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2228-F455-47FD-B19A-CEA4791910A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4500F-28ED-4642-9DD1-C1D0214131C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891-704C-46F0-A4CC-E5675A5BEAE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BB9CF0E-4BE7-4936-9E37-AE41216B01A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hdphoto" Target="../media/image9.wdp"/><Relationship Id="rId8" Type="http://schemas.openxmlformats.org/officeDocument/2006/relationships/image" Target="../media/image8.pn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microsoft.com/office/2007/relationships/hdphoto" Target="../media/image5.wdp"/><Relationship Id="rId4" Type="http://schemas.openxmlformats.org/officeDocument/2006/relationships/image" Target="../media/image4.png"/><Relationship Id="rId30" Type="http://schemas.openxmlformats.org/officeDocument/2006/relationships/slideLayout" Target="../slideLayouts/slideLayout7.xml"/><Relationship Id="rId3" Type="http://schemas.microsoft.com/office/2007/relationships/hdphoto" Target="../media/image3.wdp"/><Relationship Id="rId29" Type="http://schemas.openxmlformats.org/officeDocument/2006/relationships/image" Target="../media/image29.tiff"/><Relationship Id="rId28" Type="http://schemas.openxmlformats.org/officeDocument/2006/relationships/image" Target="../media/image28.tiff"/><Relationship Id="rId27" Type="http://schemas.openxmlformats.org/officeDocument/2006/relationships/image" Target="../media/image27.tiff"/><Relationship Id="rId26" Type="http://schemas.openxmlformats.org/officeDocument/2006/relationships/image" Target="../media/image26.tiff"/><Relationship Id="rId25" Type="http://schemas.openxmlformats.org/officeDocument/2006/relationships/image" Target="../media/image25.tiff"/><Relationship Id="rId24" Type="http://schemas.openxmlformats.org/officeDocument/2006/relationships/image" Target="../media/image24.tiff"/><Relationship Id="rId23" Type="http://schemas.openxmlformats.org/officeDocument/2006/relationships/image" Target="../media/image23.tiff"/><Relationship Id="rId22" Type="http://schemas.openxmlformats.org/officeDocument/2006/relationships/image" Target="../media/image22.tiff"/><Relationship Id="rId21" Type="http://schemas.openxmlformats.org/officeDocument/2006/relationships/image" Target="../media/image21.tiff"/><Relationship Id="rId20" Type="http://schemas.microsoft.com/office/2007/relationships/hdphoto" Target="../media/image20.wdp"/><Relationship Id="rId2" Type="http://schemas.openxmlformats.org/officeDocument/2006/relationships/image" Target="../media/image2.png"/><Relationship Id="rId19" Type="http://schemas.openxmlformats.org/officeDocument/2006/relationships/image" Target="../media/image19.png"/><Relationship Id="rId18" Type="http://schemas.microsoft.com/office/2007/relationships/hdphoto" Target="../media/image18.wdp"/><Relationship Id="rId17" Type="http://schemas.openxmlformats.org/officeDocument/2006/relationships/image" Target="../media/image17.png"/><Relationship Id="rId16" Type="http://schemas.microsoft.com/office/2007/relationships/hdphoto" Target="../media/image16.wdp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microsoft.com/office/2007/relationships/hdphoto" Target="../media/image11.wdp"/><Relationship Id="rId10" Type="http://schemas.openxmlformats.org/officeDocument/2006/relationships/image" Target="../media/image10.png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4775886" y="-12700"/>
            <a:ext cx="2133918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zh-CN" sz="1600" dirty="0">
                <a:latin typeface="+mn-lt"/>
                <a:cs typeface="Times New Roman" panose="02020603050405020304" pitchFamily="18" charset="0"/>
              </a:rPr>
              <a:t>Supplementary Fig. </a:t>
            </a: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2</a:t>
            </a:r>
            <a:endParaRPr lang="en-US" altLang="zh-CN" sz="16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81000" y="1483582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429000" y="1474842"/>
            <a:ext cx="381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b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20560" y="5525355"/>
            <a:ext cx="2389264" cy="1874674"/>
            <a:chOff x="4196073" y="3243868"/>
            <a:chExt cx="2389264" cy="1874674"/>
          </a:xfrm>
        </p:grpSpPr>
        <p:grpSp>
          <p:nvGrpSpPr>
            <p:cNvPr id="54" name="组合 53"/>
            <p:cNvGrpSpPr/>
            <p:nvPr/>
          </p:nvGrpSpPr>
          <p:grpSpPr>
            <a:xfrm>
              <a:off x="4399217" y="3638022"/>
              <a:ext cx="1121254" cy="1480520"/>
              <a:chOff x="3259473" y="1619333"/>
              <a:chExt cx="1495002" cy="1974026"/>
            </a:xfrm>
          </p:grpSpPr>
          <p:sp>
            <p:nvSpPr>
              <p:cNvPr id="66" name="文本框 184"/>
              <p:cNvSpPr txBox="1"/>
              <p:nvPr/>
            </p:nvSpPr>
            <p:spPr>
              <a:xfrm>
                <a:off x="3577318" y="1619333"/>
                <a:ext cx="94167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LC3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文本框 185"/>
              <p:cNvSpPr txBox="1"/>
              <p:nvPr/>
            </p:nvSpPr>
            <p:spPr>
              <a:xfrm>
                <a:off x="3259473" y="1912305"/>
                <a:ext cx="961025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  <a:endPara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3609187" y="2308062"/>
                <a:ext cx="853225" cy="348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3421132" y="2553368"/>
                <a:ext cx="1543585" cy="348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TMEM11-shNC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3745225" y="2584108"/>
                <a:ext cx="1669688" cy="348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TMEM11-shRNA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63" name="图片 62" descr="LC3-1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013314" y="3679311"/>
              <a:ext cx="864000" cy="16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4" name="图片 63" descr="GAPDH-1"/>
            <p:cNvPicPr/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15543" y="3892897"/>
              <a:ext cx="864000" cy="16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5" name="图片 64" descr="caspase3-1"/>
            <p:cNvPicPr/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14657" y="3467233"/>
              <a:ext cx="864000" cy="16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6" name="文本框 175"/>
            <p:cNvSpPr txBox="1"/>
            <p:nvPr/>
          </p:nvSpPr>
          <p:spPr>
            <a:xfrm>
              <a:off x="4196073" y="3430265"/>
              <a:ext cx="9018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Caspase 3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5808573" y="3243868"/>
              <a:ext cx="776764" cy="361474"/>
              <a:chOff x="6381892" y="841638"/>
              <a:chExt cx="1035704" cy="481606"/>
            </a:xfrm>
          </p:grpSpPr>
          <p:sp>
            <p:nvSpPr>
              <p:cNvPr id="61" name="文本框 16"/>
              <p:cNvSpPr txBox="1"/>
              <p:nvPr/>
            </p:nvSpPr>
            <p:spPr>
              <a:xfrm>
                <a:off x="6381892" y="841638"/>
                <a:ext cx="687656" cy="328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文本框 17"/>
              <p:cNvSpPr txBox="1"/>
              <p:nvPr/>
            </p:nvSpPr>
            <p:spPr>
              <a:xfrm>
                <a:off x="6476526" y="995064"/>
                <a:ext cx="941070" cy="328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9" name="文本框 12"/>
            <p:cNvSpPr txBox="1"/>
            <p:nvPr/>
          </p:nvSpPr>
          <p:spPr>
            <a:xfrm>
              <a:off x="5879534" y="3571052"/>
              <a:ext cx="7058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10"/>
            <p:cNvSpPr txBox="1"/>
            <p:nvPr/>
          </p:nvSpPr>
          <p:spPr>
            <a:xfrm>
              <a:off x="5878582" y="3920307"/>
              <a:ext cx="7058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Line 464"/>
            <p:cNvSpPr>
              <a:spLocks noChangeShapeType="1"/>
            </p:cNvSpPr>
            <p:nvPr/>
          </p:nvSpPr>
          <p:spPr bwMode="auto">
            <a:xfrm>
              <a:off x="5884138" y="3486476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52" name="Line 464"/>
            <p:cNvSpPr>
              <a:spLocks noChangeShapeType="1"/>
            </p:cNvSpPr>
            <p:nvPr/>
          </p:nvSpPr>
          <p:spPr bwMode="auto">
            <a:xfrm>
              <a:off x="5889060" y="3680914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53" name="Line 464"/>
            <p:cNvSpPr>
              <a:spLocks noChangeShapeType="1"/>
            </p:cNvSpPr>
            <p:nvPr/>
          </p:nvSpPr>
          <p:spPr bwMode="auto">
            <a:xfrm>
              <a:off x="5884138" y="4027306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5400" y="1441128"/>
            <a:ext cx="3489600" cy="3133875"/>
            <a:chOff x="950053" y="2123925"/>
            <a:chExt cx="3489600" cy="3133875"/>
          </a:xfrm>
        </p:grpSpPr>
        <p:grpSp>
          <p:nvGrpSpPr>
            <p:cNvPr id="22" name="组合 21"/>
            <p:cNvGrpSpPr/>
            <p:nvPr/>
          </p:nvGrpSpPr>
          <p:grpSpPr>
            <a:xfrm>
              <a:off x="950053" y="2123925"/>
              <a:ext cx="3489600" cy="3133875"/>
              <a:chOff x="1158788" y="2086611"/>
              <a:chExt cx="3489600" cy="3133875"/>
            </a:xfrm>
          </p:grpSpPr>
          <p:sp>
            <p:nvSpPr>
              <p:cNvPr id="19" name="文本框 2"/>
              <p:cNvSpPr txBox="1"/>
              <p:nvPr/>
            </p:nvSpPr>
            <p:spPr>
              <a:xfrm rot="16200000">
                <a:off x="726444" y="2884976"/>
                <a:ext cx="1141803" cy="277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J-aggregates</a:t>
                </a:r>
                <a:endParaRPr lang="en-US" altLang="zh-CN" sz="1200" dirty="0"/>
              </a:p>
            </p:txBody>
          </p:sp>
          <p:sp>
            <p:nvSpPr>
              <p:cNvPr id="20" name="文本框 3"/>
              <p:cNvSpPr txBox="1"/>
              <p:nvPr/>
            </p:nvSpPr>
            <p:spPr>
              <a:xfrm rot="16200000">
                <a:off x="744817" y="3642792"/>
                <a:ext cx="1141803" cy="277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Monomer</a:t>
                </a:r>
                <a:endParaRPr lang="en-US" altLang="zh-CN" sz="1200" dirty="0"/>
              </a:p>
            </p:txBody>
          </p:sp>
          <p:sp>
            <p:nvSpPr>
              <p:cNvPr id="21" name="文本框 4"/>
              <p:cNvSpPr txBox="1"/>
              <p:nvPr/>
            </p:nvSpPr>
            <p:spPr>
              <a:xfrm rot="16200000">
                <a:off x="749001" y="4381708"/>
                <a:ext cx="1141803" cy="277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Merge</a:t>
                </a:r>
                <a:endParaRPr lang="en-US" altLang="zh-CN" sz="1200" dirty="0"/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0259" y="2617181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164" y="2617181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9881" y="2619355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3284" y="3485831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9" name="图片 8"/>
              <p:cNvPicPr preferRelativeResize="0"/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164" y="3490140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10" name="图片 9"/>
              <p:cNvPicPr/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9881" y="3490140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3284" y="4358850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7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164" y="4358850"/>
                <a:ext cx="801142" cy="861636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9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9881" y="4358850"/>
                <a:ext cx="801142" cy="861636"/>
              </a:xfrm>
              <a:prstGeom prst="rect">
                <a:avLst/>
              </a:prstGeom>
            </p:spPr>
          </p:pic>
          <p:sp>
            <p:nvSpPr>
              <p:cNvPr id="15" name="文本框 95"/>
              <p:cNvSpPr txBox="1"/>
              <p:nvPr/>
            </p:nvSpPr>
            <p:spPr>
              <a:xfrm rot="19172531">
                <a:off x="1613362" y="2178027"/>
                <a:ext cx="10033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+mj-lt"/>
                    <a:cs typeface="Times New Roman" panose="02020603050405020304" pitchFamily="18" charset="0"/>
                  </a:rPr>
                  <a:t>Control</a:t>
                </a:r>
                <a:endParaRPr lang="en-US" altLang="zh-CN" sz="1200" dirty="0"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96"/>
              <p:cNvSpPr txBox="1"/>
              <p:nvPr/>
            </p:nvSpPr>
            <p:spPr>
              <a:xfrm rot="19386224">
                <a:off x="2394656" y="2092846"/>
                <a:ext cx="13540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+mj-lt"/>
                    <a:cs typeface="Times New Roman" panose="02020603050405020304" pitchFamily="18" charset="0"/>
                  </a:rPr>
                  <a:t>TMEM11-shNC</a:t>
                </a:r>
                <a:endParaRPr lang="en-US" altLang="zh-CN" sz="1200" dirty="0"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97"/>
              <p:cNvSpPr txBox="1"/>
              <p:nvPr/>
            </p:nvSpPr>
            <p:spPr>
              <a:xfrm rot="19381675">
                <a:off x="3143779" y="2086611"/>
                <a:ext cx="13540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+mj-lt"/>
                    <a:cs typeface="Times New Roman" panose="02020603050405020304" pitchFamily="18" charset="0"/>
                  </a:rPr>
                  <a:t>TMEM11-shRNA</a:t>
                </a:r>
                <a:endParaRPr lang="en-US" altLang="zh-CN" sz="1200" dirty="0">
                  <a:latin typeface="+mj-lt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4511419" y="4284823"/>
                <a:ext cx="136969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" name="直接连接符 2"/>
            <p:cNvCxnSpPr/>
            <p:nvPr/>
          </p:nvCxnSpPr>
          <p:spPr>
            <a:xfrm>
              <a:off x="3505200" y="5181600"/>
              <a:ext cx="1296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3948999" y="5073650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本框 2"/>
          <p:cNvSpPr txBox="1"/>
          <p:nvPr/>
        </p:nvSpPr>
        <p:spPr>
          <a:xfrm rot="16200000">
            <a:off x="3087461" y="2249438"/>
            <a:ext cx="1142075" cy="277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J-aggregates</a:t>
            </a:r>
            <a:endParaRPr lang="en-US" altLang="zh-CN" sz="1200" dirty="0"/>
          </a:p>
        </p:txBody>
      </p:sp>
      <p:sp>
        <p:nvSpPr>
          <p:cNvPr id="87" name="文本框 3"/>
          <p:cNvSpPr txBox="1"/>
          <p:nvPr/>
        </p:nvSpPr>
        <p:spPr>
          <a:xfrm rot="16200000">
            <a:off x="3102883" y="3007434"/>
            <a:ext cx="1142075" cy="277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Monomer</a:t>
            </a:r>
            <a:endParaRPr lang="en-US" altLang="zh-CN" sz="1200" dirty="0"/>
          </a:p>
        </p:txBody>
      </p:sp>
      <p:sp>
        <p:nvSpPr>
          <p:cNvPr id="88" name="文本框 4"/>
          <p:cNvSpPr txBox="1"/>
          <p:nvPr/>
        </p:nvSpPr>
        <p:spPr>
          <a:xfrm rot="16200000">
            <a:off x="3104117" y="3746527"/>
            <a:ext cx="1142075" cy="277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Merge</a:t>
            </a:r>
            <a:endParaRPr lang="en-US" altLang="zh-CN" sz="1200" dirty="0"/>
          </a:p>
        </p:txBody>
      </p:sp>
      <p:sp>
        <p:nvSpPr>
          <p:cNvPr id="89" name="文本框 95"/>
          <p:cNvSpPr txBox="1"/>
          <p:nvPr/>
        </p:nvSpPr>
        <p:spPr>
          <a:xfrm rot="19172531">
            <a:off x="3967945" y="1520609"/>
            <a:ext cx="1003257" cy="27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+mj-lt"/>
                <a:cs typeface="Times New Roman" panose="02020603050405020304" pitchFamily="18" charset="0"/>
              </a:rPr>
              <a:t>Control</a:t>
            </a:r>
            <a:endParaRPr lang="en-US" altLang="zh-CN" sz="1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0" name="文本框 96"/>
          <p:cNvSpPr txBox="1"/>
          <p:nvPr/>
        </p:nvSpPr>
        <p:spPr>
          <a:xfrm rot="19386224">
            <a:off x="4749190" y="1413731"/>
            <a:ext cx="1353927" cy="275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+mj-lt"/>
                <a:cs typeface="Times New Roman" panose="02020603050405020304" pitchFamily="18" charset="0"/>
              </a:rPr>
              <a:t>shNC</a:t>
            </a:r>
            <a:endParaRPr lang="en-US" altLang="zh-CN" sz="1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1" name="文本框 97"/>
          <p:cNvSpPr txBox="1"/>
          <p:nvPr/>
        </p:nvSpPr>
        <p:spPr>
          <a:xfrm rot="19381675">
            <a:off x="5342456" y="1594297"/>
            <a:ext cx="1353927" cy="275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+mj-lt"/>
                <a:cs typeface="Times New Roman" panose="02020603050405020304" pitchFamily="18" charset="0"/>
              </a:rPr>
              <a:t>TMEM11</a:t>
            </a:r>
            <a:endParaRPr lang="en-US" altLang="zh-CN" sz="12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6068386" y="4509245"/>
            <a:ext cx="129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图片 73" descr="4"/>
          <p:cNvPicPr/>
          <p:nvPr/>
        </p:nvPicPr>
        <p:blipFill>
          <a:blip r:embed="rId21">
            <a:lum bright="-6000"/>
          </a:blip>
          <a:stretch>
            <a:fillRect/>
          </a:stretch>
        </p:blipFill>
        <p:spPr>
          <a:xfrm>
            <a:off x="3794125" y="3725020"/>
            <a:ext cx="802640" cy="860425"/>
          </a:xfrm>
          <a:prstGeom prst="rect">
            <a:avLst/>
          </a:prstGeom>
        </p:spPr>
      </p:pic>
      <p:pic>
        <p:nvPicPr>
          <p:cNvPr id="75" name="图片 74" descr="4-1"/>
          <p:cNvPicPr/>
          <p:nvPr/>
        </p:nvPicPr>
        <p:blipFill>
          <a:blip r:embed="rId22">
            <a:lum bright="-6000"/>
          </a:blip>
          <a:stretch>
            <a:fillRect/>
          </a:stretch>
        </p:blipFill>
        <p:spPr>
          <a:xfrm>
            <a:off x="3794125" y="2855070"/>
            <a:ext cx="802640" cy="860425"/>
          </a:xfrm>
          <a:prstGeom prst="rect">
            <a:avLst/>
          </a:prstGeom>
        </p:spPr>
      </p:pic>
      <p:pic>
        <p:nvPicPr>
          <p:cNvPr id="76" name="图片 75" descr="4-2"/>
          <p:cNvPicPr/>
          <p:nvPr/>
        </p:nvPicPr>
        <p:blipFill>
          <a:blip r:embed="rId23">
            <a:lum bright="-6000"/>
          </a:blip>
          <a:stretch>
            <a:fillRect/>
          </a:stretch>
        </p:blipFill>
        <p:spPr>
          <a:xfrm>
            <a:off x="3794125" y="1981945"/>
            <a:ext cx="802640" cy="860425"/>
          </a:xfrm>
          <a:prstGeom prst="rect">
            <a:avLst/>
          </a:prstGeom>
        </p:spPr>
      </p:pic>
      <p:pic>
        <p:nvPicPr>
          <p:cNvPr id="77" name="图片 76" descr="6"/>
          <p:cNvPicPr/>
          <p:nvPr/>
        </p:nvPicPr>
        <p:blipFill>
          <a:blip r:embed="rId24">
            <a:lum bright="-6000"/>
          </a:blip>
          <a:stretch>
            <a:fillRect/>
          </a:stretch>
        </p:blipFill>
        <p:spPr>
          <a:xfrm>
            <a:off x="4610100" y="3723750"/>
            <a:ext cx="802640" cy="860425"/>
          </a:xfrm>
          <a:prstGeom prst="rect">
            <a:avLst/>
          </a:prstGeom>
        </p:spPr>
      </p:pic>
      <p:pic>
        <p:nvPicPr>
          <p:cNvPr id="78" name="图片 77" descr="6-1"/>
          <p:cNvPicPr/>
          <p:nvPr/>
        </p:nvPicPr>
        <p:blipFill>
          <a:blip r:embed="rId25">
            <a:lum bright="-6000"/>
          </a:blip>
          <a:stretch>
            <a:fillRect/>
          </a:stretch>
        </p:blipFill>
        <p:spPr>
          <a:xfrm>
            <a:off x="4608830" y="1981945"/>
            <a:ext cx="802640" cy="860425"/>
          </a:xfrm>
          <a:prstGeom prst="rect">
            <a:avLst/>
          </a:prstGeom>
        </p:spPr>
      </p:pic>
      <p:pic>
        <p:nvPicPr>
          <p:cNvPr id="79" name="图片 78" descr="6-2"/>
          <p:cNvPicPr/>
          <p:nvPr/>
        </p:nvPicPr>
        <p:blipFill>
          <a:blip r:embed="rId26">
            <a:lum bright="-6000"/>
          </a:blip>
          <a:stretch>
            <a:fillRect/>
          </a:stretch>
        </p:blipFill>
        <p:spPr>
          <a:xfrm>
            <a:off x="4610100" y="2855070"/>
            <a:ext cx="802640" cy="860425"/>
          </a:xfrm>
          <a:prstGeom prst="rect">
            <a:avLst/>
          </a:prstGeom>
        </p:spPr>
      </p:pic>
      <p:pic>
        <p:nvPicPr>
          <p:cNvPr id="80" name="图片 79" descr="1-2"/>
          <p:cNvPicPr/>
          <p:nvPr/>
        </p:nvPicPr>
        <p:blipFill>
          <a:blip r:embed="rId27">
            <a:lum bright="-6000"/>
          </a:blip>
          <a:stretch>
            <a:fillRect/>
          </a:stretch>
        </p:blipFill>
        <p:spPr>
          <a:xfrm>
            <a:off x="5424805" y="1981945"/>
            <a:ext cx="802640" cy="86042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5424805" y="3723750"/>
            <a:ext cx="802640" cy="860425"/>
            <a:chOff x="7008" y="9751"/>
            <a:chExt cx="1264" cy="1355"/>
          </a:xfrm>
        </p:grpSpPr>
        <p:pic>
          <p:nvPicPr>
            <p:cNvPr id="82" name="图片 81" descr="1"/>
            <p:cNvPicPr/>
            <p:nvPr/>
          </p:nvPicPr>
          <p:blipFill>
            <a:blip r:embed="rId28">
              <a:lum bright="-6000"/>
            </a:blip>
            <a:stretch>
              <a:fillRect/>
            </a:stretch>
          </p:blipFill>
          <p:spPr>
            <a:xfrm>
              <a:off x="7008" y="9751"/>
              <a:ext cx="1264" cy="1355"/>
            </a:xfrm>
            <a:prstGeom prst="rect">
              <a:avLst/>
            </a:prstGeom>
          </p:spPr>
        </p:pic>
        <p:cxnSp>
          <p:nvCxnSpPr>
            <p:cNvPr id="83" name="直接连接符 82"/>
            <p:cNvCxnSpPr/>
            <p:nvPr/>
          </p:nvCxnSpPr>
          <p:spPr>
            <a:xfrm>
              <a:off x="8022" y="10972"/>
              <a:ext cx="20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图片 71" descr="1-1"/>
          <p:cNvPicPr/>
          <p:nvPr/>
        </p:nvPicPr>
        <p:blipFill>
          <a:blip r:embed="rId29"/>
          <a:stretch>
            <a:fillRect/>
          </a:stretch>
        </p:blipFill>
        <p:spPr>
          <a:xfrm>
            <a:off x="5424805" y="2855070"/>
            <a:ext cx="802640" cy="86042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533400" y="4572000"/>
            <a:ext cx="2223135" cy="3225800"/>
            <a:chOff x="840" y="7200"/>
            <a:chExt cx="3501" cy="5080"/>
          </a:xfrm>
        </p:grpSpPr>
        <p:sp>
          <p:nvSpPr>
            <p:cNvPr id="43" name="Text Box 3"/>
            <p:cNvSpPr txBox="1">
              <a:spLocks noChangeArrowheads="1"/>
            </p:cNvSpPr>
            <p:nvPr/>
          </p:nvSpPr>
          <p:spPr bwMode="auto">
            <a:xfrm>
              <a:off x="840" y="7990"/>
              <a:ext cx="600" cy="5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5" name="组合 194"/>
            <p:cNvGrpSpPr/>
            <p:nvPr/>
          </p:nvGrpSpPr>
          <p:grpSpPr>
            <a:xfrm>
              <a:off x="2057" y="7200"/>
              <a:ext cx="2285" cy="5081"/>
              <a:chOff x="479371" y="5297844"/>
              <a:chExt cx="1451126" cy="3226643"/>
            </a:xfrm>
          </p:grpSpPr>
          <p:sp>
            <p:nvSpPr>
              <p:cNvPr id="29" name="Text Box 348"/>
              <p:cNvSpPr txBox="1">
                <a:spLocks noChangeArrowheads="1"/>
              </p:cNvSpPr>
              <p:nvPr/>
            </p:nvSpPr>
            <p:spPr bwMode="auto">
              <a:xfrm flipV="1">
                <a:off x="479371" y="5297844"/>
                <a:ext cx="367030" cy="1978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</a:rPr>
                  <a:t> cells (%)</a:t>
                </a:r>
                <a:endParaRPr lang="en-US" altLang="zh-CN" sz="12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363"/>
              <p:cNvSpPr>
                <a:spLocks noChangeArrowheads="1"/>
              </p:cNvSpPr>
              <p:nvPr/>
            </p:nvSpPr>
            <p:spPr bwMode="auto">
              <a:xfrm>
                <a:off x="757006" y="7325329"/>
                <a:ext cx="7801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" name="Rectangle 364"/>
              <p:cNvSpPr>
                <a:spLocks noChangeArrowheads="1"/>
              </p:cNvSpPr>
              <p:nvPr/>
            </p:nvSpPr>
            <p:spPr bwMode="auto">
              <a:xfrm>
                <a:off x="768146" y="7012169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365"/>
              <p:cNvSpPr>
                <a:spLocks noChangeArrowheads="1"/>
              </p:cNvSpPr>
              <p:nvPr/>
            </p:nvSpPr>
            <p:spPr bwMode="auto">
              <a:xfrm>
                <a:off x="768146" y="6644151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366"/>
              <p:cNvSpPr>
                <a:spLocks noChangeArrowheads="1"/>
              </p:cNvSpPr>
              <p:nvPr/>
            </p:nvSpPr>
            <p:spPr bwMode="auto">
              <a:xfrm>
                <a:off x="762000" y="6316209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zh-CN" altLang="zh-CN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Line 830"/>
              <p:cNvSpPr>
                <a:spLocks noChangeShapeType="1"/>
              </p:cNvSpPr>
              <p:nvPr/>
            </p:nvSpPr>
            <p:spPr bwMode="auto">
              <a:xfrm>
                <a:off x="1032910" y="6403768"/>
                <a:ext cx="75088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" name="Line 830"/>
              <p:cNvSpPr>
                <a:spLocks noChangeShapeType="1"/>
              </p:cNvSpPr>
              <p:nvPr/>
            </p:nvSpPr>
            <p:spPr bwMode="auto">
              <a:xfrm>
                <a:off x="1359002" y="6556168"/>
                <a:ext cx="4290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89" name="组合 188"/>
              <p:cNvGrpSpPr/>
              <p:nvPr/>
            </p:nvGrpSpPr>
            <p:grpSpPr>
              <a:xfrm>
                <a:off x="844608" y="6394050"/>
                <a:ext cx="1085889" cy="1070757"/>
                <a:chOff x="2454321" y="6382326"/>
                <a:chExt cx="1085889" cy="1070757"/>
              </a:xfrm>
            </p:grpSpPr>
            <p:sp>
              <p:nvSpPr>
                <p:cNvPr id="137" name="Freeform 5"/>
                <p:cNvSpPr>
                  <a:spLocks noEditPoints="1"/>
                </p:cNvSpPr>
                <p:nvPr/>
              </p:nvSpPr>
              <p:spPr bwMode="auto">
                <a:xfrm>
                  <a:off x="2503991" y="7411969"/>
                  <a:ext cx="1036219" cy="41114"/>
                </a:xfrm>
                <a:custGeom>
                  <a:avLst/>
                  <a:gdLst>
                    <a:gd name="T0" fmla="*/ 0 w 773"/>
                    <a:gd name="T1" fmla="*/ 0 h 46"/>
                    <a:gd name="T2" fmla="*/ 773 w 773"/>
                    <a:gd name="T3" fmla="*/ 0 h 46"/>
                    <a:gd name="T4" fmla="*/ 156 w 773"/>
                    <a:gd name="T5" fmla="*/ 46 h 46"/>
                    <a:gd name="T6" fmla="*/ 156 w 773"/>
                    <a:gd name="T7" fmla="*/ 0 h 46"/>
                    <a:gd name="T8" fmla="*/ 386 w 773"/>
                    <a:gd name="T9" fmla="*/ 46 h 46"/>
                    <a:gd name="T10" fmla="*/ 386 w 773"/>
                    <a:gd name="T11" fmla="*/ 0 h 46"/>
                    <a:gd name="T12" fmla="*/ 616 w 773"/>
                    <a:gd name="T13" fmla="*/ 46 h 46"/>
                    <a:gd name="T14" fmla="*/ 616 w 773"/>
                    <a:gd name="T15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3" h="46">
                      <a:moveTo>
                        <a:pt x="0" y="0"/>
                      </a:moveTo>
                      <a:lnTo>
                        <a:pt x="773" y="0"/>
                      </a:lnTo>
                      <a:moveTo>
                        <a:pt x="156" y="46"/>
                      </a:moveTo>
                      <a:lnTo>
                        <a:pt x="156" y="0"/>
                      </a:lnTo>
                      <a:moveTo>
                        <a:pt x="386" y="46"/>
                      </a:moveTo>
                      <a:lnTo>
                        <a:pt x="386" y="0"/>
                      </a:lnTo>
                      <a:moveTo>
                        <a:pt x="616" y="46"/>
                      </a:moveTo>
                      <a:lnTo>
                        <a:pt x="616" y="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10"/>
                <p:cNvSpPr>
                  <a:spLocks noEditPoints="1"/>
                </p:cNvSpPr>
                <p:nvPr/>
              </p:nvSpPr>
              <p:spPr bwMode="auto">
                <a:xfrm>
                  <a:off x="2454321" y="6382326"/>
                  <a:ext cx="45720" cy="1032324"/>
                </a:xfrm>
                <a:custGeom>
                  <a:avLst/>
                  <a:gdLst>
                    <a:gd name="T0" fmla="*/ 46 w 46"/>
                    <a:gd name="T1" fmla="*/ 1155 h 1155"/>
                    <a:gd name="T2" fmla="*/ 46 w 46"/>
                    <a:gd name="T3" fmla="*/ 0 h 1155"/>
                    <a:gd name="T4" fmla="*/ 46 w 46"/>
                    <a:gd name="T5" fmla="*/ 1152 h 1155"/>
                    <a:gd name="T6" fmla="*/ 0 w 46"/>
                    <a:gd name="T7" fmla="*/ 1152 h 1155"/>
                    <a:gd name="T8" fmla="*/ 46 w 46"/>
                    <a:gd name="T9" fmla="*/ 769 h 1155"/>
                    <a:gd name="T10" fmla="*/ 0 w 46"/>
                    <a:gd name="T11" fmla="*/ 769 h 1155"/>
                    <a:gd name="T12" fmla="*/ 46 w 46"/>
                    <a:gd name="T13" fmla="*/ 386 h 1155"/>
                    <a:gd name="T14" fmla="*/ 0 w 46"/>
                    <a:gd name="T15" fmla="*/ 386 h 1155"/>
                    <a:gd name="T16" fmla="*/ 46 w 46"/>
                    <a:gd name="T17" fmla="*/ 3 h 1155"/>
                    <a:gd name="T18" fmla="*/ 0 w 46"/>
                    <a:gd name="T19" fmla="*/ 3 h 1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1155">
                      <a:moveTo>
                        <a:pt x="46" y="1155"/>
                      </a:moveTo>
                      <a:lnTo>
                        <a:pt x="46" y="0"/>
                      </a:lnTo>
                      <a:moveTo>
                        <a:pt x="46" y="1152"/>
                      </a:moveTo>
                      <a:lnTo>
                        <a:pt x="0" y="1152"/>
                      </a:lnTo>
                      <a:moveTo>
                        <a:pt x="46" y="769"/>
                      </a:moveTo>
                      <a:lnTo>
                        <a:pt x="0" y="769"/>
                      </a:lnTo>
                      <a:moveTo>
                        <a:pt x="46" y="386"/>
                      </a:moveTo>
                      <a:lnTo>
                        <a:pt x="0" y="386"/>
                      </a:lnTo>
                      <a:moveTo>
                        <a:pt x="46" y="3"/>
                      </a:moveTo>
                      <a:lnTo>
                        <a:pt x="0" y="3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/>
                </a:p>
              </p:txBody>
            </p:sp>
            <p:sp>
              <p:nvSpPr>
                <p:cNvPr id="143" name="Line 11"/>
                <p:cNvSpPr>
                  <a:spLocks noChangeShapeType="1"/>
                </p:cNvSpPr>
                <p:nvPr/>
              </p:nvSpPr>
              <p:spPr bwMode="auto">
                <a:xfrm>
                  <a:off x="3329749" y="6781849"/>
                  <a:ext cx="0" cy="53627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Line 12"/>
                <p:cNvSpPr>
                  <a:spLocks noChangeShapeType="1"/>
                </p:cNvSpPr>
                <p:nvPr/>
              </p:nvSpPr>
              <p:spPr bwMode="auto">
                <a:xfrm>
                  <a:off x="3329749" y="6835476"/>
                  <a:ext cx="0" cy="53627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" name="Line 13"/>
                <p:cNvSpPr>
                  <a:spLocks noChangeShapeType="1"/>
                </p:cNvSpPr>
                <p:nvPr/>
              </p:nvSpPr>
              <p:spPr bwMode="auto">
                <a:xfrm>
                  <a:off x="3278809" y="6781849"/>
                  <a:ext cx="103220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" name="Line 14"/>
                <p:cNvSpPr>
                  <a:spLocks noChangeShapeType="1"/>
                </p:cNvSpPr>
                <p:nvPr/>
              </p:nvSpPr>
              <p:spPr bwMode="auto">
                <a:xfrm>
                  <a:off x="3278809" y="6889103"/>
                  <a:ext cx="103220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Line 15"/>
                <p:cNvSpPr>
                  <a:spLocks noChangeShapeType="1"/>
                </p:cNvSpPr>
                <p:nvPr/>
              </p:nvSpPr>
              <p:spPr bwMode="auto">
                <a:xfrm>
                  <a:off x="3227869" y="6835476"/>
                  <a:ext cx="205099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16"/>
                <p:cNvSpPr/>
                <p:nvPr/>
              </p:nvSpPr>
              <p:spPr bwMode="auto">
                <a:xfrm>
                  <a:off x="3306960" y="6850671"/>
                  <a:ext cx="46918" cy="31283"/>
                </a:xfrm>
                <a:custGeom>
                  <a:avLst/>
                  <a:gdLst>
                    <a:gd name="T0" fmla="*/ 17 w 35"/>
                    <a:gd name="T1" fmla="*/ 0 h 35"/>
                    <a:gd name="T2" fmla="*/ 35 w 35"/>
                    <a:gd name="T3" fmla="*/ 35 h 35"/>
                    <a:gd name="T4" fmla="*/ 0 w 35"/>
                    <a:gd name="T5" fmla="*/ 35 h 35"/>
                    <a:gd name="T6" fmla="*/ 17 w 35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lnTo>
                        <a:pt x="35" y="35"/>
                      </a:lnTo>
                      <a:lnTo>
                        <a:pt x="0" y="35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7"/>
                <p:cNvSpPr/>
                <p:nvPr/>
              </p:nvSpPr>
              <p:spPr bwMode="auto">
                <a:xfrm>
                  <a:off x="3306960" y="6850671"/>
                  <a:ext cx="46918" cy="31283"/>
                </a:xfrm>
                <a:custGeom>
                  <a:avLst/>
                  <a:gdLst>
                    <a:gd name="T0" fmla="*/ 17 w 35"/>
                    <a:gd name="T1" fmla="*/ 0 h 35"/>
                    <a:gd name="T2" fmla="*/ 35 w 35"/>
                    <a:gd name="T3" fmla="*/ 35 h 35"/>
                    <a:gd name="T4" fmla="*/ 0 w 35"/>
                    <a:gd name="T5" fmla="*/ 35 h 35"/>
                    <a:gd name="T6" fmla="*/ 17 w 35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lnTo>
                        <a:pt x="35" y="35"/>
                      </a:lnTo>
                      <a:lnTo>
                        <a:pt x="0" y="35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" name="Freeform 18"/>
                <p:cNvSpPr/>
                <p:nvPr/>
              </p:nvSpPr>
              <p:spPr bwMode="auto">
                <a:xfrm>
                  <a:off x="3238593" y="6769336"/>
                  <a:ext cx="46918" cy="31283"/>
                </a:xfrm>
                <a:custGeom>
                  <a:avLst/>
                  <a:gdLst>
                    <a:gd name="T0" fmla="*/ 18 w 35"/>
                    <a:gd name="T1" fmla="*/ 0 h 35"/>
                    <a:gd name="T2" fmla="*/ 35 w 35"/>
                    <a:gd name="T3" fmla="*/ 35 h 35"/>
                    <a:gd name="T4" fmla="*/ 0 w 35"/>
                    <a:gd name="T5" fmla="*/ 35 h 35"/>
                    <a:gd name="T6" fmla="*/ 18 w 35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lnTo>
                        <a:pt x="35" y="35"/>
                      </a:lnTo>
                      <a:lnTo>
                        <a:pt x="0" y="3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" name="Freeform 19"/>
                <p:cNvSpPr/>
                <p:nvPr/>
              </p:nvSpPr>
              <p:spPr bwMode="auto">
                <a:xfrm>
                  <a:off x="3238593" y="6769336"/>
                  <a:ext cx="46918" cy="31283"/>
                </a:xfrm>
                <a:custGeom>
                  <a:avLst/>
                  <a:gdLst>
                    <a:gd name="T0" fmla="*/ 18 w 35"/>
                    <a:gd name="T1" fmla="*/ 0 h 35"/>
                    <a:gd name="T2" fmla="*/ 35 w 35"/>
                    <a:gd name="T3" fmla="*/ 35 h 35"/>
                    <a:gd name="T4" fmla="*/ 0 w 35"/>
                    <a:gd name="T5" fmla="*/ 35 h 35"/>
                    <a:gd name="T6" fmla="*/ 18 w 35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lnTo>
                        <a:pt x="35" y="35"/>
                      </a:lnTo>
                      <a:lnTo>
                        <a:pt x="0" y="3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" name="Freeform 20"/>
                <p:cNvSpPr/>
                <p:nvPr/>
              </p:nvSpPr>
              <p:spPr bwMode="auto">
                <a:xfrm>
                  <a:off x="3375326" y="6801512"/>
                  <a:ext cx="45578" cy="31283"/>
                </a:xfrm>
                <a:custGeom>
                  <a:avLst/>
                  <a:gdLst>
                    <a:gd name="T0" fmla="*/ 17 w 34"/>
                    <a:gd name="T1" fmla="*/ 0 h 35"/>
                    <a:gd name="T2" fmla="*/ 34 w 34"/>
                    <a:gd name="T3" fmla="*/ 35 h 35"/>
                    <a:gd name="T4" fmla="*/ 0 w 34"/>
                    <a:gd name="T5" fmla="*/ 35 h 35"/>
                    <a:gd name="T6" fmla="*/ 17 w 34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35">
                      <a:moveTo>
                        <a:pt x="17" y="0"/>
                      </a:moveTo>
                      <a:lnTo>
                        <a:pt x="34" y="35"/>
                      </a:lnTo>
                      <a:lnTo>
                        <a:pt x="0" y="35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" name="Freeform 21"/>
                <p:cNvSpPr/>
                <p:nvPr/>
              </p:nvSpPr>
              <p:spPr bwMode="auto">
                <a:xfrm>
                  <a:off x="3375326" y="6801512"/>
                  <a:ext cx="45578" cy="31283"/>
                </a:xfrm>
                <a:custGeom>
                  <a:avLst/>
                  <a:gdLst>
                    <a:gd name="T0" fmla="*/ 17 w 34"/>
                    <a:gd name="T1" fmla="*/ 0 h 35"/>
                    <a:gd name="T2" fmla="*/ 34 w 34"/>
                    <a:gd name="T3" fmla="*/ 35 h 35"/>
                    <a:gd name="T4" fmla="*/ 0 w 34"/>
                    <a:gd name="T5" fmla="*/ 35 h 35"/>
                    <a:gd name="T6" fmla="*/ 17 w 34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35">
                      <a:moveTo>
                        <a:pt x="17" y="0"/>
                      </a:moveTo>
                      <a:lnTo>
                        <a:pt x="34" y="35"/>
                      </a:lnTo>
                      <a:lnTo>
                        <a:pt x="0" y="35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" name="Freeform 22"/>
                <p:cNvSpPr/>
                <p:nvPr/>
              </p:nvSpPr>
              <p:spPr bwMode="auto">
                <a:xfrm>
                  <a:off x="3306960" y="6898041"/>
                  <a:ext cx="46918" cy="30389"/>
                </a:xfrm>
                <a:custGeom>
                  <a:avLst/>
                  <a:gdLst>
                    <a:gd name="T0" fmla="*/ 17 w 35"/>
                    <a:gd name="T1" fmla="*/ 0 h 34"/>
                    <a:gd name="T2" fmla="*/ 35 w 35"/>
                    <a:gd name="T3" fmla="*/ 34 h 34"/>
                    <a:gd name="T4" fmla="*/ 0 w 35"/>
                    <a:gd name="T5" fmla="*/ 34 h 34"/>
                    <a:gd name="T6" fmla="*/ 17 w 35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17" y="0"/>
                      </a:moveTo>
                      <a:lnTo>
                        <a:pt x="35" y="34"/>
                      </a:lnTo>
                      <a:lnTo>
                        <a:pt x="0" y="3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" name="Freeform 23"/>
                <p:cNvSpPr/>
                <p:nvPr/>
              </p:nvSpPr>
              <p:spPr bwMode="auto">
                <a:xfrm>
                  <a:off x="3306960" y="6898041"/>
                  <a:ext cx="46918" cy="30389"/>
                </a:xfrm>
                <a:custGeom>
                  <a:avLst/>
                  <a:gdLst>
                    <a:gd name="T0" fmla="*/ 17 w 35"/>
                    <a:gd name="T1" fmla="*/ 0 h 34"/>
                    <a:gd name="T2" fmla="*/ 35 w 35"/>
                    <a:gd name="T3" fmla="*/ 34 h 34"/>
                    <a:gd name="T4" fmla="*/ 0 w 35"/>
                    <a:gd name="T5" fmla="*/ 34 h 34"/>
                    <a:gd name="T6" fmla="*/ 17 w 35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17" y="0"/>
                      </a:moveTo>
                      <a:lnTo>
                        <a:pt x="35" y="34"/>
                      </a:lnTo>
                      <a:lnTo>
                        <a:pt x="0" y="3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" name="Freeform 24"/>
                <p:cNvSpPr/>
                <p:nvPr/>
              </p:nvSpPr>
              <p:spPr bwMode="auto">
                <a:xfrm>
                  <a:off x="3306960" y="6780955"/>
                  <a:ext cx="46918" cy="31283"/>
                </a:xfrm>
                <a:custGeom>
                  <a:avLst/>
                  <a:gdLst>
                    <a:gd name="T0" fmla="*/ 17 w 35"/>
                    <a:gd name="T1" fmla="*/ 0 h 35"/>
                    <a:gd name="T2" fmla="*/ 35 w 35"/>
                    <a:gd name="T3" fmla="*/ 35 h 35"/>
                    <a:gd name="T4" fmla="*/ 0 w 35"/>
                    <a:gd name="T5" fmla="*/ 35 h 35"/>
                    <a:gd name="T6" fmla="*/ 17 w 35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lnTo>
                        <a:pt x="35" y="35"/>
                      </a:lnTo>
                      <a:lnTo>
                        <a:pt x="0" y="35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" name="Freeform 25"/>
                <p:cNvSpPr/>
                <p:nvPr/>
              </p:nvSpPr>
              <p:spPr bwMode="auto">
                <a:xfrm>
                  <a:off x="3306960" y="6780955"/>
                  <a:ext cx="46918" cy="31283"/>
                </a:xfrm>
                <a:custGeom>
                  <a:avLst/>
                  <a:gdLst>
                    <a:gd name="T0" fmla="*/ 17 w 35"/>
                    <a:gd name="T1" fmla="*/ 0 h 35"/>
                    <a:gd name="T2" fmla="*/ 35 w 35"/>
                    <a:gd name="T3" fmla="*/ 35 h 35"/>
                    <a:gd name="T4" fmla="*/ 0 w 35"/>
                    <a:gd name="T5" fmla="*/ 35 h 35"/>
                    <a:gd name="T6" fmla="*/ 17 w 35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lnTo>
                        <a:pt x="35" y="35"/>
                      </a:lnTo>
                      <a:lnTo>
                        <a:pt x="0" y="35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" name="Line 26"/>
                <p:cNvSpPr>
                  <a:spLocks noChangeShapeType="1"/>
                </p:cNvSpPr>
                <p:nvPr/>
              </p:nvSpPr>
              <p:spPr bwMode="auto">
                <a:xfrm>
                  <a:off x="3021430" y="6813132"/>
                  <a:ext cx="0" cy="42902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" name="Line 27"/>
                <p:cNvSpPr>
                  <a:spLocks noChangeShapeType="1"/>
                </p:cNvSpPr>
                <p:nvPr/>
              </p:nvSpPr>
              <p:spPr bwMode="auto">
                <a:xfrm>
                  <a:off x="3021430" y="6856033"/>
                  <a:ext cx="0" cy="42902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Line 28"/>
                <p:cNvSpPr>
                  <a:spLocks noChangeShapeType="1"/>
                </p:cNvSpPr>
                <p:nvPr/>
              </p:nvSpPr>
              <p:spPr bwMode="auto">
                <a:xfrm>
                  <a:off x="2970490" y="6813132"/>
                  <a:ext cx="103220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Line 29"/>
                <p:cNvSpPr>
                  <a:spLocks noChangeShapeType="1"/>
                </p:cNvSpPr>
                <p:nvPr/>
              </p:nvSpPr>
              <p:spPr bwMode="auto">
                <a:xfrm>
                  <a:off x="2970490" y="6898935"/>
                  <a:ext cx="103220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" name="Line 30"/>
                <p:cNvSpPr>
                  <a:spLocks noChangeShapeType="1"/>
                </p:cNvSpPr>
                <p:nvPr/>
              </p:nvSpPr>
              <p:spPr bwMode="auto">
                <a:xfrm>
                  <a:off x="2919551" y="6856033"/>
                  <a:ext cx="205099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Rectangle 31"/>
                <p:cNvSpPr>
                  <a:spLocks noChangeArrowheads="1"/>
                </p:cNvSpPr>
                <p:nvPr/>
              </p:nvSpPr>
              <p:spPr bwMode="auto">
                <a:xfrm>
                  <a:off x="3067007" y="6874803"/>
                  <a:ext cx="45578" cy="30389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" name="Rectangle 32"/>
                <p:cNvSpPr>
                  <a:spLocks noChangeArrowheads="1"/>
                </p:cNvSpPr>
                <p:nvPr/>
              </p:nvSpPr>
              <p:spPr bwMode="auto">
                <a:xfrm>
                  <a:off x="3067007" y="6874803"/>
                  <a:ext cx="45578" cy="30389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" name="Rectangle 33"/>
                <p:cNvSpPr>
                  <a:spLocks noChangeArrowheads="1"/>
                </p:cNvSpPr>
                <p:nvPr/>
              </p:nvSpPr>
              <p:spPr bwMode="auto">
                <a:xfrm>
                  <a:off x="3032154" y="6797043"/>
                  <a:ext cx="46918" cy="30389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" name="Rectangle 34"/>
                <p:cNvSpPr>
                  <a:spLocks noChangeArrowheads="1"/>
                </p:cNvSpPr>
                <p:nvPr/>
              </p:nvSpPr>
              <p:spPr bwMode="auto">
                <a:xfrm>
                  <a:off x="3032154" y="6797043"/>
                  <a:ext cx="46918" cy="30389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" name="Rectangle 35"/>
                <p:cNvSpPr>
                  <a:spLocks noChangeArrowheads="1"/>
                </p:cNvSpPr>
                <p:nvPr/>
              </p:nvSpPr>
              <p:spPr bwMode="auto">
                <a:xfrm>
                  <a:off x="2963788" y="6789893"/>
                  <a:ext cx="46918" cy="3128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" name="Rectangle 36"/>
                <p:cNvSpPr>
                  <a:spLocks noChangeArrowheads="1"/>
                </p:cNvSpPr>
                <p:nvPr/>
              </p:nvSpPr>
              <p:spPr bwMode="auto">
                <a:xfrm>
                  <a:off x="2963788" y="6789893"/>
                  <a:ext cx="46918" cy="31283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" name="Rectangle 37"/>
                <p:cNvSpPr>
                  <a:spLocks noChangeArrowheads="1"/>
                </p:cNvSpPr>
                <p:nvPr/>
              </p:nvSpPr>
              <p:spPr bwMode="auto">
                <a:xfrm>
                  <a:off x="2998642" y="6870334"/>
                  <a:ext cx="46918" cy="3128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0" name="Rectangle 38"/>
                <p:cNvSpPr>
                  <a:spLocks noChangeArrowheads="1"/>
                </p:cNvSpPr>
                <p:nvPr/>
              </p:nvSpPr>
              <p:spPr bwMode="auto">
                <a:xfrm>
                  <a:off x="2998642" y="6870334"/>
                  <a:ext cx="46918" cy="31283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1" name="Rectangle 39"/>
                <p:cNvSpPr>
                  <a:spLocks noChangeArrowheads="1"/>
                </p:cNvSpPr>
                <p:nvPr/>
              </p:nvSpPr>
              <p:spPr bwMode="auto">
                <a:xfrm>
                  <a:off x="2930275" y="6868546"/>
                  <a:ext cx="46918" cy="3128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2" name="Rectangle 40"/>
                <p:cNvSpPr>
                  <a:spLocks noChangeArrowheads="1"/>
                </p:cNvSpPr>
                <p:nvPr/>
              </p:nvSpPr>
              <p:spPr bwMode="auto">
                <a:xfrm>
                  <a:off x="2930275" y="6868546"/>
                  <a:ext cx="46918" cy="31283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3" name="Line 41"/>
                <p:cNvSpPr>
                  <a:spLocks noChangeShapeType="1"/>
                </p:cNvSpPr>
                <p:nvPr/>
              </p:nvSpPr>
              <p:spPr bwMode="auto">
                <a:xfrm>
                  <a:off x="2713111" y="6831901"/>
                  <a:ext cx="0" cy="2234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4" name="Line 42"/>
                <p:cNvSpPr>
                  <a:spLocks noChangeShapeType="1"/>
                </p:cNvSpPr>
                <p:nvPr/>
              </p:nvSpPr>
              <p:spPr bwMode="auto">
                <a:xfrm>
                  <a:off x="2713111" y="6854246"/>
                  <a:ext cx="0" cy="2234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5" name="Line 43"/>
                <p:cNvSpPr>
                  <a:spLocks noChangeShapeType="1"/>
                </p:cNvSpPr>
                <p:nvPr/>
              </p:nvSpPr>
              <p:spPr bwMode="auto">
                <a:xfrm>
                  <a:off x="2662172" y="6831901"/>
                  <a:ext cx="103220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6" name="Line 44"/>
                <p:cNvSpPr>
                  <a:spLocks noChangeShapeType="1"/>
                </p:cNvSpPr>
                <p:nvPr/>
              </p:nvSpPr>
              <p:spPr bwMode="auto">
                <a:xfrm>
                  <a:off x="2662172" y="6876590"/>
                  <a:ext cx="103220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7" name="Line 45"/>
                <p:cNvSpPr>
                  <a:spLocks noChangeShapeType="1"/>
                </p:cNvSpPr>
                <p:nvPr/>
              </p:nvSpPr>
              <p:spPr bwMode="auto">
                <a:xfrm>
                  <a:off x="2611232" y="6854246"/>
                  <a:ext cx="205099" cy="0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8" name="Oval 46"/>
                <p:cNvSpPr>
                  <a:spLocks noChangeArrowheads="1"/>
                </p:cNvSpPr>
                <p:nvPr/>
              </p:nvSpPr>
              <p:spPr bwMode="auto">
                <a:xfrm>
                  <a:off x="2713111" y="6848883"/>
                  <a:ext cx="46918" cy="3128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9" name="Oval 47"/>
                <p:cNvSpPr>
                  <a:spLocks noChangeArrowheads="1"/>
                </p:cNvSpPr>
                <p:nvPr/>
              </p:nvSpPr>
              <p:spPr bwMode="auto">
                <a:xfrm>
                  <a:off x="2713111" y="6848883"/>
                  <a:ext cx="46918" cy="3128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0" name="Oval 48"/>
                <p:cNvSpPr>
                  <a:spLocks noChangeArrowheads="1"/>
                </p:cNvSpPr>
                <p:nvPr/>
              </p:nvSpPr>
              <p:spPr bwMode="auto">
                <a:xfrm>
                  <a:off x="2616594" y="6844414"/>
                  <a:ext cx="45578" cy="3128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1" name="Oval 49"/>
                <p:cNvSpPr>
                  <a:spLocks noChangeArrowheads="1"/>
                </p:cNvSpPr>
                <p:nvPr/>
              </p:nvSpPr>
              <p:spPr bwMode="auto">
                <a:xfrm>
                  <a:off x="2616594" y="6844414"/>
                  <a:ext cx="45578" cy="3128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2" name="Oval 50"/>
                <p:cNvSpPr>
                  <a:spLocks noChangeArrowheads="1"/>
                </p:cNvSpPr>
                <p:nvPr/>
              </p:nvSpPr>
              <p:spPr bwMode="auto">
                <a:xfrm>
                  <a:off x="2690323" y="6800619"/>
                  <a:ext cx="46918" cy="3038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3" name="Oval 51"/>
                <p:cNvSpPr>
                  <a:spLocks noChangeArrowheads="1"/>
                </p:cNvSpPr>
                <p:nvPr/>
              </p:nvSpPr>
              <p:spPr bwMode="auto">
                <a:xfrm>
                  <a:off x="2690323" y="6800619"/>
                  <a:ext cx="46918" cy="30389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4" name="Oval 52"/>
                <p:cNvSpPr>
                  <a:spLocks noChangeArrowheads="1"/>
                </p:cNvSpPr>
                <p:nvPr/>
              </p:nvSpPr>
              <p:spPr bwMode="auto">
                <a:xfrm>
                  <a:off x="2664853" y="6844414"/>
                  <a:ext cx="46918" cy="3128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5" name="Oval 53"/>
                <p:cNvSpPr>
                  <a:spLocks noChangeArrowheads="1"/>
                </p:cNvSpPr>
                <p:nvPr/>
              </p:nvSpPr>
              <p:spPr bwMode="auto">
                <a:xfrm>
                  <a:off x="2664853" y="6844414"/>
                  <a:ext cx="46918" cy="3128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6" name="Oval 54"/>
                <p:cNvSpPr>
                  <a:spLocks noChangeArrowheads="1"/>
                </p:cNvSpPr>
                <p:nvPr/>
              </p:nvSpPr>
              <p:spPr bwMode="auto">
                <a:xfrm>
                  <a:off x="2764051" y="6856033"/>
                  <a:ext cx="45578" cy="3038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7" name="Oval 55"/>
                <p:cNvSpPr>
                  <a:spLocks noChangeArrowheads="1"/>
                </p:cNvSpPr>
                <p:nvPr/>
              </p:nvSpPr>
              <p:spPr bwMode="auto">
                <a:xfrm>
                  <a:off x="2764051" y="6856033"/>
                  <a:ext cx="45578" cy="30389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90" name="文本框 5"/>
              <p:cNvSpPr txBox="1"/>
              <p:nvPr/>
            </p:nvSpPr>
            <p:spPr>
              <a:xfrm>
                <a:off x="1379991" y="6342847"/>
                <a:ext cx="369570" cy="260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i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ns</a:t>
                </a:r>
                <a:endParaRPr lang="en-US" altLang="zh-CN" sz="1100" i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1" name="文本框 5"/>
              <p:cNvSpPr txBox="1"/>
              <p:nvPr/>
            </p:nvSpPr>
            <p:spPr>
              <a:xfrm>
                <a:off x="1174217" y="6196584"/>
                <a:ext cx="369570" cy="260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i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ns</a:t>
                </a:r>
                <a:endParaRPr lang="en-US" altLang="zh-CN" sz="1100" i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2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676413" y="7559743"/>
                <a:ext cx="639919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548012" y="7723476"/>
                <a:ext cx="1157689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TMEM11-shNC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790818" y="7767549"/>
                <a:ext cx="1252266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TMEM11-shRNA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4" name="Text Box 348"/>
          <p:cNvSpPr txBox="1">
            <a:spLocks noChangeArrowheads="1"/>
          </p:cNvSpPr>
          <p:nvPr/>
        </p:nvSpPr>
        <p:spPr bwMode="auto">
          <a:xfrm flipV="1">
            <a:off x="1142084" y="4789608"/>
            <a:ext cx="367030" cy="197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</a:rPr>
              <a:t>TUNEL-positive </a:t>
            </a:r>
            <a:endParaRPr lang="en-US" altLang="zh-CN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c84033bd-5661-4c30-a987-99f5c8164289"/>
  <p:tag name="COMMONDATA" val="eyJoZGlkIjoiZWFhZjQ1YzQ5YjQwZWViMjU5ZGIyOTI3MTUzMjA5YTA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WPS 演示</Application>
  <PresentationFormat>全屏显示(4:3)</PresentationFormat>
  <Paragraphs>76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Times New Roman</vt:lpstr>
      <vt:lpstr>等线</vt:lpstr>
      <vt:lpstr>Calibri</vt:lpstr>
      <vt:lpstr>微软雅黑</vt:lpstr>
      <vt:lpstr>Arial Unicode MS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阿伦</cp:lastModifiedBy>
  <cp:revision>850</cp:revision>
  <cp:lastPrinted>2113-01-01T00:00:00Z</cp:lastPrinted>
  <dcterms:created xsi:type="dcterms:W3CDTF">2113-01-01T00:00:00Z</dcterms:created>
  <dcterms:modified xsi:type="dcterms:W3CDTF">2023-04-13T02:33:58Z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FE58D522CB634E91B60A68C6868EBF88</vt:lpwstr>
  </property>
  <property fmtid="{D5CDD505-2E9C-101B-9397-08002B2CF9AE}" pid="4" name="KSOProductBuildVer">
    <vt:lpwstr>2052-11.1.0.13012</vt:lpwstr>
  </property>
</Properties>
</file>