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</p:sldIdLst>
  <p:sldSz cx="6858000" cy="9144000" type="screen4x3"/>
  <p:notesSz cx="6858000" cy="9144000"/>
  <p:custDataLst>
    <p:tags r:id="rId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FFFF"/>
    <a:srgbClr val="00CC00"/>
    <a:srgbClr val="66FFFF"/>
    <a:srgbClr val="C0C0C0"/>
    <a:srgbClr val="DDDDDD"/>
    <a:srgbClr val="080808"/>
    <a:srgbClr val="FFFF00"/>
    <a:srgbClr val="008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35" autoAdjust="0"/>
    <p:restoredTop sz="95250" autoAdjust="0"/>
  </p:normalViewPr>
  <p:slideViewPr>
    <p:cSldViewPr showGuides="1">
      <p:cViewPr>
        <p:scale>
          <a:sx n="84" d="100"/>
          <a:sy n="84" d="100"/>
        </p:scale>
        <p:origin x="-1346" y="1298"/>
      </p:cViewPr>
      <p:guideLst>
        <p:guide orient="horz" pos="2880"/>
        <p:guide pos="2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2FFF5A8-227B-4692-AE12-48CD8A84090D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CAEBD04-E386-4683-A943-3DBC9928D38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4642-13DB-4AB1-BAF6-0B07D122606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E660D-CB42-44E9-A8E3-37C737B3E2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602A-CF32-422F-A097-17312E8C78A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36946-0FE0-4CB4-8A76-36467D55C39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3E48-F853-4463-B16E-C6CB9C9E86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E0BDB-5D32-4269-8E3D-0CBBB6860D1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FB9BB-8C6C-4F82-A172-05BE09DC611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B2F6D-1DEB-4439-A9F2-D83F186C4C5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82228-F455-47FD-B19A-CEA4791910A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4500F-28ED-4642-9DD1-C1D0214131C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3891-704C-46F0-A4CC-E5675A5BEAE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>
              <a:defRPr/>
            </a:pPr>
            <a:fld id="{9BB9CF0E-4BE7-4936-9E37-AE41216B01A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microsoft.com/office/2007/relationships/hdphoto" Target="../media/image8.wdp"/><Relationship Id="rId7" Type="http://schemas.openxmlformats.org/officeDocument/2006/relationships/image" Target="../media/image7.jpeg"/><Relationship Id="rId6" Type="http://schemas.microsoft.com/office/2007/relationships/hdphoto" Target="../media/image6.wdp"/><Relationship Id="rId5" Type="http://schemas.openxmlformats.org/officeDocument/2006/relationships/image" Target="../media/image5.jpeg"/><Relationship Id="rId4" Type="http://schemas.microsoft.com/office/2007/relationships/hdphoto" Target="../media/image4.wdp"/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1" Type="http://schemas.openxmlformats.org/officeDocument/2006/relationships/slideLayout" Target="../slideLayouts/slideLayout7.xml"/><Relationship Id="rId10" Type="http://schemas.microsoft.com/office/2007/relationships/hdphoto" Target="../media/image10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775886" y="-12700"/>
            <a:ext cx="2133918" cy="33855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zh-CN" sz="1600" dirty="0">
                <a:latin typeface="+mn-lt"/>
                <a:cs typeface="Times New Roman" panose="02020603050405020304" pitchFamily="18" charset="0"/>
              </a:rPr>
              <a:t>Supplementary Fig. </a:t>
            </a:r>
            <a:r>
              <a:rPr lang="en-US" altLang="zh-CN" sz="1600" dirty="0">
                <a:latin typeface="+mn-lt"/>
                <a:cs typeface="Times New Roman" panose="02020603050405020304" pitchFamily="18" charset="0"/>
              </a:rPr>
              <a:t>4</a:t>
            </a:r>
            <a:endParaRPr lang="en-US" altLang="zh-CN" sz="1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3" name="Text Box 3"/>
          <p:cNvSpPr txBox="1">
            <a:spLocks noChangeArrowheads="1"/>
          </p:cNvSpPr>
          <p:nvPr/>
        </p:nvSpPr>
        <p:spPr bwMode="auto">
          <a:xfrm>
            <a:off x="408554" y="1863914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a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 Box 3"/>
          <p:cNvSpPr txBox="1">
            <a:spLocks noChangeArrowheads="1"/>
          </p:cNvSpPr>
          <p:nvPr/>
        </p:nvSpPr>
        <p:spPr bwMode="auto">
          <a:xfrm>
            <a:off x="3244915" y="1837000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5" name="Text Box 3"/>
          <p:cNvSpPr txBox="1">
            <a:spLocks noChangeArrowheads="1"/>
          </p:cNvSpPr>
          <p:nvPr/>
        </p:nvSpPr>
        <p:spPr bwMode="auto">
          <a:xfrm>
            <a:off x="405189" y="4133771"/>
            <a:ext cx="381000" cy="33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0" name="组合 269"/>
          <p:cNvGrpSpPr/>
          <p:nvPr/>
        </p:nvGrpSpPr>
        <p:grpSpPr>
          <a:xfrm>
            <a:off x="3591062" y="2074681"/>
            <a:ext cx="3290342" cy="1511255"/>
            <a:chOff x="2011983" y="4319755"/>
            <a:chExt cx="3290342" cy="1511255"/>
          </a:xfrm>
        </p:grpSpPr>
        <p:pic>
          <p:nvPicPr>
            <p:cNvPr id="271" name="图片 270"/>
            <p:cNvPicPr preferRelativeResize="0"/>
            <p:nvPr/>
          </p:nvPicPr>
          <p:blipFill>
            <a:blip r:embed="rId1"/>
            <a:stretch>
              <a:fillRect/>
            </a:stretch>
          </p:blipFill>
          <p:spPr>
            <a:xfrm>
              <a:off x="2011983" y="4762440"/>
              <a:ext cx="1422000" cy="1065600"/>
            </a:xfrm>
            <a:prstGeom prst="rect">
              <a:avLst/>
            </a:prstGeom>
          </p:spPr>
        </p:pic>
        <p:pic>
          <p:nvPicPr>
            <p:cNvPr id="272" name="图片 271"/>
            <p:cNvPicPr preferRelativeResize="0"/>
            <p:nvPr/>
          </p:nvPicPr>
          <p:blipFill>
            <a:blip r:embed="rId2"/>
            <a:stretch>
              <a:fillRect/>
            </a:stretch>
          </p:blipFill>
          <p:spPr>
            <a:xfrm>
              <a:off x="3466737" y="4765410"/>
              <a:ext cx="1422000" cy="1065600"/>
            </a:xfrm>
            <a:prstGeom prst="rect">
              <a:avLst/>
            </a:prstGeom>
          </p:spPr>
        </p:pic>
        <p:sp>
          <p:nvSpPr>
            <p:cNvPr id="273" name="文本框 2"/>
            <p:cNvSpPr txBox="1"/>
            <p:nvPr/>
          </p:nvSpPr>
          <p:spPr>
            <a:xfrm>
              <a:off x="2558547" y="4534653"/>
              <a:ext cx="98182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/>
                <a:t>WT</a:t>
              </a:r>
              <a:endParaRPr lang="zh-CN" altLang="en-US" sz="1200" dirty="0"/>
            </a:p>
          </p:txBody>
        </p:sp>
        <p:sp>
          <p:nvSpPr>
            <p:cNvPr id="274" name="文本框 3"/>
            <p:cNvSpPr txBox="1"/>
            <p:nvPr/>
          </p:nvSpPr>
          <p:spPr>
            <a:xfrm>
              <a:off x="3617641" y="4525060"/>
              <a:ext cx="168468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200" dirty="0"/>
                <a:t>TMEM11 KO</a:t>
              </a:r>
              <a:endParaRPr lang="zh-CN" altLang="en-US" sz="1200" dirty="0"/>
            </a:p>
          </p:txBody>
        </p:sp>
        <p:cxnSp>
          <p:nvCxnSpPr>
            <p:cNvPr id="275" name="直接连接符 274"/>
            <p:cNvCxnSpPr/>
            <p:nvPr/>
          </p:nvCxnSpPr>
          <p:spPr>
            <a:xfrm>
              <a:off x="2149225" y="4545740"/>
              <a:ext cx="25920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文本框 668"/>
            <p:cNvSpPr txBox="1"/>
            <p:nvPr/>
          </p:nvSpPr>
          <p:spPr>
            <a:xfrm>
              <a:off x="3274608" y="4319755"/>
              <a:ext cx="644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7" name="组合 276"/>
          <p:cNvGrpSpPr/>
          <p:nvPr/>
        </p:nvGrpSpPr>
        <p:grpSpPr>
          <a:xfrm>
            <a:off x="522574" y="2265753"/>
            <a:ext cx="3302774" cy="1396410"/>
            <a:chOff x="172805" y="2910876"/>
            <a:chExt cx="3302774" cy="1396410"/>
          </a:xfrm>
        </p:grpSpPr>
        <p:grpSp>
          <p:nvGrpSpPr>
            <p:cNvPr id="278" name="组合 277"/>
            <p:cNvGrpSpPr/>
            <p:nvPr/>
          </p:nvGrpSpPr>
          <p:grpSpPr>
            <a:xfrm>
              <a:off x="2085975" y="2910876"/>
              <a:ext cx="1389604" cy="787646"/>
              <a:chOff x="3116220" y="2160501"/>
              <a:chExt cx="1740718" cy="787646"/>
            </a:xfrm>
          </p:grpSpPr>
          <p:sp>
            <p:nvSpPr>
              <p:cNvPr id="293" name="TextBox 142"/>
              <p:cNvSpPr txBox="1">
                <a:spLocks noChangeArrowheads="1"/>
              </p:cNvSpPr>
              <p:nvPr/>
            </p:nvSpPr>
            <p:spPr bwMode="auto">
              <a:xfrm>
                <a:off x="3116220" y="2486244"/>
                <a:ext cx="1571608" cy="461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>
                    <a:cs typeface="Arial" panose="020B0604020202020204" pitchFamily="34" charset="0"/>
                  </a:rPr>
                  <a:t>Collection</a:t>
                </a:r>
                <a:endParaRPr lang="en-US" altLang="zh-CN" sz="1200"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200">
                  <a:cs typeface="Arial" panose="020B0604020202020204" pitchFamily="34" charset="0"/>
                </a:endParaRPr>
              </a:p>
            </p:txBody>
          </p:sp>
          <p:sp>
            <p:nvSpPr>
              <p:cNvPr id="294" name="TextBox 196"/>
              <p:cNvSpPr txBox="1">
                <a:spLocks noChangeArrowheads="1"/>
              </p:cNvSpPr>
              <p:nvPr/>
            </p:nvSpPr>
            <p:spPr bwMode="auto">
              <a:xfrm>
                <a:off x="3154395" y="2160501"/>
                <a:ext cx="1571408" cy="461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cs typeface="Arial" panose="020B0604020202020204" pitchFamily="34" charset="0"/>
                  </a:rPr>
                  <a:t>Histology</a:t>
                </a:r>
                <a:endParaRPr lang="en-US" altLang="zh-CN" sz="1200" dirty="0"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200" dirty="0">
                  <a:cs typeface="Arial" panose="020B0604020202020204" pitchFamily="34" charset="0"/>
                </a:endParaRPr>
              </a:p>
            </p:txBody>
          </p:sp>
          <p:sp>
            <p:nvSpPr>
              <p:cNvPr id="295" name="TextBox 196"/>
              <p:cNvSpPr txBox="1">
                <a:spLocks noChangeArrowheads="1"/>
              </p:cNvSpPr>
              <p:nvPr/>
            </p:nvSpPr>
            <p:spPr bwMode="auto">
              <a:xfrm>
                <a:off x="3285529" y="2322426"/>
                <a:ext cx="1571409" cy="461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cs typeface="Arial" panose="020B0604020202020204" pitchFamily="34" charset="0"/>
                  </a:rPr>
                  <a:t>Echo</a:t>
                </a:r>
                <a:endParaRPr lang="en-US" altLang="zh-CN" sz="1200" dirty="0">
                  <a:cs typeface="Arial" panose="020B060402020202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200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172805" y="3842145"/>
              <a:ext cx="566321" cy="282180"/>
              <a:chOff x="191855" y="3879052"/>
              <a:chExt cx="566321" cy="282180"/>
            </a:xfrm>
          </p:grpSpPr>
          <p:sp>
            <p:nvSpPr>
              <p:cNvPr id="291" name="TextBox 111"/>
              <p:cNvSpPr txBox="1">
                <a:spLocks noChangeArrowheads="1"/>
              </p:cNvSpPr>
              <p:nvPr/>
            </p:nvSpPr>
            <p:spPr bwMode="auto">
              <a:xfrm>
                <a:off x="530095" y="3884079"/>
                <a:ext cx="228081" cy="277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TextBox 146"/>
              <p:cNvSpPr txBox="1">
                <a:spLocks noChangeArrowheads="1"/>
              </p:cNvSpPr>
              <p:nvPr/>
            </p:nvSpPr>
            <p:spPr bwMode="auto">
              <a:xfrm>
                <a:off x="191855" y="3879052"/>
                <a:ext cx="547272" cy="2771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Day: 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80" name="直接箭头连接符 279"/>
            <p:cNvCxnSpPr/>
            <p:nvPr/>
          </p:nvCxnSpPr>
          <p:spPr bwMode="auto">
            <a:xfrm>
              <a:off x="630378" y="3461144"/>
              <a:ext cx="0" cy="21590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sm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箭头连接符 280"/>
            <p:cNvCxnSpPr/>
            <p:nvPr/>
          </p:nvCxnSpPr>
          <p:spPr bwMode="auto">
            <a:xfrm>
              <a:off x="2492745" y="3475432"/>
              <a:ext cx="0" cy="215900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none" w="med" len="sm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2" name="组合 281"/>
            <p:cNvGrpSpPr/>
            <p:nvPr/>
          </p:nvGrpSpPr>
          <p:grpSpPr>
            <a:xfrm>
              <a:off x="632913" y="3748482"/>
              <a:ext cx="1872000" cy="114300"/>
              <a:chOff x="632913" y="3748482"/>
              <a:chExt cx="2230433" cy="114300"/>
            </a:xfrm>
          </p:grpSpPr>
          <p:cxnSp>
            <p:nvCxnSpPr>
              <p:cNvPr id="288" name="直接连接符 287"/>
              <p:cNvCxnSpPr/>
              <p:nvPr/>
            </p:nvCxnSpPr>
            <p:spPr bwMode="auto">
              <a:xfrm>
                <a:off x="632913" y="3859607"/>
                <a:ext cx="2230433" cy="158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直接连接符 288"/>
              <p:cNvCxnSpPr/>
              <p:nvPr/>
            </p:nvCxnSpPr>
            <p:spPr bwMode="auto">
              <a:xfrm rot="5400000">
                <a:off x="583693" y="3809761"/>
                <a:ext cx="104775" cy="126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接连接符 289"/>
              <p:cNvCxnSpPr/>
              <p:nvPr/>
            </p:nvCxnSpPr>
            <p:spPr bwMode="auto">
              <a:xfrm rot="5400000">
                <a:off x="2798125" y="3801029"/>
                <a:ext cx="106362" cy="1267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组合 201"/>
            <p:cNvGrpSpPr/>
            <p:nvPr/>
          </p:nvGrpSpPr>
          <p:grpSpPr bwMode="auto">
            <a:xfrm>
              <a:off x="197726" y="3063790"/>
              <a:ext cx="1329596" cy="419585"/>
              <a:chOff x="417534" y="2439487"/>
              <a:chExt cx="990661" cy="419351"/>
            </a:xfrm>
          </p:grpSpPr>
          <p:sp>
            <p:nvSpPr>
              <p:cNvPr id="286" name="TextBox 199"/>
              <p:cNvSpPr txBox="1">
                <a:spLocks noChangeArrowheads="1"/>
              </p:cNvSpPr>
              <p:nvPr/>
            </p:nvSpPr>
            <p:spPr bwMode="auto">
              <a:xfrm>
                <a:off x="417534" y="2439487"/>
                <a:ext cx="9286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>
                    <a:latin typeface="Arial" panose="020B0604020202020204" pitchFamily="34" charset="0"/>
                    <a:cs typeface="Arial" panose="020B0604020202020204" pitchFamily="34" charset="0"/>
                  </a:rPr>
                  <a:t>Myocardial</a:t>
                </a:r>
                <a:endParaRPr lang="zh-CN" altLang="en-US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TextBox 200"/>
              <p:cNvSpPr txBox="1">
                <a:spLocks noChangeArrowheads="1"/>
              </p:cNvSpPr>
              <p:nvPr/>
            </p:nvSpPr>
            <p:spPr bwMode="auto">
              <a:xfrm>
                <a:off x="479501" y="2581839"/>
                <a:ext cx="92869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Infarction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4" name="TextBox 202"/>
            <p:cNvSpPr txBox="1">
              <a:spLocks noChangeArrowheads="1"/>
            </p:cNvSpPr>
            <p:nvPr/>
          </p:nvSpPr>
          <p:spPr bwMode="auto">
            <a:xfrm>
              <a:off x="2314575" y="3837801"/>
              <a:ext cx="4856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56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TextBox 121"/>
            <p:cNvSpPr txBox="1">
              <a:spLocks noChangeArrowheads="1"/>
            </p:cNvSpPr>
            <p:nvPr/>
          </p:nvSpPr>
          <p:spPr bwMode="auto">
            <a:xfrm>
              <a:off x="710236" y="4045676"/>
              <a:ext cx="212837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100" dirty="0">
                  <a:cs typeface="Arial" panose="020B0604020202020204" pitchFamily="34" charset="0"/>
                </a:rPr>
                <a:t>WT or TMEM11 KO mice</a:t>
              </a:r>
              <a:endParaRPr lang="zh-CN" altLang="en-US" sz="1100" dirty="0"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2729" y="4470321"/>
            <a:ext cx="1761062" cy="2248726"/>
            <a:chOff x="4290727" y="5727745"/>
            <a:chExt cx="1761062" cy="2248726"/>
          </a:xfrm>
        </p:grpSpPr>
        <p:sp>
          <p:nvSpPr>
            <p:cNvPr id="106" name="Text Box 735"/>
            <p:cNvSpPr txBox="1">
              <a:spLocks noChangeArrowheads="1"/>
            </p:cNvSpPr>
            <p:nvPr/>
          </p:nvSpPr>
          <p:spPr bwMode="auto">
            <a:xfrm rot="18770267">
              <a:off x="4953721" y="7019010"/>
              <a:ext cx="546515" cy="344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Text Box 735"/>
            <p:cNvSpPr txBox="1">
              <a:spLocks noChangeArrowheads="1"/>
            </p:cNvSpPr>
            <p:nvPr/>
          </p:nvSpPr>
          <p:spPr bwMode="auto">
            <a:xfrm rot="18770267">
              <a:off x="4885583" y="7128934"/>
              <a:ext cx="1350465" cy="344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TMEM11 KO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Text Box 348"/>
            <p:cNvSpPr txBox="1">
              <a:spLocks noChangeArrowheads="1"/>
            </p:cNvSpPr>
            <p:nvPr/>
          </p:nvSpPr>
          <p:spPr bwMode="auto">
            <a:xfrm flipV="1">
              <a:off x="4290727" y="6076231"/>
              <a:ext cx="369332" cy="679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1200" dirty="0">
                  <a:latin typeface="Arial" panose="020B0604020202020204" pitchFamily="34" charset="0"/>
                </a:rPr>
                <a:t>EF (%)</a:t>
              </a:r>
              <a:endParaRPr lang="en-US" altLang="zh-CN" sz="1200" dirty="0">
                <a:latin typeface="Arial" panose="020B0604020202020204" pitchFamily="34" charset="0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4946232" y="5927893"/>
              <a:ext cx="782453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文本框 16"/>
            <p:cNvSpPr txBox="1"/>
            <p:nvPr/>
          </p:nvSpPr>
          <p:spPr>
            <a:xfrm>
              <a:off x="5133632" y="5727745"/>
              <a:ext cx="637019" cy="353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  <a:endParaRPr lang="zh-CN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5"/>
            <p:cNvSpPr>
              <a:spLocks noEditPoints="1"/>
            </p:cNvSpPr>
            <p:nvPr/>
          </p:nvSpPr>
          <p:spPr bwMode="auto">
            <a:xfrm>
              <a:off x="4846194" y="7019626"/>
              <a:ext cx="1126085" cy="41847"/>
            </a:xfrm>
            <a:custGeom>
              <a:avLst/>
              <a:gdLst>
                <a:gd name="T0" fmla="*/ 0 w 718"/>
                <a:gd name="T1" fmla="*/ 0 h 26"/>
                <a:gd name="T2" fmla="*/ 718 w 718"/>
                <a:gd name="T3" fmla="*/ 0 h 26"/>
                <a:gd name="T4" fmla="*/ 206 w 718"/>
                <a:gd name="T5" fmla="*/ 26 h 26"/>
                <a:gd name="T6" fmla="*/ 206 w 718"/>
                <a:gd name="T7" fmla="*/ 0 h 26"/>
                <a:gd name="T8" fmla="*/ 511 w 718"/>
                <a:gd name="T9" fmla="*/ 26 h 26"/>
                <a:gd name="T10" fmla="*/ 511 w 718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8" h="26">
                  <a:moveTo>
                    <a:pt x="0" y="0"/>
                  </a:moveTo>
                  <a:lnTo>
                    <a:pt x="718" y="0"/>
                  </a:lnTo>
                  <a:moveTo>
                    <a:pt x="206" y="26"/>
                  </a:moveTo>
                  <a:lnTo>
                    <a:pt x="206" y="0"/>
                  </a:lnTo>
                  <a:moveTo>
                    <a:pt x="511" y="26"/>
                  </a:moveTo>
                  <a:lnTo>
                    <a:pt x="511" y="0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15" name="Rectangle 6"/>
            <p:cNvSpPr>
              <a:spLocks noChangeArrowheads="1"/>
            </p:cNvSpPr>
            <p:nvPr/>
          </p:nvSpPr>
          <p:spPr bwMode="auto">
            <a:xfrm>
              <a:off x="4695135" y="6918203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16" name="Rectangle 7"/>
            <p:cNvSpPr>
              <a:spLocks noChangeArrowheads="1"/>
            </p:cNvSpPr>
            <p:nvPr/>
          </p:nvSpPr>
          <p:spPr bwMode="auto">
            <a:xfrm>
              <a:off x="4602275" y="673130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20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17" name="Rectangle 8"/>
            <p:cNvSpPr>
              <a:spLocks noChangeArrowheads="1"/>
            </p:cNvSpPr>
            <p:nvPr/>
          </p:nvSpPr>
          <p:spPr bwMode="auto">
            <a:xfrm>
              <a:off x="4602275" y="652850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40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auto">
            <a:xfrm>
              <a:off x="4602275" y="632409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60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19" name="Rectangle 10"/>
            <p:cNvSpPr>
              <a:spLocks noChangeArrowheads="1"/>
            </p:cNvSpPr>
            <p:nvPr/>
          </p:nvSpPr>
          <p:spPr bwMode="auto">
            <a:xfrm>
              <a:off x="4602275" y="6121297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80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20" name="Rectangle 11"/>
            <p:cNvSpPr>
              <a:spLocks noChangeArrowheads="1"/>
            </p:cNvSpPr>
            <p:nvPr/>
          </p:nvSpPr>
          <p:spPr bwMode="auto">
            <a:xfrm>
              <a:off x="4514228" y="5926448"/>
              <a:ext cx="25487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US" altLang="zh-CN" sz="1200" dirty="0">
                  <a:solidFill>
                    <a:srgbClr val="000000"/>
                  </a:solidFill>
                  <a:cs typeface="Arial" panose="020B0604020202020204" pitchFamily="34" charset="0"/>
                </a:rPr>
                <a:t>100</a:t>
              </a:r>
              <a:endParaRPr lang="zh-CN" altLang="zh-CN" sz="1200" dirty="0">
                <a:cs typeface="Arial" panose="020B0604020202020204" pitchFamily="34" charset="0"/>
              </a:endParaRPr>
            </a:p>
          </p:txBody>
        </p:sp>
        <p:sp>
          <p:nvSpPr>
            <p:cNvPr id="121" name="Freeform 12"/>
            <p:cNvSpPr>
              <a:spLocks noEditPoints="1"/>
            </p:cNvSpPr>
            <p:nvPr/>
          </p:nvSpPr>
          <p:spPr bwMode="auto">
            <a:xfrm>
              <a:off x="4789107" y="6000800"/>
              <a:ext cx="60224" cy="1022046"/>
            </a:xfrm>
            <a:custGeom>
              <a:avLst/>
              <a:gdLst>
                <a:gd name="T0" fmla="*/ 43 w 43"/>
                <a:gd name="T1" fmla="*/ 635 h 635"/>
                <a:gd name="T2" fmla="*/ 43 w 43"/>
                <a:gd name="T3" fmla="*/ 0 h 635"/>
                <a:gd name="T4" fmla="*/ 43 w 43"/>
                <a:gd name="T5" fmla="*/ 633 h 635"/>
                <a:gd name="T6" fmla="*/ 0 w 43"/>
                <a:gd name="T7" fmla="*/ 633 h 635"/>
                <a:gd name="T8" fmla="*/ 43 w 43"/>
                <a:gd name="T9" fmla="*/ 507 h 635"/>
                <a:gd name="T10" fmla="*/ 0 w 43"/>
                <a:gd name="T11" fmla="*/ 507 h 635"/>
                <a:gd name="T12" fmla="*/ 43 w 43"/>
                <a:gd name="T13" fmla="*/ 381 h 635"/>
                <a:gd name="T14" fmla="*/ 0 w 43"/>
                <a:gd name="T15" fmla="*/ 381 h 635"/>
                <a:gd name="T16" fmla="*/ 43 w 43"/>
                <a:gd name="T17" fmla="*/ 254 h 635"/>
                <a:gd name="T18" fmla="*/ 0 w 43"/>
                <a:gd name="T19" fmla="*/ 254 h 635"/>
                <a:gd name="T20" fmla="*/ 43 w 43"/>
                <a:gd name="T21" fmla="*/ 128 h 635"/>
                <a:gd name="T22" fmla="*/ 0 w 43"/>
                <a:gd name="T23" fmla="*/ 128 h 635"/>
                <a:gd name="T24" fmla="*/ 43 w 43"/>
                <a:gd name="T25" fmla="*/ 2 h 635"/>
                <a:gd name="T26" fmla="*/ 0 w 43"/>
                <a:gd name="T27" fmla="*/ 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635">
                  <a:moveTo>
                    <a:pt x="43" y="635"/>
                  </a:moveTo>
                  <a:lnTo>
                    <a:pt x="43" y="0"/>
                  </a:lnTo>
                  <a:moveTo>
                    <a:pt x="43" y="633"/>
                  </a:moveTo>
                  <a:lnTo>
                    <a:pt x="0" y="633"/>
                  </a:lnTo>
                  <a:moveTo>
                    <a:pt x="43" y="507"/>
                  </a:moveTo>
                  <a:lnTo>
                    <a:pt x="0" y="507"/>
                  </a:lnTo>
                  <a:moveTo>
                    <a:pt x="43" y="381"/>
                  </a:moveTo>
                  <a:lnTo>
                    <a:pt x="0" y="381"/>
                  </a:lnTo>
                  <a:moveTo>
                    <a:pt x="43" y="254"/>
                  </a:moveTo>
                  <a:lnTo>
                    <a:pt x="0" y="254"/>
                  </a:lnTo>
                  <a:moveTo>
                    <a:pt x="43" y="128"/>
                  </a:moveTo>
                  <a:lnTo>
                    <a:pt x="0" y="128"/>
                  </a:lnTo>
                  <a:moveTo>
                    <a:pt x="43" y="2"/>
                  </a:moveTo>
                  <a:lnTo>
                    <a:pt x="0" y="2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2" name="Line 13"/>
            <p:cNvSpPr>
              <a:spLocks noChangeShapeType="1"/>
            </p:cNvSpPr>
            <p:nvPr/>
          </p:nvSpPr>
          <p:spPr bwMode="auto">
            <a:xfrm>
              <a:off x="5647628" y="6243837"/>
              <a:ext cx="0" cy="75648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3" name="Line 14"/>
            <p:cNvSpPr>
              <a:spLocks noChangeShapeType="1"/>
            </p:cNvSpPr>
            <p:nvPr/>
          </p:nvSpPr>
          <p:spPr bwMode="auto">
            <a:xfrm>
              <a:off x="5647628" y="6319484"/>
              <a:ext cx="0" cy="75648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4" name="Line 15"/>
            <p:cNvSpPr>
              <a:spLocks noChangeShapeType="1"/>
            </p:cNvSpPr>
            <p:nvPr/>
          </p:nvSpPr>
          <p:spPr bwMode="auto">
            <a:xfrm>
              <a:off x="5569210" y="6243837"/>
              <a:ext cx="158405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5" name="Line 16"/>
            <p:cNvSpPr>
              <a:spLocks noChangeShapeType="1"/>
            </p:cNvSpPr>
            <p:nvPr/>
          </p:nvSpPr>
          <p:spPr bwMode="auto">
            <a:xfrm>
              <a:off x="5569210" y="6395131"/>
              <a:ext cx="158405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6" name="Line 17"/>
            <p:cNvSpPr>
              <a:spLocks noChangeShapeType="1"/>
            </p:cNvSpPr>
            <p:nvPr/>
          </p:nvSpPr>
          <p:spPr bwMode="auto">
            <a:xfrm>
              <a:off x="5489224" y="6319484"/>
              <a:ext cx="318378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7" name="Rectangle 18"/>
            <p:cNvSpPr>
              <a:spLocks noChangeArrowheads="1"/>
            </p:cNvSpPr>
            <p:nvPr/>
          </p:nvSpPr>
          <p:spPr bwMode="auto">
            <a:xfrm>
              <a:off x="5729184" y="6395131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8" name="Rectangle 19"/>
            <p:cNvSpPr>
              <a:spLocks noChangeArrowheads="1"/>
            </p:cNvSpPr>
            <p:nvPr/>
          </p:nvSpPr>
          <p:spPr bwMode="auto">
            <a:xfrm>
              <a:off x="5729184" y="6395131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29" name="Rectangle 20"/>
            <p:cNvSpPr>
              <a:spLocks noChangeArrowheads="1"/>
            </p:cNvSpPr>
            <p:nvPr/>
          </p:nvSpPr>
          <p:spPr bwMode="auto">
            <a:xfrm>
              <a:off x="5517454" y="6369378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0" name="Rectangle 21"/>
            <p:cNvSpPr>
              <a:spLocks noChangeArrowheads="1"/>
            </p:cNvSpPr>
            <p:nvPr/>
          </p:nvSpPr>
          <p:spPr bwMode="auto">
            <a:xfrm>
              <a:off x="5517454" y="6369378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1" name="Rectangle 22"/>
            <p:cNvSpPr>
              <a:spLocks noChangeArrowheads="1"/>
            </p:cNvSpPr>
            <p:nvPr/>
          </p:nvSpPr>
          <p:spPr bwMode="auto">
            <a:xfrm>
              <a:off x="5622534" y="6369378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2" name="Rectangle 23"/>
            <p:cNvSpPr>
              <a:spLocks noChangeArrowheads="1"/>
            </p:cNvSpPr>
            <p:nvPr/>
          </p:nvSpPr>
          <p:spPr bwMode="auto">
            <a:xfrm>
              <a:off x="5622534" y="6369378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3" name="Rectangle 24"/>
            <p:cNvSpPr>
              <a:spLocks noChangeArrowheads="1"/>
            </p:cNvSpPr>
            <p:nvPr/>
          </p:nvSpPr>
          <p:spPr bwMode="auto">
            <a:xfrm>
              <a:off x="5675858" y="6293731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4" name="Rectangle 25"/>
            <p:cNvSpPr>
              <a:spLocks noChangeArrowheads="1"/>
            </p:cNvSpPr>
            <p:nvPr/>
          </p:nvSpPr>
          <p:spPr bwMode="auto">
            <a:xfrm>
              <a:off x="5675858" y="6293731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5" name="Rectangle 26"/>
            <p:cNvSpPr>
              <a:spLocks noChangeArrowheads="1"/>
            </p:cNvSpPr>
            <p:nvPr/>
          </p:nvSpPr>
          <p:spPr bwMode="auto">
            <a:xfrm>
              <a:off x="5569210" y="6266369"/>
              <a:ext cx="51756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7" name="Rectangle 27"/>
            <p:cNvSpPr>
              <a:spLocks noChangeArrowheads="1"/>
            </p:cNvSpPr>
            <p:nvPr/>
          </p:nvSpPr>
          <p:spPr bwMode="auto">
            <a:xfrm>
              <a:off x="5569210" y="6266369"/>
              <a:ext cx="51756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8" name="Rectangle 28"/>
            <p:cNvSpPr>
              <a:spLocks noChangeArrowheads="1"/>
            </p:cNvSpPr>
            <p:nvPr/>
          </p:nvSpPr>
          <p:spPr bwMode="auto">
            <a:xfrm>
              <a:off x="5622534" y="6242227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39" name="Rectangle 29"/>
            <p:cNvSpPr>
              <a:spLocks noChangeArrowheads="1"/>
            </p:cNvSpPr>
            <p:nvPr/>
          </p:nvSpPr>
          <p:spPr bwMode="auto">
            <a:xfrm>
              <a:off x="5622534" y="6242227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0" name="Rectangle 30"/>
            <p:cNvSpPr>
              <a:spLocks noChangeArrowheads="1"/>
            </p:cNvSpPr>
            <p:nvPr/>
          </p:nvSpPr>
          <p:spPr bwMode="auto">
            <a:xfrm>
              <a:off x="5622534" y="6192332"/>
              <a:ext cx="50188" cy="3058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1" name="Rectangle 31"/>
            <p:cNvSpPr>
              <a:spLocks noChangeArrowheads="1"/>
            </p:cNvSpPr>
            <p:nvPr/>
          </p:nvSpPr>
          <p:spPr bwMode="auto">
            <a:xfrm>
              <a:off x="5622534" y="6192332"/>
              <a:ext cx="50188" cy="30581"/>
            </a:xfrm>
            <a:prstGeom prst="rect">
              <a:avLst/>
            </a:prstGeom>
            <a:noFill/>
            <a:ln w="1588" cap="flat">
              <a:solidFill>
                <a:srgbClr val="FF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2" name="Line 32"/>
            <p:cNvSpPr>
              <a:spLocks noChangeShapeType="1"/>
            </p:cNvSpPr>
            <p:nvPr/>
          </p:nvSpPr>
          <p:spPr bwMode="auto">
            <a:xfrm>
              <a:off x="5169277" y="6519065"/>
              <a:ext cx="0" cy="41847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3" name="Line 33"/>
            <p:cNvSpPr>
              <a:spLocks noChangeShapeType="1"/>
            </p:cNvSpPr>
            <p:nvPr/>
          </p:nvSpPr>
          <p:spPr bwMode="auto">
            <a:xfrm>
              <a:off x="5169277" y="6560912"/>
              <a:ext cx="0" cy="40239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4" name="Line 34"/>
            <p:cNvSpPr>
              <a:spLocks noChangeShapeType="1"/>
            </p:cNvSpPr>
            <p:nvPr/>
          </p:nvSpPr>
          <p:spPr bwMode="auto">
            <a:xfrm>
              <a:off x="5089291" y="6519065"/>
              <a:ext cx="158405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5" name="Line 35"/>
            <p:cNvSpPr>
              <a:spLocks noChangeShapeType="1"/>
            </p:cNvSpPr>
            <p:nvPr/>
          </p:nvSpPr>
          <p:spPr bwMode="auto">
            <a:xfrm>
              <a:off x="5089291" y="6601150"/>
              <a:ext cx="158405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6" name="Line 36"/>
            <p:cNvSpPr>
              <a:spLocks noChangeShapeType="1"/>
            </p:cNvSpPr>
            <p:nvPr/>
          </p:nvSpPr>
          <p:spPr bwMode="auto">
            <a:xfrm>
              <a:off x="5009303" y="6560912"/>
              <a:ext cx="318378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7" name="Oval 37"/>
            <p:cNvSpPr>
              <a:spLocks noChangeArrowheads="1"/>
            </p:cNvSpPr>
            <p:nvPr/>
          </p:nvSpPr>
          <p:spPr bwMode="auto">
            <a:xfrm>
              <a:off x="5261810" y="6597931"/>
              <a:ext cx="50188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8" name="Oval 38"/>
            <p:cNvSpPr>
              <a:spLocks noChangeArrowheads="1"/>
            </p:cNvSpPr>
            <p:nvPr/>
          </p:nvSpPr>
          <p:spPr bwMode="auto">
            <a:xfrm>
              <a:off x="5261810" y="6597931"/>
              <a:ext cx="50188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49" name="Oval 39"/>
            <p:cNvSpPr>
              <a:spLocks noChangeArrowheads="1"/>
            </p:cNvSpPr>
            <p:nvPr/>
          </p:nvSpPr>
          <p:spPr bwMode="auto">
            <a:xfrm>
              <a:off x="5023419" y="6568960"/>
              <a:ext cx="50188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0" name="Oval 40"/>
            <p:cNvSpPr>
              <a:spLocks noChangeArrowheads="1"/>
            </p:cNvSpPr>
            <p:nvPr/>
          </p:nvSpPr>
          <p:spPr bwMode="auto">
            <a:xfrm>
              <a:off x="5023419" y="6568960"/>
              <a:ext cx="50188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1" name="Oval 41"/>
            <p:cNvSpPr>
              <a:spLocks noChangeArrowheads="1"/>
            </p:cNvSpPr>
            <p:nvPr/>
          </p:nvSpPr>
          <p:spPr bwMode="auto">
            <a:xfrm>
              <a:off x="5181824" y="6568960"/>
              <a:ext cx="51756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2" name="Oval 42"/>
            <p:cNvSpPr>
              <a:spLocks noChangeArrowheads="1"/>
            </p:cNvSpPr>
            <p:nvPr/>
          </p:nvSpPr>
          <p:spPr bwMode="auto">
            <a:xfrm>
              <a:off x="5181824" y="6568960"/>
              <a:ext cx="51756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3" name="Oval 43"/>
            <p:cNvSpPr>
              <a:spLocks noChangeArrowheads="1"/>
            </p:cNvSpPr>
            <p:nvPr/>
          </p:nvSpPr>
          <p:spPr bwMode="auto">
            <a:xfrm>
              <a:off x="5103406" y="6568960"/>
              <a:ext cx="50188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4" name="Oval 44"/>
            <p:cNvSpPr>
              <a:spLocks noChangeArrowheads="1"/>
            </p:cNvSpPr>
            <p:nvPr/>
          </p:nvSpPr>
          <p:spPr bwMode="auto">
            <a:xfrm>
              <a:off x="5103406" y="6568960"/>
              <a:ext cx="50188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5" name="Oval 45"/>
            <p:cNvSpPr>
              <a:spLocks noChangeArrowheads="1"/>
            </p:cNvSpPr>
            <p:nvPr/>
          </p:nvSpPr>
          <p:spPr bwMode="auto">
            <a:xfrm>
              <a:off x="5064198" y="6517455"/>
              <a:ext cx="50188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6" name="Oval 46"/>
            <p:cNvSpPr>
              <a:spLocks noChangeArrowheads="1"/>
            </p:cNvSpPr>
            <p:nvPr/>
          </p:nvSpPr>
          <p:spPr bwMode="auto">
            <a:xfrm>
              <a:off x="5064198" y="6517455"/>
              <a:ext cx="50188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7" name="Oval 47"/>
            <p:cNvSpPr>
              <a:spLocks noChangeArrowheads="1"/>
            </p:cNvSpPr>
            <p:nvPr/>
          </p:nvSpPr>
          <p:spPr bwMode="auto">
            <a:xfrm>
              <a:off x="5222601" y="6496532"/>
              <a:ext cx="50188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8" name="Oval 48"/>
            <p:cNvSpPr>
              <a:spLocks noChangeArrowheads="1"/>
            </p:cNvSpPr>
            <p:nvPr/>
          </p:nvSpPr>
          <p:spPr bwMode="auto">
            <a:xfrm>
              <a:off x="5222601" y="6496532"/>
              <a:ext cx="50188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59" name="Oval 49"/>
            <p:cNvSpPr>
              <a:spLocks noChangeArrowheads="1"/>
            </p:cNvSpPr>
            <p:nvPr/>
          </p:nvSpPr>
          <p:spPr bwMode="auto">
            <a:xfrm>
              <a:off x="5142615" y="6496532"/>
              <a:ext cx="51756" cy="30581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0" name="Oval 50"/>
            <p:cNvSpPr>
              <a:spLocks noChangeArrowheads="1"/>
            </p:cNvSpPr>
            <p:nvPr/>
          </p:nvSpPr>
          <p:spPr bwMode="auto">
            <a:xfrm>
              <a:off x="5142615" y="6496532"/>
              <a:ext cx="51756" cy="30581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/>
            </a:p>
          </p:txBody>
        </p:sp>
        <p:sp>
          <p:nvSpPr>
            <p:cNvPr id="161" name="Line 51"/>
            <p:cNvSpPr>
              <a:spLocks noChangeShapeType="1"/>
            </p:cNvSpPr>
            <p:nvPr/>
          </p:nvSpPr>
          <p:spPr bwMode="auto">
            <a:xfrm>
              <a:off x="5115639" y="6131444"/>
              <a:ext cx="523834" cy="0"/>
            </a:xfrm>
            <a:prstGeom prst="line">
              <a:avLst/>
            </a:prstGeom>
            <a:noFill/>
            <a:ln w="7938" cap="flat">
              <a:solidFill>
                <a:srgbClr val="000000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600">
                <a:latin typeface="+mj-lt"/>
              </a:endParaRPr>
            </a:p>
          </p:txBody>
        </p:sp>
        <p:sp>
          <p:nvSpPr>
            <p:cNvPr id="162" name="Text Box 831"/>
            <p:cNvSpPr txBox="1">
              <a:spLocks noChangeArrowheads="1"/>
            </p:cNvSpPr>
            <p:nvPr/>
          </p:nvSpPr>
          <p:spPr bwMode="auto">
            <a:xfrm>
              <a:off x="5037618" y="5957314"/>
              <a:ext cx="1014171" cy="291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800" i="1" dirty="0"/>
                <a:t>P &lt;0.0001</a:t>
              </a:r>
              <a:endParaRPr lang="en-US" altLang="zh-CN" sz="800" i="1" dirty="0"/>
            </a:p>
          </p:txBody>
        </p:sp>
      </p:grpSp>
      <p:sp>
        <p:nvSpPr>
          <p:cNvPr id="215" name="Text Box 3"/>
          <p:cNvSpPr txBox="1">
            <a:spLocks noChangeArrowheads="1"/>
          </p:cNvSpPr>
          <p:nvPr/>
        </p:nvSpPr>
        <p:spPr bwMode="auto">
          <a:xfrm>
            <a:off x="2438400" y="4145360"/>
            <a:ext cx="38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cs typeface="Arial" panose="020B0604020202020204" pitchFamily="34" charset="0"/>
              </a:rPr>
              <a:t>d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 Box 3"/>
          <p:cNvSpPr txBox="1">
            <a:spLocks noChangeArrowheads="1"/>
          </p:cNvSpPr>
          <p:nvPr/>
        </p:nvSpPr>
        <p:spPr bwMode="auto">
          <a:xfrm>
            <a:off x="4419600" y="4137871"/>
            <a:ext cx="3810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altLang="zh-CN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500665" y="4648200"/>
            <a:ext cx="2465975" cy="1221397"/>
            <a:chOff x="2500665" y="4648200"/>
            <a:chExt cx="2465975" cy="1221397"/>
          </a:xfrm>
        </p:grpSpPr>
        <p:sp>
          <p:nvSpPr>
            <p:cNvPr id="323" name="Text Box 824"/>
            <p:cNvSpPr txBox="1">
              <a:spLocks noChangeArrowheads="1"/>
            </p:cNvSpPr>
            <p:nvPr/>
          </p:nvSpPr>
          <p:spPr bwMode="auto">
            <a:xfrm>
              <a:off x="2500665" y="4894872"/>
              <a:ext cx="983615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100" dirty="0">
                  <a:cs typeface="Arial" panose="020B0604020202020204" pitchFamily="34" charset="0"/>
                </a:rPr>
                <a:t>TMEM11</a:t>
              </a:r>
              <a:endParaRPr lang="en-US" altLang="zh-CN" sz="1100" dirty="0">
                <a:cs typeface="Arial" panose="020B0604020202020204" pitchFamily="34" charset="0"/>
              </a:endParaRPr>
            </a:p>
          </p:txBody>
        </p:sp>
        <p:sp>
          <p:nvSpPr>
            <p:cNvPr id="324" name="Text Box 735"/>
            <p:cNvSpPr txBox="1">
              <a:spLocks noChangeArrowheads="1"/>
            </p:cNvSpPr>
            <p:nvPr/>
          </p:nvSpPr>
          <p:spPr bwMode="auto">
            <a:xfrm rot="18770267">
              <a:off x="3014431" y="5465737"/>
              <a:ext cx="547370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5" name="Text Box 735"/>
            <p:cNvSpPr txBox="1">
              <a:spLocks noChangeArrowheads="1"/>
            </p:cNvSpPr>
            <p:nvPr/>
          </p:nvSpPr>
          <p:spPr bwMode="auto">
            <a:xfrm rot="18644374">
              <a:off x="3625374" y="5390391"/>
              <a:ext cx="378460" cy="261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MI 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9" name="组合 328"/>
            <p:cNvGrpSpPr/>
            <p:nvPr/>
          </p:nvGrpSpPr>
          <p:grpSpPr>
            <a:xfrm>
              <a:off x="3972865" y="4648200"/>
              <a:ext cx="993775" cy="401320"/>
              <a:chOff x="6407533" y="912599"/>
              <a:chExt cx="993773" cy="401355"/>
            </a:xfrm>
          </p:grpSpPr>
          <p:sp>
            <p:nvSpPr>
              <p:cNvPr id="331" name="文本框 22"/>
              <p:cNvSpPr txBox="1"/>
              <p:nvPr/>
            </p:nvSpPr>
            <p:spPr>
              <a:xfrm>
                <a:off x="6407533" y="912599"/>
                <a:ext cx="6876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文本框 26"/>
              <p:cNvSpPr txBox="1"/>
              <p:nvPr/>
            </p:nvSpPr>
            <p:spPr>
              <a:xfrm>
                <a:off x="6460236" y="1068972"/>
                <a:ext cx="941070" cy="244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0" name="文本框 27"/>
            <p:cNvSpPr txBox="1"/>
            <p:nvPr/>
          </p:nvSpPr>
          <p:spPr>
            <a:xfrm>
              <a:off x="4025570" y="5197424"/>
              <a:ext cx="941070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Line 464"/>
            <p:cNvSpPr>
              <a:spLocks noChangeShapeType="1"/>
            </p:cNvSpPr>
            <p:nvPr/>
          </p:nvSpPr>
          <p:spPr bwMode="auto">
            <a:xfrm>
              <a:off x="4040810" y="4918710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328" name="Line 464"/>
            <p:cNvSpPr>
              <a:spLocks noChangeShapeType="1"/>
            </p:cNvSpPr>
            <p:nvPr/>
          </p:nvSpPr>
          <p:spPr bwMode="auto">
            <a:xfrm>
              <a:off x="4040810" y="5326964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pic>
          <p:nvPicPr>
            <p:cNvPr id="322" name="图片 321" descr="sham and mi-T11"/>
            <p:cNvPicPr/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181655" y="4908550"/>
              <a:ext cx="864235" cy="215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19" name="文本框 18"/>
            <p:cNvSpPr txBox="1"/>
            <p:nvPr/>
          </p:nvSpPr>
          <p:spPr>
            <a:xfrm>
              <a:off x="2556326" y="5153660"/>
              <a:ext cx="76327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GAPDH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320" name="图片 319" descr="3"/>
            <p:cNvPicPr/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181093" y="5186972"/>
              <a:ext cx="864235" cy="215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0" name="组合 9"/>
          <p:cNvGrpSpPr/>
          <p:nvPr/>
        </p:nvGrpSpPr>
        <p:grpSpPr>
          <a:xfrm>
            <a:off x="4546600" y="4681000"/>
            <a:ext cx="2463800" cy="1170597"/>
            <a:chOff x="4546600" y="4681000"/>
            <a:chExt cx="2463800" cy="1170597"/>
          </a:xfrm>
        </p:grpSpPr>
        <p:sp>
          <p:nvSpPr>
            <p:cNvPr id="340" name="Text Box 824"/>
            <p:cNvSpPr txBox="1">
              <a:spLocks noChangeArrowheads="1"/>
            </p:cNvSpPr>
            <p:nvPr/>
          </p:nvSpPr>
          <p:spPr bwMode="auto">
            <a:xfrm>
              <a:off x="4546600" y="4882930"/>
              <a:ext cx="983615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1100" dirty="0">
                  <a:cs typeface="Arial" panose="020B0604020202020204" pitchFamily="34" charset="0"/>
                </a:rPr>
                <a:t>TMEM11</a:t>
              </a:r>
              <a:endParaRPr lang="en-US" altLang="zh-CN" sz="1100" dirty="0">
                <a:cs typeface="Arial" panose="020B0604020202020204" pitchFamily="34" charset="0"/>
              </a:endParaRPr>
            </a:p>
          </p:txBody>
        </p:sp>
        <p:sp>
          <p:nvSpPr>
            <p:cNvPr id="341" name="Text Box 735"/>
            <p:cNvSpPr txBox="1">
              <a:spLocks noChangeArrowheads="1"/>
            </p:cNvSpPr>
            <p:nvPr/>
          </p:nvSpPr>
          <p:spPr bwMode="auto">
            <a:xfrm rot="18770267">
              <a:off x="5060950" y="5447737"/>
              <a:ext cx="547370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2" name="Text Box 735"/>
            <p:cNvSpPr txBox="1">
              <a:spLocks noChangeArrowheads="1"/>
            </p:cNvSpPr>
            <p:nvPr/>
          </p:nvSpPr>
          <p:spPr bwMode="auto">
            <a:xfrm rot="18644374">
              <a:off x="5575935" y="5429957"/>
              <a:ext cx="501015" cy="2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altLang="zh-CN" sz="1100" dirty="0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TAC </a:t>
              </a:r>
              <a:endParaRPr lang="en-US" altLang="zh-CN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46" name="组合 345"/>
            <p:cNvGrpSpPr/>
            <p:nvPr/>
          </p:nvGrpSpPr>
          <p:grpSpPr>
            <a:xfrm>
              <a:off x="6016625" y="4681000"/>
              <a:ext cx="993775" cy="375920"/>
              <a:chOff x="6407533" y="912599"/>
              <a:chExt cx="993773" cy="375700"/>
            </a:xfrm>
          </p:grpSpPr>
          <p:sp>
            <p:nvSpPr>
              <p:cNvPr id="348" name="文本框 22"/>
              <p:cNvSpPr txBox="1"/>
              <p:nvPr/>
            </p:nvSpPr>
            <p:spPr>
              <a:xfrm>
                <a:off x="6407533" y="912599"/>
                <a:ext cx="6876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文本框 26"/>
              <p:cNvSpPr txBox="1"/>
              <p:nvPr/>
            </p:nvSpPr>
            <p:spPr>
              <a:xfrm>
                <a:off x="6460236" y="1043317"/>
                <a:ext cx="941070" cy="244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47" name="文本框 27"/>
            <p:cNvSpPr txBox="1"/>
            <p:nvPr/>
          </p:nvSpPr>
          <p:spPr>
            <a:xfrm>
              <a:off x="6069330" y="5209320"/>
              <a:ext cx="941070" cy="24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en-US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Line 464"/>
            <p:cNvSpPr>
              <a:spLocks noChangeShapeType="1"/>
            </p:cNvSpPr>
            <p:nvPr/>
          </p:nvSpPr>
          <p:spPr bwMode="auto">
            <a:xfrm>
              <a:off x="6084570" y="4921030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345" name="Line 464"/>
            <p:cNvSpPr>
              <a:spLocks noChangeShapeType="1"/>
            </p:cNvSpPr>
            <p:nvPr/>
          </p:nvSpPr>
          <p:spPr bwMode="auto">
            <a:xfrm>
              <a:off x="6084570" y="5338860"/>
              <a:ext cx="717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800"/>
            </a:p>
          </p:txBody>
        </p:sp>
        <p:sp>
          <p:nvSpPr>
            <p:cNvPr id="339" name="文本框 18"/>
            <p:cNvSpPr txBox="1"/>
            <p:nvPr/>
          </p:nvSpPr>
          <p:spPr>
            <a:xfrm>
              <a:off x="4597400" y="5157250"/>
              <a:ext cx="763270" cy="261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GAPDH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337" name="图片 336" descr="TMEM11"/>
            <p:cNvPicPr/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l="1" r="5486"/>
            <a:stretch>
              <a:fillRect/>
            </a:stretch>
          </p:blipFill>
          <p:spPr>
            <a:xfrm>
              <a:off x="5222241" y="4896900"/>
              <a:ext cx="864000" cy="2159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pic>
          <p:nvPicPr>
            <p:cNvPr id="335" name="图片 334" descr="gapdh"/>
            <p:cNvPicPr/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222240" y="5175322"/>
              <a:ext cx="864235" cy="2159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84033bd-5661-4c30-a987-99f5c8164289"/>
  <p:tag name="COMMONDATA" val="eyJoZGlkIjoiZWFhZjQ1YzQ5YjQwZWViMjU5ZGIyOTI3MTUzMjA5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</Words>
  <Application>WPS 演示</Application>
  <PresentationFormat>全屏显示(4:3)</PresentationFormat>
  <Paragraphs>89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Times New Roman</vt:lpstr>
      <vt:lpstr>等线</vt:lpstr>
      <vt:lpstr>Calibri</vt:lpstr>
      <vt:lpstr>微软雅黑</vt:lpstr>
      <vt:lpstr>Arial Unicode MS</vt:lpstr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阿伦</cp:lastModifiedBy>
  <cp:revision>850</cp:revision>
  <cp:lastPrinted>2113-01-01T00:00:00Z</cp:lastPrinted>
  <dcterms:created xsi:type="dcterms:W3CDTF">2113-01-01T00:00:00Z</dcterms:created>
  <dcterms:modified xsi:type="dcterms:W3CDTF">2023-04-13T02:35:23Z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ICV">
    <vt:lpwstr>16DCFC886392434B852902307ACEF75F</vt:lpwstr>
  </property>
  <property fmtid="{D5CDD505-2E9C-101B-9397-08002B2CF9AE}" pid="4" name="KSOProductBuildVer">
    <vt:lpwstr>2052-11.1.0.13012</vt:lpwstr>
  </property>
</Properties>
</file>