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6" r:id="rId3"/>
  </p:sldIdLst>
  <p:sldSz cx="6858000" cy="9144000" type="screen4x3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00CC00"/>
    <a:srgbClr val="66FFFF"/>
    <a:srgbClr val="C0C0C0"/>
    <a:srgbClr val="DDDDDD"/>
    <a:srgbClr val="080808"/>
    <a:srgbClr val="FF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5" autoAdjust="0"/>
    <p:restoredTop sz="95250" autoAdjust="0"/>
  </p:normalViewPr>
  <p:slideViewPr>
    <p:cSldViewPr showGuides="1">
      <p:cViewPr>
        <p:scale>
          <a:sx n="84" d="100"/>
          <a:sy n="84" d="100"/>
        </p:scale>
        <p:origin x="-1346" y="1298"/>
      </p:cViewPr>
      <p:guideLst>
        <p:guide orient="horz" pos="2880"/>
        <p:guide pos="2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2FFF5A8-227B-4692-AE12-48CD8A84090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CAEBD04-E386-4683-A943-3DBC9928D38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4642-13DB-4AB1-BAF6-0B07D1226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660D-CB42-44E9-A8E3-37C737B3E2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602A-CF32-422F-A097-17312E8C78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6946-0FE0-4CB4-8A76-36467D55C3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3E48-F853-4463-B16E-C6CB9C9E86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0BDB-5D32-4269-8E3D-0CBBB6860D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9BB-8C6C-4F82-A172-05BE09DC61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2F6D-1DEB-4439-A9F2-D83F186C4C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2228-F455-47FD-B19A-CEA4791910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500F-28ED-4642-9DD1-C1D0214131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891-704C-46F0-A4CC-E5675A5BEA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BB9CF0E-4BE7-4936-9E37-AE41216B01A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microsoft.com/office/2007/relationships/hdphoto" Target="../media/image2.wdp"/><Relationship Id="rId12" Type="http://schemas.openxmlformats.org/officeDocument/2006/relationships/slideLayout" Target="../slideLayouts/slideLayout7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775886" y="-12700"/>
            <a:ext cx="213391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CN" sz="1600" dirty="0">
                <a:latin typeface="+mn-lt"/>
                <a:cs typeface="Times New Roman" panose="02020603050405020304" pitchFamily="18" charset="0"/>
              </a:rPr>
              <a:t>Supplementary Fig. 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5</a:t>
            </a:r>
            <a:endParaRPr lang="en-US" altLang="zh-CN" sz="1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3" name="Text Box 3"/>
          <p:cNvSpPr txBox="1">
            <a:spLocks noChangeArrowheads="1"/>
          </p:cNvSpPr>
          <p:nvPr/>
        </p:nvSpPr>
        <p:spPr bwMode="auto">
          <a:xfrm>
            <a:off x="2582708" y="4415554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f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34285" y="2026441"/>
            <a:ext cx="382159" cy="2469359"/>
            <a:chOff x="81256" y="2799957"/>
            <a:chExt cx="198452" cy="1937703"/>
          </a:xfrm>
        </p:grpSpPr>
        <p:sp>
          <p:nvSpPr>
            <p:cNvPr id="93" name="Text Box 1393"/>
            <p:cNvSpPr txBox="1">
              <a:spLocks noChangeArrowheads="1"/>
            </p:cNvSpPr>
            <p:nvPr/>
          </p:nvSpPr>
          <p:spPr bwMode="auto">
            <a:xfrm rot="16200000">
              <a:off x="-625175" y="3506388"/>
              <a:ext cx="1611313" cy="198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lnSpc>
                  <a:spcPts val="800"/>
                </a:lnSpc>
              </a:pPr>
              <a:r>
                <a:rPr lang="en-US" altLang="zh-CN" sz="1000" dirty="0">
                  <a:cs typeface="Arial" panose="020B0604020202020204" pitchFamily="34" charset="0"/>
                </a:rPr>
                <a:t>          TMEM11/GAPDH</a:t>
              </a:r>
              <a:endParaRPr lang="en-US" altLang="zh-CN" sz="1000" dirty="0">
                <a:cs typeface="Arial" panose="020B0604020202020204" pitchFamily="34" charset="0"/>
              </a:endParaRPr>
            </a:p>
          </p:txBody>
        </p:sp>
        <p:sp>
          <p:nvSpPr>
            <p:cNvPr id="94" name="Text Box 1393"/>
            <p:cNvSpPr txBox="1">
              <a:spLocks noChangeArrowheads="1"/>
            </p:cNvSpPr>
            <p:nvPr/>
          </p:nvSpPr>
          <p:spPr bwMode="auto">
            <a:xfrm rot="16200000">
              <a:off x="-603832" y="3880476"/>
              <a:ext cx="1611312" cy="103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lnSpc>
                  <a:spcPts val="800"/>
                </a:lnSpc>
              </a:pPr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(fold of control) 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7240" y="1592698"/>
            <a:ext cx="2758040" cy="2336387"/>
            <a:chOff x="117240" y="1592698"/>
            <a:chExt cx="2758040" cy="2336387"/>
          </a:xfrm>
        </p:grpSpPr>
        <p:sp>
          <p:nvSpPr>
            <p:cNvPr id="202" name="Text Box 3"/>
            <p:cNvSpPr txBox="1">
              <a:spLocks noChangeArrowheads="1"/>
            </p:cNvSpPr>
            <p:nvPr/>
          </p:nvSpPr>
          <p:spPr bwMode="auto">
            <a:xfrm>
              <a:off x="280560" y="1592698"/>
              <a:ext cx="381000" cy="33655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970505" y="3652086"/>
              <a:ext cx="4749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5" name="Group 866"/>
            <p:cNvGrpSpPr>
              <a:grpSpLocks noChangeAspect="1"/>
            </p:cNvGrpSpPr>
            <p:nvPr/>
          </p:nvGrpSpPr>
          <p:grpSpPr bwMode="auto">
            <a:xfrm rot="10397320" flipH="1">
              <a:off x="1101961" y="3624993"/>
              <a:ext cx="42871" cy="49212"/>
              <a:chOff x="1721" y="5505"/>
              <a:chExt cx="36" cy="51"/>
            </a:xfrm>
          </p:grpSpPr>
          <p:sp>
            <p:nvSpPr>
              <p:cNvPr id="143" name="AutoShape 867"/>
              <p:cNvSpPr>
                <a:spLocks noChangeAspect="1" noChangeArrowheads="1"/>
              </p:cNvSpPr>
              <p:nvPr/>
            </p:nvSpPr>
            <p:spPr bwMode="auto">
              <a:xfrm>
                <a:off x="1721" y="5520"/>
                <a:ext cx="36" cy="36"/>
              </a:xfrm>
              <a:prstGeom prst="flowChartMerge">
                <a:avLst/>
              </a:prstGeom>
              <a:solidFill>
                <a:schemeClr val="bg1"/>
              </a:solidFill>
              <a:ln w="9525">
                <a:solidFill>
                  <a:schemeClr val="bg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44" name="Line 868"/>
              <p:cNvSpPr>
                <a:spLocks noChangeAspect="1" noChangeShapeType="1"/>
              </p:cNvSpPr>
              <p:nvPr/>
            </p:nvSpPr>
            <p:spPr bwMode="auto">
              <a:xfrm>
                <a:off x="1740" y="5505"/>
                <a:ext cx="0" cy="14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76" name="直接连接符 75"/>
            <p:cNvCxnSpPr/>
            <p:nvPr/>
          </p:nvCxnSpPr>
          <p:spPr>
            <a:xfrm>
              <a:off x="900491" y="3659838"/>
              <a:ext cx="504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1482044" y="3659838"/>
              <a:ext cx="5040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8" name="文本框 77"/>
            <p:cNvSpPr txBox="1"/>
            <p:nvPr/>
          </p:nvSpPr>
          <p:spPr>
            <a:xfrm>
              <a:off x="1555368" y="3645908"/>
              <a:ext cx="4749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cs typeface="Arial" panose="020B0604020202020204" pitchFamily="34" charset="0"/>
                </a:rPr>
                <a:t>Tg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Line 828"/>
            <p:cNvSpPr>
              <a:spLocks noChangeShapeType="1"/>
            </p:cNvSpPr>
            <p:nvPr/>
          </p:nvSpPr>
          <p:spPr bwMode="auto">
            <a:xfrm>
              <a:off x="1130514" y="2737095"/>
              <a:ext cx="597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6" name="Text Box 829"/>
            <p:cNvSpPr txBox="1">
              <a:spLocks noChangeArrowheads="1"/>
            </p:cNvSpPr>
            <p:nvPr/>
          </p:nvSpPr>
          <p:spPr bwMode="auto">
            <a:xfrm>
              <a:off x="1163307" y="2567504"/>
              <a:ext cx="647700" cy="192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650" i="1" dirty="0"/>
                <a:t>P &lt;0.0001</a:t>
              </a:r>
              <a:endParaRPr lang="en-US" altLang="zh-CN" sz="650" i="1" dirty="0"/>
            </a:p>
          </p:txBody>
        </p:sp>
        <p:grpSp>
          <p:nvGrpSpPr>
            <p:cNvPr id="350" name="组合 349"/>
            <p:cNvGrpSpPr/>
            <p:nvPr/>
          </p:nvGrpSpPr>
          <p:grpSpPr>
            <a:xfrm>
              <a:off x="740071" y="2653132"/>
              <a:ext cx="1275806" cy="953502"/>
              <a:chOff x="4448720" y="5424995"/>
              <a:chExt cx="1275806" cy="953502"/>
            </a:xfrm>
          </p:grpSpPr>
          <p:sp>
            <p:nvSpPr>
              <p:cNvPr id="305" name="Rectangle 7"/>
              <p:cNvSpPr>
                <a:spLocks noChangeArrowheads="1"/>
              </p:cNvSpPr>
              <p:nvPr/>
            </p:nvSpPr>
            <p:spPr bwMode="auto">
              <a:xfrm>
                <a:off x="4448720" y="6209220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6" name="Rectangle 8"/>
              <p:cNvSpPr>
                <a:spLocks noChangeArrowheads="1"/>
              </p:cNvSpPr>
              <p:nvPr/>
            </p:nvSpPr>
            <p:spPr bwMode="auto">
              <a:xfrm>
                <a:off x="4448720" y="6012370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2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7" name="Rectangle 9"/>
              <p:cNvSpPr>
                <a:spLocks noChangeArrowheads="1"/>
              </p:cNvSpPr>
              <p:nvPr/>
            </p:nvSpPr>
            <p:spPr bwMode="auto">
              <a:xfrm>
                <a:off x="4448720" y="5817107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8" name="Rectangle 10"/>
              <p:cNvSpPr>
                <a:spLocks noChangeArrowheads="1"/>
              </p:cNvSpPr>
              <p:nvPr/>
            </p:nvSpPr>
            <p:spPr bwMode="auto">
              <a:xfrm>
                <a:off x="4448720" y="5621845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09" name="Rectangle 11"/>
              <p:cNvSpPr>
                <a:spLocks noChangeArrowheads="1"/>
              </p:cNvSpPr>
              <p:nvPr/>
            </p:nvSpPr>
            <p:spPr bwMode="auto">
              <a:xfrm>
                <a:off x="4448720" y="5424995"/>
                <a:ext cx="785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8</a:t>
                </a:r>
                <a:endParaRPr kumimoji="0" lang="zh-CN" altLang="zh-CN" sz="110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grpSp>
            <p:nvGrpSpPr>
              <p:cNvPr id="349" name="组合 348"/>
              <p:cNvGrpSpPr/>
              <p:nvPr/>
            </p:nvGrpSpPr>
            <p:grpSpPr>
              <a:xfrm>
                <a:off x="4537075" y="5503337"/>
                <a:ext cx="1187451" cy="823384"/>
                <a:chOff x="4537075" y="5497513"/>
                <a:chExt cx="1187451" cy="811212"/>
              </a:xfrm>
            </p:grpSpPr>
            <p:sp>
              <p:nvSpPr>
                <p:cNvPr id="304" name="Freeform 6"/>
                <p:cNvSpPr>
                  <a:spLocks noEditPoints="1"/>
                </p:cNvSpPr>
                <p:nvPr/>
              </p:nvSpPr>
              <p:spPr bwMode="auto">
                <a:xfrm>
                  <a:off x="4554538" y="6286500"/>
                  <a:ext cx="1169988" cy="22225"/>
                </a:xfrm>
                <a:custGeom>
                  <a:avLst/>
                  <a:gdLst>
                    <a:gd name="T0" fmla="*/ 0 w 737"/>
                    <a:gd name="T1" fmla="*/ 0 h 14"/>
                    <a:gd name="T2" fmla="*/ 737 w 737"/>
                    <a:gd name="T3" fmla="*/ 0 h 14"/>
                    <a:gd name="T4" fmla="*/ 185 w 737"/>
                    <a:gd name="T5" fmla="*/ 14 h 14"/>
                    <a:gd name="T6" fmla="*/ 185 w 737"/>
                    <a:gd name="T7" fmla="*/ 0 h 14"/>
                    <a:gd name="T8" fmla="*/ 552 w 737"/>
                    <a:gd name="T9" fmla="*/ 14 h 14"/>
                    <a:gd name="T10" fmla="*/ 552 w 737"/>
                    <a:gd name="T1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37" h="14">
                      <a:moveTo>
                        <a:pt x="0" y="0"/>
                      </a:moveTo>
                      <a:lnTo>
                        <a:pt x="737" y="0"/>
                      </a:lnTo>
                      <a:moveTo>
                        <a:pt x="185" y="14"/>
                      </a:moveTo>
                      <a:lnTo>
                        <a:pt x="185" y="0"/>
                      </a:lnTo>
                      <a:moveTo>
                        <a:pt x="552" y="14"/>
                      </a:moveTo>
                      <a:lnTo>
                        <a:pt x="552" y="0"/>
                      </a:lnTo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0" name="Freeform 12"/>
                <p:cNvSpPr>
                  <a:spLocks noEditPoints="1"/>
                </p:cNvSpPr>
                <p:nvPr/>
              </p:nvSpPr>
              <p:spPr bwMode="auto">
                <a:xfrm>
                  <a:off x="4537075" y="5497513"/>
                  <a:ext cx="20638" cy="792162"/>
                </a:xfrm>
                <a:custGeom>
                  <a:avLst/>
                  <a:gdLst>
                    <a:gd name="T0" fmla="*/ 13 w 13"/>
                    <a:gd name="T1" fmla="*/ 499 h 499"/>
                    <a:gd name="T2" fmla="*/ 13 w 13"/>
                    <a:gd name="T3" fmla="*/ 0 h 499"/>
                    <a:gd name="T4" fmla="*/ 13 w 13"/>
                    <a:gd name="T5" fmla="*/ 497 h 499"/>
                    <a:gd name="T6" fmla="*/ 0 w 13"/>
                    <a:gd name="T7" fmla="*/ 497 h 499"/>
                    <a:gd name="T8" fmla="*/ 13 w 13"/>
                    <a:gd name="T9" fmla="*/ 373 h 499"/>
                    <a:gd name="T10" fmla="*/ 0 w 13"/>
                    <a:gd name="T11" fmla="*/ 373 h 499"/>
                    <a:gd name="T12" fmla="*/ 13 w 13"/>
                    <a:gd name="T13" fmla="*/ 250 h 499"/>
                    <a:gd name="T14" fmla="*/ 0 w 13"/>
                    <a:gd name="T15" fmla="*/ 250 h 499"/>
                    <a:gd name="T16" fmla="*/ 13 w 13"/>
                    <a:gd name="T17" fmla="*/ 126 h 499"/>
                    <a:gd name="T18" fmla="*/ 0 w 13"/>
                    <a:gd name="T19" fmla="*/ 126 h 499"/>
                    <a:gd name="T20" fmla="*/ 13 w 13"/>
                    <a:gd name="T21" fmla="*/ 3 h 499"/>
                    <a:gd name="T22" fmla="*/ 0 w 13"/>
                    <a:gd name="T23" fmla="*/ 3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" h="499">
                      <a:moveTo>
                        <a:pt x="13" y="499"/>
                      </a:moveTo>
                      <a:lnTo>
                        <a:pt x="13" y="0"/>
                      </a:lnTo>
                      <a:moveTo>
                        <a:pt x="13" y="497"/>
                      </a:moveTo>
                      <a:lnTo>
                        <a:pt x="0" y="497"/>
                      </a:lnTo>
                      <a:moveTo>
                        <a:pt x="13" y="373"/>
                      </a:moveTo>
                      <a:lnTo>
                        <a:pt x="0" y="373"/>
                      </a:lnTo>
                      <a:moveTo>
                        <a:pt x="13" y="250"/>
                      </a:moveTo>
                      <a:lnTo>
                        <a:pt x="0" y="250"/>
                      </a:lnTo>
                      <a:moveTo>
                        <a:pt x="13" y="126"/>
                      </a:moveTo>
                      <a:lnTo>
                        <a:pt x="0" y="126"/>
                      </a:lnTo>
                      <a:moveTo>
                        <a:pt x="13" y="3"/>
                      </a:moveTo>
                      <a:lnTo>
                        <a:pt x="0" y="3"/>
                      </a:lnTo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1" name="Oval 13"/>
                <p:cNvSpPr>
                  <a:spLocks noChangeArrowheads="1"/>
                </p:cNvSpPr>
                <p:nvPr/>
              </p:nvSpPr>
              <p:spPr bwMode="auto">
                <a:xfrm>
                  <a:off x="4926013" y="6173788"/>
                  <a:ext cx="31750" cy="3175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2" name="Oval 14"/>
                <p:cNvSpPr>
                  <a:spLocks noChangeArrowheads="1"/>
                </p:cNvSpPr>
                <p:nvPr/>
              </p:nvSpPr>
              <p:spPr bwMode="auto">
                <a:xfrm>
                  <a:off x="4926013" y="6173788"/>
                  <a:ext cx="31750" cy="31750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3" name="Oval 15"/>
                <p:cNvSpPr>
                  <a:spLocks noChangeArrowheads="1"/>
                </p:cNvSpPr>
                <p:nvPr/>
              </p:nvSpPr>
              <p:spPr bwMode="auto">
                <a:xfrm>
                  <a:off x="4833938" y="6210300"/>
                  <a:ext cx="30163" cy="30162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4" name="Oval 16"/>
                <p:cNvSpPr>
                  <a:spLocks noChangeArrowheads="1"/>
                </p:cNvSpPr>
                <p:nvPr/>
              </p:nvSpPr>
              <p:spPr bwMode="auto">
                <a:xfrm>
                  <a:off x="4833938" y="6210300"/>
                  <a:ext cx="30163" cy="30162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5" name="Oval 17"/>
                <p:cNvSpPr>
                  <a:spLocks noChangeArrowheads="1"/>
                </p:cNvSpPr>
                <p:nvPr/>
              </p:nvSpPr>
              <p:spPr bwMode="auto">
                <a:xfrm>
                  <a:off x="4856163" y="6156325"/>
                  <a:ext cx="31750" cy="30162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6" name="Oval 18"/>
                <p:cNvSpPr>
                  <a:spLocks noChangeArrowheads="1"/>
                </p:cNvSpPr>
                <p:nvPr/>
              </p:nvSpPr>
              <p:spPr bwMode="auto">
                <a:xfrm>
                  <a:off x="4856163" y="6156325"/>
                  <a:ext cx="31750" cy="30162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7" name="Oval 19"/>
                <p:cNvSpPr>
                  <a:spLocks noChangeArrowheads="1"/>
                </p:cNvSpPr>
                <p:nvPr/>
              </p:nvSpPr>
              <p:spPr bwMode="auto">
                <a:xfrm>
                  <a:off x="4740275" y="6164263"/>
                  <a:ext cx="31750" cy="30162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8" name="Oval 20"/>
                <p:cNvSpPr>
                  <a:spLocks noChangeArrowheads="1"/>
                </p:cNvSpPr>
                <p:nvPr/>
              </p:nvSpPr>
              <p:spPr bwMode="auto">
                <a:xfrm>
                  <a:off x="4740275" y="6164263"/>
                  <a:ext cx="31750" cy="30162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9" name="Oval 21"/>
                <p:cNvSpPr>
                  <a:spLocks noChangeArrowheads="1"/>
                </p:cNvSpPr>
                <p:nvPr/>
              </p:nvSpPr>
              <p:spPr bwMode="auto">
                <a:xfrm>
                  <a:off x="4786313" y="6175375"/>
                  <a:ext cx="31750" cy="3175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0" name="Oval 22"/>
                <p:cNvSpPr>
                  <a:spLocks noChangeArrowheads="1"/>
                </p:cNvSpPr>
                <p:nvPr/>
              </p:nvSpPr>
              <p:spPr bwMode="auto">
                <a:xfrm>
                  <a:off x="4786313" y="6175375"/>
                  <a:ext cx="31750" cy="31750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1" name="Oval 23"/>
                <p:cNvSpPr>
                  <a:spLocks noChangeArrowheads="1"/>
                </p:cNvSpPr>
                <p:nvPr/>
              </p:nvSpPr>
              <p:spPr bwMode="auto">
                <a:xfrm>
                  <a:off x="4810125" y="6134100"/>
                  <a:ext cx="31750" cy="3175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2" name="Oval 24"/>
                <p:cNvSpPr>
                  <a:spLocks noChangeArrowheads="1"/>
                </p:cNvSpPr>
                <p:nvPr/>
              </p:nvSpPr>
              <p:spPr bwMode="auto">
                <a:xfrm>
                  <a:off x="4810125" y="6134100"/>
                  <a:ext cx="31750" cy="31750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3" name="Oval 25"/>
                <p:cNvSpPr>
                  <a:spLocks noChangeArrowheads="1"/>
                </p:cNvSpPr>
                <p:nvPr/>
              </p:nvSpPr>
              <p:spPr bwMode="auto">
                <a:xfrm>
                  <a:off x="4879975" y="6196013"/>
                  <a:ext cx="31750" cy="31750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4" name="Oval 26"/>
                <p:cNvSpPr>
                  <a:spLocks noChangeArrowheads="1"/>
                </p:cNvSpPr>
                <p:nvPr/>
              </p:nvSpPr>
              <p:spPr bwMode="auto">
                <a:xfrm>
                  <a:off x="4879975" y="6196013"/>
                  <a:ext cx="31750" cy="31750"/>
                </a:xfrm>
                <a:prstGeom prst="ellipse">
                  <a:avLst/>
                </a:prstGeom>
                <a:noFill/>
                <a:ln w="0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5" name="Line 27"/>
                <p:cNvSpPr>
                  <a:spLocks noChangeShapeType="1"/>
                </p:cNvSpPr>
                <p:nvPr/>
              </p:nvSpPr>
              <p:spPr bwMode="auto">
                <a:xfrm>
                  <a:off x="4848225" y="6164263"/>
                  <a:ext cx="0" cy="23812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6" name="Line 28"/>
                <p:cNvSpPr>
                  <a:spLocks noChangeShapeType="1"/>
                </p:cNvSpPr>
                <p:nvPr/>
              </p:nvSpPr>
              <p:spPr bwMode="auto">
                <a:xfrm>
                  <a:off x="4751388" y="6164263"/>
                  <a:ext cx="193675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7" name="Line 29"/>
                <p:cNvSpPr>
                  <a:spLocks noChangeShapeType="1"/>
                </p:cNvSpPr>
                <p:nvPr/>
              </p:nvSpPr>
              <p:spPr bwMode="auto">
                <a:xfrm>
                  <a:off x="4848225" y="6188075"/>
                  <a:ext cx="0" cy="2540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8" name="Line 30"/>
                <p:cNvSpPr>
                  <a:spLocks noChangeShapeType="1"/>
                </p:cNvSpPr>
                <p:nvPr/>
              </p:nvSpPr>
              <p:spPr bwMode="auto">
                <a:xfrm>
                  <a:off x="4751388" y="6213475"/>
                  <a:ext cx="193675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9" name="Line 31"/>
                <p:cNvSpPr>
                  <a:spLocks noChangeShapeType="1"/>
                </p:cNvSpPr>
                <p:nvPr/>
              </p:nvSpPr>
              <p:spPr bwMode="auto">
                <a:xfrm>
                  <a:off x="4654550" y="6188075"/>
                  <a:ext cx="388938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0" name="Rectangle 32"/>
                <p:cNvSpPr>
                  <a:spLocks noChangeArrowheads="1"/>
                </p:cNvSpPr>
                <p:nvPr/>
              </p:nvSpPr>
              <p:spPr bwMode="auto">
                <a:xfrm>
                  <a:off x="5414963" y="5857875"/>
                  <a:ext cx="30163" cy="3175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1" name="Rectangle 33"/>
                <p:cNvSpPr>
                  <a:spLocks noChangeArrowheads="1"/>
                </p:cNvSpPr>
                <p:nvPr/>
              </p:nvSpPr>
              <p:spPr bwMode="auto">
                <a:xfrm>
                  <a:off x="5414963" y="5857875"/>
                  <a:ext cx="30163" cy="31750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2" name="Rectangle 34"/>
                <p:cNvSpPr>
                  <a:spLocks noChangeArrowheads="1"/>
                </p:cNvSpPr>
                <p:nvPr/>
              </p:nvSpPr>
              <p:spPr bwMode="auto">
                <a:xfrm>
                  <a:off x="5437188" y="5892800"/>
                  <a:ext cx="31750" cy="3175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3" name="Rectangle 35"/>
                <p:cNvSpPr>
                  <a:spLocks noChangeArrowheads="1"/>
                </p:cNvSpPr>
                <p:nvPr/>
              </p:nvSpPr>
              <p:spPr bwMode="auto">
                <a:xfrm>
                  <a:off x="5437188" y="5892800"/>
                  <a:ext cx="31750" cy="31750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4" name="Rectangle 36"/>
                <p:cNvSpPr>
                  <a:spLocks noChangeArrowheads="1"/>
                </p:cNvSpPr>
                <p:nvPr/>
              </p:nvSpPr>
              <p:spPr bwMode="auto">
                <a:xfrm>
                  <a:off x="5391150" y="5754688"/>
                  <a:ext cx="31750" cy="3175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5" name="Rectangle 37"/>
                <p:cNvSpPr>
                  <a:spLocks noChangeArrowheads="1"/>
                </p:cNvSpPr>
                <p:nvPr/>
              </p:nvSpPr>
              <p:spPr bwMode="auto">
                <a:xfrm>
                  <a:off x="5391150" y="5754688"/>
                  <a:ext cx="31750" cy="31750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6" name="Rectangle 38"/>
                <p:cNvSpPr>
                  <a:spLocks noChangeArrowheads="1"/>
                </p:cNvSpPr>
                <p:nvPr/>
              </p:nvSpPr>
              <p:spPr bwMode="auto">
                <a:xfrm>
                  <a:off x="5414963" y="5700713"/>
                  <a:ext cx="30163" cy="3016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7" name="Rectangle 39"/>
                <p:cNvSpPr>
                  <a:spLocks noChangeArrowheads="1"/>
                </p:cNvSpPr>
                <p:nvPr/>
              </p:nvSpPr>
              <p:spPr bwMode="auto">
                <a:xfrm>
                  <a:off x="5414963" y="5700713"/>
                  <a:ext cx="30163" cy="30162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8" name="Rectangle 40"/>
                <p:cNvSpPr>
                  <a:spLocks noChangeArrowheads="1"/>
                </p:cNvSpPr>
                <p:nvPr/>
              </p:nvSpPr>
              <p:spPr bwMode="auto">
                <a:xfrm>
                  <a:off x="5391150" y="5910263"/>
                  <a:ext cx="31750" cy="3175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9" name="Rectangle 41"/>
                <p:cNvSpPr>
                  <a:spLocks noChangeArrowheads="1"/>
                </p:cNvSpPr>
                <p:nvPr/>
              </p:nvSpPr>
              <p:spPr bwMode="auto">
                <a:xfrm>
                  <a:off x="5391150" y="5910263"/>
                  <a:ext cx="31750" cy="31750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0" name="Rectangle 42"/>
                <p:cNvSpPr>
                  <a:spLocks noChangeArrowheads="1"/>
                </p:cNvSpPr>
                <p:nvPr/>
              </p:nvSpPr>
              <p:spPr bwMode="auto">
                <a:xfrm>
                  <a:off x="5414963" y="5588000"/>
                  <a:ext cx="30163" cy="3175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1" name="Rectangle 43"/>
                <p:cNvSpPr>
                  <a:spLocks noChangeArrowheads="1"/>
                </p:cNvSpPr>
                <p:nvPr/>
              </p:nvSpPr>
              <p:spPr bwMode="auto">
                <a:xfrm>
                  <a:off x="5414963" y="5588000"/>
                  <a:ext cx="30163" cy="31750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2" name="Rectangle 44"/>
                <p:cNvSpPr>
                  <a:spLocks noChangeArrowheads="1"/>
                </p:cNvSpPr>
                <p:nvPr/>
              </p:nvSpPr>
              <p:spPr bwMode="auto">
                <a:xfrm>
                  <a:off x="5437188" y="5713413"/>
                  <a:ext cx="31750" cy="3016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3" name="Rectangle 45"/>
                <p:cNvSpPr>
                  <a:spLocks noChangeArrowheads="1"/>
                </p:cNvSpPr>
                <p:nvPr/>
              </p:nvSpPr>
              <p:spPr bwMode="auto">
                <a:xfrm>
                  <a:off x="5437188" y="5713413"/>
                  <a:ext cx="31750" cy="30162"/>
                </a:xfrm>
                <a:prstGeom prst="rect">
                  <a:avLst/>
                </a:prstGeom>
                <a:noFill/>
                <a:ln w="0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4" name="Line 46"/>
                <p:cNvSpPr>
                  <a:spLocks noChangeShapeType="1"/>
                </p:cNvSpPr>
                <p:nvPr/>
              </p:nvSpPr>
              <p:spPr bwMode="auto">
                <a:xfrm>
                  <a:off x="5430838" y="5672138"/>
                  <a:ext cx="0" cy="117475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5" name="Line 47"/>
                <p:cNvSpPr>
                  <a:spLocks noChangeShapeType="1"/>
                </p:cNvSpPr>
                <p:nvPr/>
              </p:nvSpPr>
              <p:spPr bwMode="auto">
                <a:xfrm>
                  <a:off x="5334000" y="5672138"/>
                  <a:ext cx="193675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6" name="Line 48"/>
                <p:cNvSpPr>
                  <a:spLocks noChangeShapeType="1"/>
                </p:cNvSpPr>
                <p:nvPr/>
              </p:nvSpPr>
              <p:spPr bwMode="auto">
                <a:xfrm>
                  <a:off x="5430838" y="5789613"/>
                  <a:ext cx="0" cy="117475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7" name="Line 49"/>
                <p:cNvSpPr>
                  <a:spLocks noChangeShapeType="1"/>
                </p:cNvSpPr>
                <p:nvPr/>
              </p:nvSpPr>
              <p:spPr bwMode="auto">
                <a:xfrm>
                  <a:off x="5334000" y="5907088"/>
                  <a:ext cx="193675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8" name="Line 50"/>
                <p:cNvSpPr>
                  <a:spLocks noChangeShapeType="1"/>
                </p:cNvSpPr>
                <p:nvPr/>
              </p:nvSpPr>
              <p:spPr bwMode="auto">
                <a:xfrm>
                  <a:off x="5237163" y="5789613"/>
                  <a:ext cx="387350" cy="0"/>
                </a:xfrm>
                <a:prstGeom prst="line">
                  <a:avLst/>
                </a:pr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371" name="文本框 87"/>
            <p:cNvSpPr txBox="1"/>
            <p:nvPr/>
          </p:nvSpPr>
          <p:spPr>
            <a:xfrm>
              <a:off x="117240" y="2028919"/>
              <a:ext cx="79498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文本框 88"/>
            <p:cNvSpPr txBox="1"/>
            <p:nvPr/>
          </p:nvSpPr>
          <p:spPr>
            <a:xfrm>
              <a:off x="167363" y="2276831"/>
              <a:ext cx="83852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73" name="图片 372"/>
            <p:cNvPicPr preferRelativeResize="0"/>
            <p:nvPr/>
          </p:nvPicPr>
          <p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42" t="30557" r="2627" b="57892"/>
            <a:stretch>
              <a:fillRect/>
            </a:stretch>
          </p:blipFill>
          <p:spPr>
            <a:xfrm>
              <a:off x="806908" y="2310784"/>
              <a:ext cx="1152103" cy="2016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74" name="图片 373"/>
            <p:cNvPicPr preferRelativeResize="0"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4" t="29952" r="1669" b="55338"/>
            <a:stretch>
              <a:fillRect/>
            </a:stretch>
          </p:blipFill>
          <p:spPr>
            <a:xfrm>
              <a:off x="804335" y="2051616"/>
              <a:ext cx="1152103" cy="2016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364" name="组合 363"/>
            <p:cNvGrpSpPr/>
            <p:nvPr/>
          </p:nvGrpSpPr>
          <p:grpSpPr>
            <a:xfrm>
              <a:off x="1881505" y="1758565"/>
              <a:ext cx="993775" cy="773430"/>
              <a:chOff x="3334" y="4837"/>
              <a:chExt cx="1565" cy="1218"/>
            </a:xfrm>
          </p:grpSpPr>
          <p:grpSp>
            <p:nvGrpSpPr>
              <p:cNvPr id="367" name="组合 366"/>
              <p:cNvGrpSpPr/>
              <p:nvPr/>
            </p:nvGrpSpPr>
            <p:grpSpPr>
              <a:xfrm>
                <a:off x="3334" y="4837"/>
                <a:ext cx="1565" cy="745"/>
                <a:chOff x="6407533" y="912599"/>
                <a:chExt cx="993744" cy="472672"/>
              </a:xfrm>
            </p:grpSpPr>
            <p:sp>
              <p:nvSpPr>
                <p:cNvPr id="369" name="文本框 13"/>
                <p:cNvSpPr txBox="1"/>
                <p:nvPr/>
              </p:nvSpPr>
              <p:spPr>
                <a:xfrm>
                  <a:off x="6407533" y="912599"/>
                  <a:ext cx="68765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0" name="文本框 31"/>
                <p:cNvSpPr txBox="1"/>
                <p:nvPr/>
              </p:nvSpPr>
              <p:spPr>
                <a:xfrm>
                  <a:off x="6460207" y="1140334"/>
                  <a:ext cx="941070" cy="244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  <a:endPara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68" name="文本框 32"/>
              <p:cNvSpPr txBox="1"/>
              <p:nvPr/>
            </p:nvSpPr>
            <p:spPr>
              <a:xfrm>
                <a:off x="3417" y="5669"/>
                <a:ext cx="148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5" name="Line 464"/>
            <p:cNvSpPr>
              <a:spLocks noChangeShapeType="1"/>
            </p:cNvSpPr>
            <p:nvPr/>
          </p:nvSpPr>
          <p:spPr bwMode="auto">
            <a:xfrm>
              <a:off x="1956309" y="2108821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366" name="Line 464"/>
            <p:cNvSpPr>
              <a:spLocks noChangeShapeType="1"/>
            </p:cNvSpPr>
            <p:nvPr/>
          </p:nvSpPr>
          <p:spPr bwMode="auto">
            <a:xfrm>
              <a:off x="1958849" y="2421876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14226" y="4638873"/>
            <a:ext cx="2519774" cy="1791263"/>
            <a:chOff x="3879597" y="4534483"/>
            <a:chExt cx="2519774" cy="1791263"/>
          </a:xfrm>
        </p:grpSpPr>
        <p:grpSp>
          <p:nvGrpSpPr>
            <p:cNvPr id="5" name="组合 4"/>
            <p:cNvGrpSpPr/>
            <p:nvPr/>
          </p:nvGrpSpPr>
          <p:grpSpPr>
            <a:xfrm>
              <a:off x="3879597" y="4534483"/>
              <a:ext cx="2519774" cy="1791263"/>
              <a:chOff x="998395" y="5904937"/>
              <a:chExt cx="2519774" cy="1791263"/>
            </a:xfrm>
          </p:grpSpPr>
          <p:grpSp>
            <p:nvGrpSpPr>
              <p:cNvPr id="250" name="组合 249"/>
              <p:cNvGrpSpPr/>
              <p:nvPr/>
            </p:nvGrpSpPr>
            <p:grpSpPr>
              <a:xfrm>
                <a:off x="998395" y="6109397"/>
                <a:ext cx="2474007" cy="1586803"/>
                <a:chOff x="4847629" y="1200637"/>
                <a:chExt cx="2474007" cy="1586803"/>
              </a:xfrm>
            </p:grpSpPr>
            <p:grpSp>
              <p:nvGrpSpPr>
                <p:cNvPr id="251" name="组合 250"/>
                <p:cNvGrpSpPr/>
                <p:nvPr/>
              </p:nvGrpSpPr>
              <p:grpSpPr>
                <a:xfrm>
                  <a:off x="4847629" y="1200637"/>
                  <a:ext cx="2474007" cy="1586803"/>
                  <a:chOff x="4847629" y="1200637"/>
                  <a:chExt cx="2474007" cy="1586803"/>
                </a:xfrm>
              </p:grpSpPr>
              <p:grpSp>
                <p:nvGrpSpPr>
                  <p:cNvPr id="256" name="组合 255"/>
                  <p:cNvGrpSpPr/>
                  <p:nvPr/>
                </p:nvGrpSpPr>
                <p:grpSpPr>
                  <a:xfrm>
                    <a:off x="4847629" y="1200637"/>
                    <a:ext cx="2474007" cy="1586803"/>
                    <a:chOff x="2492037" y="3825888"/>
                    <a:chExt cx="2474007" cy="1586803"/>
                  </a:xfrm>
                </p:grpSpPr>
                <p:sp>
                  <p:nvSpPr>
                    <p:cNvPr id="259" name="Text Box 438"/>
                    <p:cNvSpPr txBox="1">
                      <a:spLocks noChangeArrowheads="1"/>
                    </p:cNvSpPr>
                    <p:nvPr/>
                  </p:nvSpPr>
                  <p:spPr bwMode="auto">
                    <a:xfrm rot="5400000" flipV="1">
                      <a:off x="3202399" y="4379164"/>
                      <a:ext cx="323165" cy="174389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eaVert" wrap="squar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  <a:buFontTx/>
                        <a:buNone/>
                      </a:pPr>
                      <a:r>
                        <a:rPr lang="en-US" altLang="zh-CN" sz="9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pH3</a:t>
                      </a:r>
                      <a:r>
                        <a:rPr lang="en-US" altLang="zh-CN" sz="900" dirty="0">
                          <a:latin typeface="Arial" panose="020B0604020202020204" pitchFamily="34" charset="0"/>
                        </a:rPr>
                        <a:t>/</a:t>
                      </a:r>
                      <a:r>
                        <a:rPr lang="en-US" altLang="zh-CN" sz="90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cTNT</a:t>
                      </a:r>
                      <a:r>
                        <a:rPr lang="en-US" altLang="zh-CN" sz="900" dirty="0">
                          <a:latin typeface="Arial" panose="020B0604020202020204" pitchFamily="34" charset="0"/>
                        </a:rPr>
                        <a:t>/ </a:t>
                      </a:r>
                      <a:r>
                        <a:rPr lang="en-US" altLang="zh-CN" sz="900" dirty="0">
                          <a:solidFill>
                            <a:schemeClr val="hlink"/>
                          </a:solidFill>
                          <a:latin typeface="Arial" panose="020B0604020202020204" pitchFamily="34" charset="0"/>
                        </a:rPr>
                        <a:t>DAPI</a:t>
                      </a:r>
                      <a:r>
                        <a:rPr lang="en-US" altLang="zh-CN" sz="900" dirty="0">
                          <a:latin typeface="Arial" panose="020B0604020202020204" pitchFamily="34" charset="0"/>
                        </a:rPr>
                        <a:t> </a:t>
                      </a:r>
                      <a:endParaRPr lang="en-US" altLang="zh-CN" sz="900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0" name="文本框 24"/>
                    <p:cNvSpPr txBox="1"/>
                    <p:nvPr/>
                  </p:nvSpPr>
                  <p:spPr>
                    <a:xfrm>
                      <a:off x="2902046" y="3839145"/>
                      <a:ext cx="725750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zh-CN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61" name="文本框 25"/>
                    <p:cNvSpPr txBox="1"/>
                    <p:nvPr/>
                  </p:nvSpPr>
                  <p:spPr>
                    <a:xfrm>
                      <a:off x="3685680" y="3825888"/>
                      <a:ext cx="1280364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TMEM11 </a:t>
                      </a:r>
                      <a:r>
                        <a:rPr lang="en-US" altLang="zh-CN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</a:t>
                      </a:r>
                      <a:endParaRPr lang="zh-CN" altLang="en-US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262" name="直接连接符 261"/>
                    <p:cNvCxnSpPr/>
                    <p:nvPr/>
                  </p:nvCxnSpPr>
                  <p:spPr>
                    <a:xfrm>
                      <a:off x="4493551" y="5100333"/>
                      <a:ext cx="190800" cy="0"/>
                    </a:xfrm>
                    <a:prstGeom prst="line">
                      <a:avLst/>
                    </a:prstGeom>
                    <a:ln w="1270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pic>
                <p:nvPicPr>
                  <p:cNvPr id="257" name="图片 256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00631" y="1429297"/>
                    <a:ext cx="1116000" cy="1116000"/>
                  </a:xfrm>
                  <a:prstGeom prst="rect">
                    <a:avLst/>
                  </a:prstGeom>
                </p:spPr>
              </p:pic>
              <p:pic>
                <p:nvPicPr>
                  <p:cNvPr id="258" name="图片 257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867388" y="1431555"/>
                    <a:ext cx="1116000" cy="1116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52" name="图片 25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623388" y="1430053"/>
                  <a:ext cx="360000" cy="360000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</p:pic>
            <p:pic>
              <p:nvPicPr>
                <p:cNvPr id="253" name="图片 25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756631" y="1430653"/>
                  <a:ext cx="360000" cy="360000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</p:pic>
            <p:sp>
              <p:nvSpPr>
                <p:cNvPr id="254" name="文本框 49"/>
                <p:cNvSpPr txBox="1"/>
                <p:nvPr/>
              </p:nvSpPr>
              <p:spPr>
                <a:xfrm>
                  <a:off x="5466543" y="1773181"/>
                  <a:ext cx="166402" cy="151200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/>
                </a:p>
              </p:txBody>
            </p:sp>
            <p:sp>
              <p:nvSpPr>
                <p:cNvPr id="255" name="文本框 50"/>
                <p:cNvSpPr txBox="1"/>
                <p:nvPr/>
              </p:nvSpPr>
              <p:spPr>
                <a:xfrm>
                  <a:off x="6637846" y="1988840"/>
                  <a:ext cx="166402" cy="151200"/>
                </a:xfrm>
                <a:prstGeom prst="rect">
                  <a:avLst/>
                </a:prstGeom>
                <a:noFill/>
                <a:ln w="6350">
                  <a:solidFill>
                    <a:schemeClr val="bg1"/>
                  </a:solidFill>
                  <a:prstDash val="dash"/>
                </a:ln>
              </p:spPr>
              <p:txBody>
                <a:bodyPr wrap="square" rtlCol="0">
                  <a:spAutoFit/>
                </a:bodyPr>
                <a:lstStyle/>
                <a:p>
                  <a:endParaRPr lang="zh-CN" altLang="en-US" dirty="0"/>
                </a:p>
              </p:txBody>
            </p:sp>
          </p:grpSp>
          <p:sp>
            <p:nvSpPr>
              <p:cNvPr id="361" name="Text Box 415"/>
              <p:cNvSpPr txBox="1">
                <a:spLocks noChangeArrowheads="1"/>
              </p:cNvSpPr>
              <p:nvPr/>
            </p:nvSpPr>
            <p:spPr bwMode="auto">
              <a:xfrm>
                <a:off x="1717554" y="5904937"/>
                <a:ext cx="1800615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MI (7 days)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" name="直接连接符 1"/>
            <p:cNvCxnSpPr/>
            <p:nvPr/>
          </p:nvCxnSpPr>
          <p:spPr>
            <a:xfrm>
              <a:off x="5905200" y="6005136"/>
              <a:ext cx="1908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 Box 3"/>
          <p:cNvSpPr txBox="1">
            <a:spLocks noChangeArrowheads="1"/>
          </p:cNvSpPr>
          <p:nvPr/>
        </p:nvSpPr>
        <p:spPr bwMode="auto">
          <a:xfrm>
            <a:off x="3733800" y="1600200"/>
            <a:ext cx="381000" cy="3365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>
                <a:alpha val="0"/>
              </a:srgbClr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3844" y="4682470"/>
            <a:ext cx="2525802" cy="1791057"/>
            <a:chOff x="4103598" y="3750434"/>
            <a:chExt cx="2525802" cy="1791057"/>
          </a:xfrm>
        </p:grpSpPr>
        <p:grpSp>
          <p:nvGrpSpPr>
            <p:cNvPr id="235" name="组合 234"/>
            <p:cNvGrpSpPr/>
            <p:nvPr/>
          </p:nvGrpSpPr>
          <p:grpSpPr>
            <a:xfrm>
              <a:off x="4103598" y="3928617"/>
              <a:ext cx="2472521" cy="1612874"/>
              <a:chOff x="385286" y="1098673"/>
              <a:chExt cx="2472521" cy="1612874"/>
            </a:xfrm>
          </p:grpSpPr>
          <p:grpSp>
            <p:nvGrpSpPr>
              <p:cNvPr id="238" name="组合 237"/>
              <p:cNvGrpSpPr/>
              <p:nvPr/>
            </p:nvGrpSpPr>
            <p:grpSpPr>
              <a:xfrm>
                <a:off x="385286" y="1098673"/>
                <a:ext cx="2472521" cy="1612874"/>
                <a:chOff x="385286" y="1098673"/>
                <a:chExt cx="2472521" cy="1612874"/>
              </a:xfrm>
            </p:grpSpPr>
            <p:grpSp>
              <p:nvGrpSpPr>
                <p:cNvPr id="243" name="组合 242"/>
                <p:cNvGrpSpPr/>
                <p:nvPr/>
              </p:nvGrpSpPr>
              <p:grpSpPr>
                <a:xfrm>
                  <a:off x="385286" y="1098673"/>
                  <a:ext cx="2472521" cy="1612874"/>
                  <a:chOff x="2492037" y="3799817"/>
                  <a:chExt cx="2472521" cy="1612874"/>
                </a:xfrm>
              </p:grpSpPr>
              <p:sp>
                <p:nvSpPr>
                  <p:cNvPr id="246" name="Text Box 438"/>
                  <p:cNvSpPr txBox="1">
                    <a:spLocks noChangeArrowheads="1"/>
                  </p:cNvSpPr>
                  <p:nvPr/>
                </p:nvSpPr>
                <p:spPr bwMode="auto">
                  <a:xfrm rot="5400000" flipV="1">
                    <a:off x="3202399" y="4379164"/>
                    <a:ext cx="323165" cy="17438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eaVert"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90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rPr>
                      <a:t>Ki67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/</a:t>
                    </a:r>
                    <a:r>
                      <a:rPr lang="en-US" altLang="zh-CN" sz="900" dirty="0" err="1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cTNT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/ </a:t>
                    </a:r>
                    <a:r>
                      <a:rPr lang="en-US" altLang="zh-CN" sz="900" dirty="0">
                        <a:solidFill>
                          <a:schemeClr val="hlink"/>
                        </a:solidFill>
                        <a:latin typeface="Arial" panose="020B0604020202020204" pitchFamily="34" charset="0"/>
                      </a:rPr>
                      <a:t>DAPI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 </a:t>
                    </a:r>
                    <a:endParaRPr lang="en-US" altLang="zh-CN" sz="9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47" name="文本框 11"/>
                  <p:cNvSpPr txBox="1"/>
                  <p:nvPr/>
                </p:nvSpPr>
                <p:spPr>
                  <a:xfrm>
                    <a:off x="2894269" y="3816193"/>
                    <a:ext cx="72575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WT</a:t>
                    </a:r>
                    <a:endParaRPr lang="zh-CN" alt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8" name="文本框 12"/>
                  <p:cNvSpPr txBox="1"/>
                  <p:nvPr/>
                </p:nvSpPr>
                <p:spPr>
                  <a:xfrm>
                    <a:off x="3684194" y="3799817"/>
                    <a:ext cx="128036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TMEM11 </a:t>
                    </a:r>
                    <a:r>
                      <a:rPr lang="en-US" altLang="zh-CN" sz="11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Tg</a:t>
                    </a:r>
                    <a:endParaRPr lang="zh-CN" altLang="en-US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249" name="直接连接符 248"/>
                  <p:cNvCxnSpPr/>
                  <p:nvPr/>
                </p:nvCxnSpPr>
                <p:spPr>
                  <a:xfrm>
                    <a:off x="4493551" y="5100333"/>
                    <a:ext cx="19080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244" name="图片 243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1640" y="1334772"/>
                  <a:ext cx="1116000" cy="1116000"/>
                </a:xfrm>
                <a:prstGeom prst="rect">
                  <a:avLst/>
                </a:prstGeom>
              </p:spPr>
            </p:pic>
            <p:pic>
              <p:nvPicPr>
                <p:cNvPr id="245" name="图片 244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21045" y="1334772"/>
                  <a:ext cx="1116000" cy="1116000"/>
                </a:xfrm>
                <a:prstGeom prst="rect">
                  <a:avLst/>
                </a:prstGeom>
              </p:spPr>
            </p:pic>
          </p:grpSp>
          <p:pic>
            <p:nvPicPr>
              <p:cNvPr id="239" name="图片 238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276216" y="1331442"/>
                <a:ext cx="360000" cy="36000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0" name="图片 239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45555" y="1339690"/>
                <a:ext cx="360000" cy="36000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sp>
            <p:nvSpPr>
              <p:cNvPr id="241" name="文本框 43"/>
              <p:cNvSpPr txBox="1"/>
              <p:nvPr/>
            </p:nvSpPr>
            <p:spPr>
              <a:xfrm>
                <a:off x="783238" y="1679643"/>
                <a:ext cx="166402" cy="1512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endParaRPr lang="zh-CN" altLang="en-US" dirty="0"/>
              </a:p>
            </p:txBody>
          </p:sp>
          <p:sp>
            <p:nvSpPr>
              <p:cNvPr id="242" name="文本框 44"/>
              <p:cNvSpPr txBox="1"/>
              <p:nvPr/>
            </p:nvSpPr>
            <p:spPr>
              <a:xfrm>
                <a:off x="1979190" y="1615842"/>
                <a:ext cx="166402" cy="151200"/>
              </a:xfrm>
              <a:prstGeom prst="rect">
                <a:avLst/>
              </a:prstGeom>
              <a:noFill/>
              <a:ln w="6350">
                <a:solidFill>
                  <a:schemeClr val="bg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endParaRPr lang="zh-CN" altLang="en-US" dirty="0"/>
              </a:p>
            </p:txBody>
          </p:sp>
        </p:grpSp>
        <p:sp>
          <p:nvSpPr>
            <p:cNvPr id="360" name="Text Box 415"/>
            <p:cNvSpPr txBox="1">
              <a:spLocks noChangeArrowheads="1"/>
            </p:cNvSpPr>
            <p:nvPr/>
          </p:nvSpPr>
          <p:spPr bwMode="auto">
            <a:xfrm>
              <a:off x="4828785" y="3750434"/>
              <a:ext cx="180061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MI (7 days)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8" name="Text Box 3"/>
          <p:cNvSpPr txBox="1">
            <a:spLocks noChangeArrowheads="1"/>
          </p:cNvSpPr>
          <p:nvPr/>
        </p:nvSpPr>
        <p:spPr bwMode="auto">
          <a:xfrm>
            <a:off x="2279072" y="1593084"/>
            <a:ext cx="381000" cy="33655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>
                <a:alpha val="0"/>
              </a:srgbClr>
            </a:solidFill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 Box 3"/>
          <p:cNvSpPr txBox="1">
            <a:spLocks noChangeArrowheads="1"/>
          </p:cNvSpPr>
          <p:nvPr/>
        </p:nvSpPr>
        <p:spPr bwMode="auto">
          <a:xfrm>
            <a:off x="5074535" y="4378370"/>
            <a:ext cx="38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80" name="组合 279"/>
          <p:cNvGrpSpPr/>
          <p:nvPr/>
        </p:nvGrpSpPr>
        <p:grpSpPr>
          <a:xfrm>
            <a:off x="2525254" y="2301523"/>
            <a:ext cx="1285974" cy="1186492"/>
            <a:chOff x="4558302" y="5777663"/>
            <a:chExt cx="1536111" cy="2045537"/>
          </a:xfrm>
        </p:grpSpPr>
        <p:sp>
          <p:nvSpPr>
            <p:cNvPr id="285" name="Freeform 91"/>
            <p:cNvSpPr>
              <a:spLocks noEditPoints="1"/>
            </p:cNvSpPr>
            <p:nvPr/>
          </p:nvSpPr>
          <p:spPr bwMode="auto">
            <a:xfrm>
              <a:off x="4865688" y="7750175"/>
              <a:ext cx="1228725" cy="73025"/>
            </a:xfrm>
            <a:custGeom>
              <a:avLst/>
              <a:gdLst>
                <a:gd name="T0" fmla="*/ 0 w 774"/>
                <a:gd name="T1" fmla="*/ 0 h 46"/>
                <a:gd name="T2" fmla="*/ 774 w 774"/>
                <a:gd name="T3" fmla="*/ 0 h 46"/>
                <a:gd name="T4" fmla="*/ 222 w 774"/>
                <a:gd name="T5" fmla="*/ 46 h 46"/>
                <a:gd name="T6" fmla="*/ 222 w 774"/>
                <a:gd name="T7" fmla="*/ 0 h 46"/>
                <a:gd name="T8" fmla="*/ 551 w 774"/>
                <a:gd name="T9" fmla="*/ 46 h 46"/>
                <a:gd name="T10" fmla="*/ 551 w 774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4" h="46">
                  <a:moveTo>
                    <a:pt x="0" y="0"/>
                  </a:moveTo>
                  <a:lnTo>
                    <a:pt x="774" y="0"/>
                  </a:lnTo>
                  <a:moveTo>
                    <a:pt x="222" y="46"/>
                  </a:moveTo>
                  <a:lnTo>
                    <a:pt x="222" y="0"/>
                  </a:lnTo>
                  <a:moveTo>
                    <a:pt x="551" y="46"/>
                  </a:moveTo>
                  <a:lnTo>
                    <a:pt x="551" y="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Rectangle 92"/>
            <p:cNvSpPr>
              <a:spLocks noChangeArrowheads="1"/>
            </p:cNvSpPr>
            <p:nvPr/>
          </p:nvSpPr>
          <p:spPr bwMode="auto">
            <a:xfrm>
              <a:off x="4558302" y="7603668"/>
              <a:ext cx="2540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7" name="Rectangle 93"/>
            <p:cNvSpPr>
              <a:spLocks noChangeArrowheads="1"/>
            </p:cNvSpPr>
            <p:nvPr/>
          </p:nvSpPr>
          <p:spPr bwMode="auto">
            <a:xfrm>
              <a:off x="4558302" y="7150847"/>
              <a:ext cx="2540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0.5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8" name="Rectangle 94"/>
            <p:cNvSpPr>
              <a:spLocks noChangeArrowheads="1"/>
            </p:cNvSpPr>
            <p:nvPr/>
          </p:nvSpPr>
          <p:spPr bwMode="auto">
            <a:xfrm>
              <a:off x="4558302" y="6693649"/>
              <a:ext cx="2540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9" name="Rectangle 95"/>
            <p:cNvSpPr>
              <a:spLocks noChangeArrowheads="1"/>
            </p:cNvSpPr>
            <p:nvPr/>
          </p:nvSpPr>
          <p:spPr bwMode="auto">
            <a:xfrm>
              <a:off x="4558302" y="6236449"/>
              <a:ext cx="2540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1.5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Rectangle 96"/>
            <p:cNvSpPr>
              <a:spLocks noChangeArrowheads="1"/>
            </p:cNvSpPr>
            <p:nvPr/>
          </p:nvSpPr>
          <p:spPr bwMode="auto">
            <a:xfrm>
              <a:off x="4558302" y="5777663"/>
              <a:ext cx="254000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2.0</a:t>
              </a:r>
              <a:endParaRPr kumimoji="0" lang="zh-CN" altLang="zh-CN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Freeform 97"/>
            <p:cNvSpPr>
              <a:spLocks noEditPoints="1"/>
            </p:cNvSpPr>
            <p:nvPr/>
          </p:nvSpPr>
          <p:spPr bwMode="auto">
            <a:xfrm>
              <a:off x="4797425" y="5915025"/>
              <a:ext cx="73025" cy="1838325"/>
            </a:xfrm>
            <a:custGeom>
              <a:avLst/>
              <a:gdLst>
                <a:gd name="T0" fmla="*/ 46 w 46"/>
                <a:gd name="T1" fmla="*/ 1158 h 1158"/>
                <a:gd name="T2" fmla="*/ 46 w 46"/>
                <a:gd name="T3" fmla="*/ 0 h 1158"/>
                <a:gd name="T4" fmla="*/ 46 w 46"/>
                <a:gd name="T5" fmla="*/ 1156 h 1158"/>
                <a:gd name="T6" fmla="*/ 0 w 46"/>
                <a:gd name="T7" fmla="*/ 1156 h 1158"/>
                <a:gd name="T8" fmla="*/ 46 w 46"/>
                <a:gd name="T9" fmla="*/ 867 h 1158"/>
                <a:gd name="T10" fmla="*/ 0 w 46"/>
                <a:gd name="T11" fmla="*/ 867 h 1158"/>
                <a:gd name="T12" fmla="*/ 46 w 46"/>
                <a:gd name="T13" fmla="*/ 579 h 1158"/>
                <a:gd name="T14" fmla="*/ 0 w 46"/>
                <a:gd name="T15" fmla="*/ 579 h 1158"/>
                <a:gd name="T16" fmla="*/ 46 w 46"/>
                <a:gd name="T17" fmla="*/ 291 h 1158"/>
                <a:gd name="T18" fmla="*/ 0 w 46"/>
                <a:gd name="T19" fmla="*/ 291 h 1158"/>
                <a:gd name="T20" fmla="*/ 46 w 46"/>
                <a:gd name="T21" fmla="*/ 3 h 1158"/>
                <a:gd name="T22" fmla="*/ 0 w 46"/>
                <a:gd name="T23" fmla="*/ 3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1158">
                  <a:moveTo>
                    <a:pt x="46" y="1158"/>
                  </a:moveTo>
                  <a:lnTo>
                    <a:pt x="46" y="0"/>
                  </a:lnTo>
                  <a:moveTo>
                    <a:pt x="46" y="1156"/>
                  </a:moveTo>
                  <a:lnTo>
                    <a:pt x="0" y="1156"/>
                  </a:lnTo>
                  <a:moveTo>
                    <a:pt x="46" y="867"/>
                  </a:moveTo>
                  <a:lnTo>
                    <a:pt x="0" y="867"/>
                  </a:lnTo>
                  <a:moveTo>
                    <a:pt x="46" y="579"/>
                  </a:moveTo>
                  <a:lnTo>
                    <a:pt x="0" y="579"/>
                  </a:lnTo>
                  <a:moveTo>
                    <a:pt x="46" y="291"/>
                  </a:moveTo>
                  <a:lnTo>
                    <a:pt x="0" y="291"/>
                  </a:lnTo>
                  <a:moveTo>
                    <a:pt x="46" y="3"/>
                  </a:moveTo>
                  <a:lnTo>
                    <a:pt x="0" y="3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Line 98"/>
            <p:cNvSpPr>
              <a:spLocks noChangeShapeType="1"/>
            </p:cNvSpPr>
            <p:nvPr/>
          </p:nvSpPr>
          <p:spPr bwMode="auto">
            <a:xfrm>
              <a:off x="5740400" y="6438900"/>
              <a:ext cx="0" cy="1920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Line 99"/>
            <p:cNvSpPr>
              <a:spLocks noChangeShapeType="1"/>
            </p:cNvSpPr>
            <p:nvPr/>
          </p:nvSpPr>
          <p:spPr bwMode="auto">
            <a:xfrm>
              <a:off x="5740400" y="6630988"/>
              <a:ext cx="0" cy="1905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Line 100"/>
            <p:cNvSpPr>
              <a:spLocks noChangeShapeType="1"/>
            </p:cNvSpPr>
            <p:nvPr/>
          </p:nvSpPr>
          <p:spPr bwMode="auto">
            <a:xfrm>
              <a:off x="5653088" y="6438900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Line 101"/>
            <p:cNvSpPr>
              <a:spLocks noChangeShapeType="1"/>
            </p:cNvSpPr>
            <p:nvPr/>
          </p:nvSpPr>
          <p:spPr bwMode="auto">
            <a:xfrm>
              <a:off x="5653088" y="6821488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Line 102"/>
            <p:cNvSpPr>
              <a:spLocks noChangeShapeType="1"/>
            </p:cNvSpPr>
            <p:nvPr/>
          </p:nvSpPr>
          <p:spPr bwMode="auto">
            <a:xfrm>
              <a:off x="5567363" y="6630988"/>
              <a:ext cx="34766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Rectangle 103"/>
            <p:cNvSpPr>
              <a:spLocks noChangeArrowheads="1"/>
            </p:cNvSpPr>
            <p:nvPr/>
          </p:nvSpPr>
          <p:spPr bwMode="auto">
            <a:xfrm>
              <a:off x="5713413" y="6657975"/>
              <a:ext cx="53975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Rectangle 104"/>
            <p:cNvSpPr>
              <a:spLocks noChangeArrowheads="1"/>
            </p:cNvSpPr>
            <p:nvPr/>
          </p:nvSpPr>
          <p:spPr bwMode="auto">
            <a:xfrm>
              <a:off x="5713413" y="6657975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Rectangle 105"/>
            <p:cNvSpPr>
              <a:spLocks noChangeArrowheads="1"/>
            </p:cNvSpPr>
            <p:nvPr/>
          </p:nvSpPr>
          <p:spPr bwMode="auto">
            <a:xfrm>
              <a:off x="5746750" y="6802438"/>
              <a:ext cx="55563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Rectangle 106"/>
            <p:cNvSpPr>
              <a:spLocks noChangeArrowheads="1"/>
            </p:cNvSpPr>
            <p:nvPr/>
          </p:nvSpPr>
          <p:spPr bwMode="auto">
            <a:xfrm>
              <a:off x="5746750" y="6802438"/>
              <a:ext cx="55563" cy="53975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Rectangle 107"/>
            <p:cNvSpPr>
              <a:spLocks noChangeArrowheads="1"/>
            </p:cNvSpPr>
            <p:nvPr/>
          </p:nvSpPr>
          <p:spPr bwMode="auto">
            <a:xfrm>
              <a:off x="5713413" y="6492875"/>
              <a:ext cx="53975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Rectangle 108"/>
            <p:cNvSpPr>
              <a:spLocks noChangeArrowheads="1"/>
            </p:cNvSpPr>
            <p:nvPr/>
          </p:nvSpPr>
          <p:spPr bwMode="auto">
            <a:xfrm>
              <a:off x="5713413" y="6492875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Rectangle 109"/>
            <p:cNvSpPr>
              <a:spLocks noChangeArrowheads="1"/>
            </p:cNvSpPr>
            <p:nvPr/>
          </p:nvSpPr>
          <p:spPr bwMode="auto">
            <a:xfrm>
              <a:off x="5713413" y="6330950"/>
              <a:ext cx="53975" cy="55563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Rectangle 110"/>
            <p:cNvSpPr>
              <a:spLocks noChangeArrowheads="1"/>
            </p:cNvSpPr>
            <p:nvPr/>
          </p:nvSpPr>
          <p:spPr bwMode="auto">
            <a:xfrm>
              <a:off x="5713413" y="6330950"/>
              <a:ext cx="53975" cy="55563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Rectangle 111"/>
            <p:cNvSpPr>
              <a:spLocks noChangeArrowheads="1"/>
            </p:cNvSpPr>
            <p:nvPr/>
          </p:nvSpPr>
          <p:spPr bwMode="auto">
            <a:xfrm>
              <a:off x="5678488" y="6735763"/>
              <a:ext cx="53975" cy="53975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Rectangle 112"/>
            <p:cNvSpPr>
              <a:spLocks noChangeArrowheads="1"/>
            </p:cNvSpPr>
            <p:nvPr/>
          </p:nvSpPr>
          <p:spPr bwMode="auto">
            <a:xfrm>
              <a:off x="5678488" y="6735763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Line 113"/>
            <p:cNvSpPr>
              <a:spLocks noChangeShapeType="1"/>
            </p:cNvSpPr>
            <p:nvPr/>
          </p:nvSpPr>
          <p:spPr bwMode="auto">
            <a:xfrm>
              <a:off x="5218113" y="6586538"/>
              <a:ext cx="0" cy="22701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Line 114"/>
            <p:cNvSpPr>
              <a:spLocks noChangeShapeType="1"/>
            </p:cNvSpPr>
            <p:nvPr/>
          </p:nvSpPr>
          <p:spPr bwMode="auto">
            <a:xfrm>
              <a:off x="5218113" y="6813550"/>
              <a:ext cx="0" cy="22542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Line 115"/>
            <p:cNvSpPr>
              <a:spLocks noChangeShapeType="1"/>
            </p:cNvSpPr>
            <p:nvPr/>
          </p:nvSpPr>
          <p:spPr bwMode="auto">
            <a:xfrm>
              <a:off x="5130800" y="6586538"/>
              <a:ext cx="17303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Line 116"/>
            <p:cNvSpPr>
              <a:spLocks noChangeShapeType="1"/>
            </p:cNvSpPr>
            <p:nvPr/>
          </p:nvSpPr>
          <p:spPr bwMode="auto">
            <a:xfrm>
              <a:off x="5130800" y="7038975"/>
              <a:ext cx="17303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Line 117"/>
            <p:cNvSpPr>
              <a:spLocks noChangeShapeType="1"/>
            </p:cNvSpPr>
            <p:nvPr/>
          </p:nvSpPr>
          <p:spPr bwMode="auto">
            <a:xfrm>
              <a:off x="5043488" y="6813550"/>
              <a:ext cx="347663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9" name="Oval 118"/>
            <p:cNvSpPr>
              <a:spLocks noChangeArrowheads="1"/>
            </p:cNvSpPr>
            <p:nvPr/>
          </p:nvSpPr>
          <p:spPr bwMode="auto">
            <a:xfrm>
              <a:off x="5154613" y="7015163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Oval 119"/>
            <p:cNvSpPr>
              <a:spLocks noChangeArrowheads="1"/>
            </p:cNvSpPr>
            <p:nvPr/>
          </p:nvSpPr>
          <p:spPr bwMode="auto">
            <a:xfrm>
              <a:off x="5154613" y="7015163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Oval 120"/>
            <p:cNvSpPr>
              <a:spLocks noChangeArrowheads="1"/>
            </p:cNvSpPr>
            <p:nvPr/>
          </p:nvSpPr>
          <p:spPr bwMode="auto">
            <a:xfrm>
              <a:off x="5224463" y="6583363"/>
              <a:ext cx="53975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Oval 121"/>
            <p:cNvSpPr>
              <a:spLocks noChangeArrowheads="1"/>
            </p:cNvSpPr>
            <p:nvPr/>
          </p:nvSpPr>
          <p:spPr bwMode="auto">
            <a:xfrm>
              <a:off x="5224463" y="6583363"/>
              <a:ext cx="53975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Oval 122"/>
            <p:cNvSpPr>
              <a:spLocks noChangeArrowheads="1"/>
            </p:cNvSpPr>
            <p:nvPr/>
          </p:nvSpPr>
          <p:spPr bwMode="auto">
            <a:xfrm>
              <a:off x="5154613" y="6564313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Oval 123"/>
            <p:cNvSpPr>
              <a:spLocks noChangeArrowheads="1"/>
            </p:cNvSpPr>
            <p:nvPr/>
          </p:nvSpPr>
          <p:spPr bwMode="auto">
            <a:xfrm>
              <a:off x="5154613" y="6564313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Oval 124"/>
            <p:cNvSpPr>
              <a:spLocks noChangeArrowheads="1"/>
            </p:cNvSpPr>
            <p:nvPr/>
          </p:nvSpPr>
          <p:spPr bwMode="auto">
            <a:xfrm>
              <a:off x="5224463" y="7026275"/>
              <a:ext cx="53975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Oval 125"/>
            <p:cNvSpPr>
              <a:spLocks noChangeArrowheads="1"/>
            </p:cNvSpPr>
            <p:nvPr/>
          </p:nvSpPr>
          <p:spPr bwMode="auto">
            <a:xfrm>
              <a:off x="5224463" y="7026275"/>
              <a:ext cx="53975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2" name="Oval 126"/>
            <p:cNvSpPr>
              <a:spLocks noChangeArrowheads="1"/>
            </p:cNvSpPr>
            <p:nvPr/>
          </p:nvSpPr>
          <p:spPr bwMode="auto">
            <a:xfrm>
              <a:off x="5189538" y="6735763"/>
              <a:ext cx="55563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Oval 127"/>
            <p:cNvSpPr>
              <a:spLocks noChangeArrowheads="1"/>
            </p:cNvSpPr>
            <p:nvPr/>
          </p:nvSpPr>
          <p:spPr bwMode="auto">
            <a:xfrm>
              <a:off x="5189538" y="6735763"/>
              <a:ext cx="55563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2" name="Text Box 735"/>
          <p:cNvSpPr txBox="1">
            <a:spLocks noChangeArrowheads="1"/>
          </p:cNvSpPr>
          <p:nvPr/>
        </p:nvSpPr>
        <p:spPr bwMode="auto">
          <a:xfrm rot="18770267">
            <a:off x="2833992" y="3506046"/>
            <a:ext cx="404267" cy="253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3" name="Text Box 735"/>
          <p:cNvSpPr txBox="1">
            <a:spLocks noChangeArrowheads="1"/>
          </p:cNvSpPr>
          <p:nvPr/>
        </p:nvSpPr>
        <p:spPr bwMode="auto">
          <a:xfrm rot="18644374">
            <a:off x="2810000" y="3682733"/>
            <a:ext cx="960581" cy="25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100" dirty="0">
                <a:latin typeface="Arial" panose="020B0604020202020204" pitchFamily="34" charset="0"/>
                <a:cs typeface="Arial" panose="020B0604020202020204" pitchFamily="34" charset="0"/>
              </a:rPr>
              <a:t>TMEM11 </a:t>
            </a:r>
            <a:r>
              <a:rPr lang="en-US" altLang="zh-CN" sz="1100" dirty="0" err="1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lang="en-US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矩形 283"/>
          <p:cNvSpPr/>
          <p:nvPr/>
        </p:nvSpPr>
        <p:spPr>
          <a:xfrm rot="16200000">
            <a:off x="1798860" y="2827174"/>
            <a:ext cx="1330814" cy="194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00"/>
              </a:lnSpc>
              <a:spcBef>
                <a:spcPct val="0"/>
              </a:spcBef>
            </a:pPr>
            <a:r>
              <a:rPr lang="en-US" altLang="zh-CN" sz="1100" i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100" i="1" dirty="0" err="1">
                <a:latin typeface="Arial" panose="020B0604020202020204" pitchFamily="34" charset="0"/>
                <a:ea typeface="宋体" panose="02010600030101010101" pitchFamily="2" charset="-122"/>
              </a:rPr>
              <a:t>Bnp</a:t>
            </a:r>
            <a:r>
              <a:rPr lang="en-US" altLang="zh-CN" sz="1100" i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100" dirty="0">
                <a:latin typeface="Arial" panose="020B0604020202020204" pitchFamily="34" charset="0"/>
                <a:ea typeface="宋体" panose="02010600030101010101" pitchFamily="2" charset="-122"/>
              </a:rPr>
              <a:t>mRNA levels</a:t>
            </a:r>
            <a:endParaRPr lang="zh-CN" altLang="en-US" sz="11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77" name="组合 276"/>
          <p:cNvGrpSpPr/>
          <p:nvPr/>
        </p:nvGrpSpPr>
        <p:grpSpPr>
          <a:xfrm>
            <a:off x="2890963" y="2326922"/>
            <a:ext cx="696649" cy="260350"/>
            <a:chOff x="5282" y="2292"/>
            <a:chExt cx="1134" cy="410"/>
          </a:xfrm>
        </p:grpSpPr>
        <p:cxnSp>
          <p:nvCxnSpPr>
            <p:cNvPr id="278" name="直接连接符 277"/>
            <p:cNvCxnSpPr/>
            <p:nvPr/>
          </p:nvCxnSpPr>
          <p:spPr>
            <a:xfrm>
              <a:off x="5282" y="2675"/>
              <a:ext cx="113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9" name="文本框 74"/>
            <p:cNvSpPr txBox="1"/>
            <p:nvPr/>
          </p:nvSpPr>
          <p:spPr>
            <a:xfrm>
              <a:off x="5570" y="2292"/>
              <a:ext cx="582" cy="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i="1" dirty="0">
                  <a:latin typeface="Arial" panose="020B0604020202020204" pitchFamily="34" charset="0"/>
                  <a:ea typeface="宋体" panose="02010600030101010101" pitchFamily="2" charset="-122"/>
                </a:rPr>
                <a:t>ns</a:t>
              </a:r>
              <a:endParaRPr lang="en-US" altLang="zh-CN" sz="1100" i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4" name="组合 383"/>
          <p:cNvGrpSpPr/>
          <p:nvPr/>
        </p:nvGrpSpPr>
        <p:grpSpPr>
          <a:xfrm>
            <a:off x="3898555" y="2221512"/>
            <a:ext cx="1390612" cy="2072640"/>
            <a:chOff x="8147" y="9761"/>
            <a:chExt cx="2516" cy="3264"/>
          </a:xfrm>
        </p:grpSpPr>
        <p:grpSp>
          <p:nvGrpSpPr>
            <p:cNvPr id="390" name="组合 389"/>
            <p:cNvGrpSpPr/>
            <p:nvPr/>
          </p:nvGrpSpPr>
          <p:grpSpPr>
            <a:xfrm>
              <a:off x="8147" y="9761"/>
              <a:ext cx="2516" cy="3264"/>
              <a:chOff x="5167433" y="6199231"/>
              <a:chExt cx="1596361" cy="2072699"/>
            </a:xfrm>
          </p:grpSpPr>
          <p:sp>
            <p:nvSpPr>
              <p:cNvPr id="391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5682372" y="7484190"/>
                <a:ext cx="404241" cy="2615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WT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2" name="Text Box 735"/>
              <p:cNvSpPr txBox="1">
                <a:spLocks noChangeArrowheads="1"/>
              </p:cNvSpPr>
              <p:nvPr/>
            </p:nvSpPr>
            <p:spPr bwMode="auto">
              <a:xfrm rot="18644374">
                <a:off x="5685304" y="7660866"/>
                <a:ext cx="960519" cy="2616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 </a:t>
                </a:r>
                <a:r>
                  <a:rPr lang="en-US" altLang="zh-CN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Tg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3" name="Rectangle 6"/>
              <p:cNvSpPr>
                <a:spLocks noChangeArrowheads="1"/>
              </p:cNvSpPr>
              <p:nvPr/>
            </p:nvSpPr>
            <p:spPr bwMode="auto">
              <a:xfrm>
                <a:off x="5352089" y="7337380"/>
                <a:ext cx="217655" cy="110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4" name="Rectangle 7"/>
              <p:cNvSpPr>
                <a:spLocks noChangeArrowheads="1"/>
              </p:cNvSpPr>
              <p:nvPr/>
            </p:nvSpPr>
            <p:spPr bwMode="auto">
              <a:xfrm>
                <a:off x="5345992" y="6991003"/>
                <a:ext cx="217655" cy="110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0.5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5" name="Rectangle 8"/>
              <p:cNvSpPr>
                <a:spLocks noChangeArrowheads="1"/>
              </p:cNvSpPr>
              <p:nvPr/>
            </p:nvSpPr>
            <p:spPr bwMode="auto">
              <a:xfrm>
                <a:off x="5352089" y="6627269"/>
                <a:ext cx="217655" cy="110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1.0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6" name="Rectangle 9"/>
              <p:cNvSpPr>
                <a:spLocks noChangeArrowheads="1"/>
              </p:cNvSpPr>
              <p:nvPr/>
            </p:nvSpPr>
            <p:spPr bwMode="auto">
              <a:xfrm>
                <a:off x="5348471" y="6280805"/>
                <a:ext cx="217655" cy="110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zh-CN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1.5</a:t>
                </a:r>
                <a:endParaRPr kumimoji="0" lang="zh-CN" altLang="zh-CN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397" name="矩形 396"/>
              <p:cNvSpPr/>
              <p:nvPr/>
            </p:nvSpPr>
            <p:spPr>
              <a:xfrm rot="16200000">
                <a:off x="4586899" y="6779765"/>
                <a:ext cx="1385050" cy="2239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ts val="800"/>
                  </a:lnSpc>
                  <a:spcBef>
                    <a:spcPct val="0"/>
                  </a:spcBef>
                </a:pPr>
                <a:r>
                  <a:rPr lang="en-US" altLang="zh-CN" sz="11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Myh7 </a:t>
                </a:r>
                <a:r>
                  <a:rPr lang="en-US" altLang="zh-CN" sz="1100" dirty="0">
                    <a:latin typeface="Arial" panose="020B0604020202020204" pitchFamily="34" charset="0"/>
                    <a:ea typeface="宋体" panose="02010600030101010101" pitchFamily="2" charset="-122"/>
                  </a:rPr>
                  <a:t>mRNA levels</a:t>
                </a:r>
                <a:endParaRPr lang="zh-CN" altLang="en-US" sz="1100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98" name="组合 397"/>
              <p:cNvGrpSpPr/>
              <p:nvPr/>
            </p:nvGrpSpPr>
            <p:grpSpPr>
              <a:xfrm>
                <a:off x="5585515" y="6353088"/>
                <a:ext cx="1178279" cy="1115444"/>
                <a:chOff x="8234690" y="4984750"/>
                <a:chExt cx="1587173" cy="2374901"/>
              </a:xfrm>
            </p:grpSpPr>
            <p:sp>
              <p:nvSpPr>
                <p:cNvPr id="399" name="Freeform 5"/>
                <p:cNvSpPr>
                  <a:spLocks noEditPoints="1"/>
                </p:cNvSpPr>
                <p:nvPr/>
              </p:nvSpPr>
              <p:spPr bwMode="auto">
                <a:xfrm>
                  <a:off x="8291513" y="7269163"/>
                  <a:ext cx="1530350" cy="90488"/>
                </a:xfrm>
                <a:custGeom>
                  <a:avLst/>
                  <a:gdLst>
                    <a:gd name="T0" fmla="*/ 0 w 964"/>
                    <a:gd name="T1" fmla="*/ 0 h 57"/>
                    <a:gd name="T2" fmla="*/ 964 w 964"/>
                    <a:gd name="T3" fmla="*/ 0 h 57"/>
                    <a:gd name="T4" fmla="*/ 276 w 964"/>
                    <a:gd name="T5" fmla="*/ 57 h 57"/>
                    <a:gd name="T6" fmla="*/ 276 w 964"/>
                    <a:gd name="T7" fmla="*/ 0 h 57"/>
                    <a:gd name="T8" fmla="*/ 687 w 964"/>
                    <a:gd name="T9" fmla="*/ 57 h 57"/>
                    <a:gd name="T10" fmla="*/ 687 w 964"/>
                    <a:gd name="T11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4" h="57">
                      <a:moveTo>
                        <a:pt x="0" y="0"/>
                      </a:moveTo>
                      <a:lnTo>
                        <a:pt x="964" y="0"/>
                      </a:lnTo>
                      <a:moveTo>
                        <a:pt x="276" y="57"/>
                      </a:moveTo>
                      <a:lnTo>
                        <a:pt x="276" y="0"/>
                      </a:lnTo>
                      <a:moveTo>
                        <a:pt x="687" y="57"/>
                      </a:moveTo>
                      <a:lnTo>
                        <a:pt x="687" y="0"/>
                      </a:lnTo>
                    </a:path>
                  </a:pathLst>
                </a:cu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0" name="Freeform 10"/>
                <p:cNvSpPr>
                  <a:spLocks noEditPoints="1"/>
                </p:cNvSpPr>
                <p:nvPr/>
              </p:nvSpPr>
              <p:spPr bwMode="auto">
                <a:xfrm>
                  <a:off x="8234690" y="4984750"/>
                  <a:ext cx="61585" cy="2290763"/>
                </a:xfrm>
                <a:custGeom>
                  <a:avLst/>
                  <a:gdLst>
                    <a:gd name="T0" fmla="*/ 57 w 57"/>
                    <a:gd name="T1" fmla="*/ 1443 h 1443"/>
                    <a:gd name="T2" fmla="*/ 57 w 57"/>
                    <a:gd name="T3" fmla="*/ 0 h 1443"/>
                    <a:gd name="T4" fmla="*/ 57 w 57"/>
                    <a:gd name="T5" fmla="*/ 1439 h 1443"/>
                    <a:gd name="T6" fmla="*/ 0 w 57"/>
                    <a:gd name="T7" fmla="*/ 1439 h 1443"/>
                    <a:gd name="T8" fmla="*/ 57 w 57"/>
                    <a:gd name="T9" fmla="*/ 960 h 1443"/>
                    <a:gd name="T10" fmla="*/ 0 w 57"/>
                    <a:gd name="T11" fmla="*/ 960 h 1443"/>
                    <a:gd name="T12" fmla="*/ 57 w 57"/>
                    <a:gd name="T13" fmla="*/ 482 h 1443"/>
                    <a:gd name="T14" fmla="*/ 0 w 57"/>
                    <a:gd name="T15" fmla="*/ 482 h 1443"/>
                    <a:gd name="T16" fmla="*/ 57 w 57"/>
                    <a:gd name="T17" fmla="*/ 3 h 1443"/>
                    <a:gd name="T18" fmla="*/ 0 w 57"/>
                    <a:gd name="T19" fmla="*/ 3 h 14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7" h="1443">
                      <a:moveTo>
                        <a:pt x="57" y="1443"/>
                      </a:moveTo>
                      <a:lnTo>
                        <a:pt x="57" y="0"/>
                      </a:lnTo>
                      <a:moveTo>
                        <a:pt x="57" y="1439"/>
                      </a:moveTo>
                      <a:lnTo>
                        <a:pt x="0" y="1439"/>
                      </a:lnTo>
                      <a:moveTo>
                        <a:pt x="57" y="960"/>
                      </a:moveTo>
                      <a:lnTo>
                        <a:pt x="0" y="960"/>
                      </a:lnTo>
                      <a:moveTo>
                        <a:pt x="57" y="482"/>
                      </a:moveTo>
                      <a:lnTo>
                        <a:pt x="0" y="482"/>
                      </a:lnTo>
                      <a:moveTo>
                        <a:pt x="57" y="3"/>
                      </a:moveTo>
                      <a:lnTo>
                        <a:pt x="0" y="3"/>
                      </a:lnTo>
                    </a:path>
                  </a:pathLst>
                </a:cu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1" name="Line 11"/>
                <p:cNvSpPr>
                  <a:spLocks noChangeShapeType="1"/>
                </p:cNvSpPr>
                <p:nvPr/>
              </p:nvSpPr>
              <p:spPr bwMode="auto">
                <a:xfrm>
                  <a:off x="9382126" y="5592763"/>
                  <a:ext cx="0" cy="96838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2" name="Line 12"/>
                <p:cNvSpPr>
                  <a:spLocks noChangeShapeType="1"/>
                </p:cNvSpPr>
                <p:nvPr/>
              </p:nvSpPr>
              <p:spPr bwMode="auto">
                <a:xfrm>
                  <a:off x="9382126" y="5689600"/>
                  <a:ext cx="0" cy="98425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3" name="Line 13"/>
                <p:cNvSpPr>
                  <a:spLocks noChangeShapeType="1"/>
                </p:cNvSpPr>
                <p:nvPr/>
              </p:nvSpPr>
              <p:spPr bwMode="auto">
                <a:xfrm>
                  <a:off x="9272588" y="5592763"/>
                  <a:ext cx="217488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4" name="Line 14"/>
                <p:cNvSpPr>
                  <a:spLocks noChangeShapeType="1"/>
                </p:cNvSpPr>
                <p:nvPr/>
              </p:nvSpPr>
              <p:spPr bwMode="auto">
                <a:xfrm>
                  <a:off x="9272588" y="5788025"/>
                  <a:ext cx="217488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5" name="Line 15"/>
                <p:cNvSpPr>
                  <a:spLocks noChangeShapeType="1"/>
                </p:cNvSpPr>
                <p:nvPr/>
              </p:nvSpPr>
              <p:spPr bwMode="auto">
                <a:xfrm>
                  <a:off x="9164638" y="5689600"/>
                  <a:ext cx="433388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6" name="Rectangle 16"/>
                <p:cNvSpPr>
                  <a:spLocks noChangeArrowheads="1"/>
                </p:cNvSpPr>
                <p:nvPr/>
              </p:nvSpPr>
              <p:spPr bwMode="auto">
                <a:xfrm>
                  <a:off x="9347201" y="5592763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7" name="Rectangle 17"/>
                <p:cNvSpPr>
                  <a:spLocks noChangeArrowheads="1"/>
                </p:cNvSpPr>
                <p:nvPr/>
              </p:nvSpPr>
              <p:spPr bwMode="auto">
                <a:xfrm>
                  <a:off x="9347201" y="5592763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8" name="Rectangle 18"/>
                <p:cNvSpPr>
                  <a:spLocks noChangeArrowheads="1"/>
                </p:cNvSpPr>
                <p:nvPr/>
              </p:nvSpPr>
              <p:spPr bwMode="auto">
                <a:xfrm>
                  <a:off x="9275763" y="5659438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9" name="Rectangle 19"/>
                <p:cNvSpPr>
                  <a:spLocks noChangeArrowheads="1"/>
                </p:cNvSpPr>
                <p:nvPr/>
              </p:nvSpPr>
              <p:spPr bwMode="auto">
                <a:xfrm>
                  <a:off x="9275763" y="5659438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0" name="Rectangle 20"/>
                <p:cNvSpPr>
                  <a:spLocks noChangeArrowheads="1"/>
                </p:cNvSpPr>
                <p:nvPr/>
              </p:nvSpPr>
              <p:spPr bwMode="auto">
                <a:xfrm>
                  <a:off x="9347201" y="5824538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1" name="Rectangle 21"/>
                <p:cNvSpPr>
                  <a:spLocks noChangeArrowheads="1"/>
                </p:cNvSpPr>
                <p:nvPr/>
              </p:nvSpPr>
              <p:spPr bwMode="auto">
                <a:xfrm>
                  <a:off x="9347201" y="5824538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2" name="Rectangle 22"/>
                <p:cNvSpPr>
                  <a:spLocks noChangeArrowheads="1"/>
                </p:cNvSpPr>
                <p:nvPr/>
              </p:nvSpPr>
              <p:spPr bwMode="auto">
                <a:xfrm>
                  <a:off x="9491663" y="5565775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3" name="Rectangle 23"/>
                <p:cNvSpPr>
                  <a:spLocks noChangeArrowheads="1"/>
                </p:cNvSpPr>
                <p:nvPr/>
              </p:nvSpPr>
              <p:spPr bwMode="auto">
                <a:xfrm>
                  <a:off x="9491663" y="5565775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4" name="Rectangle 24"/>
                <p:cNvSpPr>
                  <a:spLocks noChangeArrowheads="1"/>
                </p:cNvSpPr>
                <p:nvPr/>
              </p:nvSpPr>
              <p:spPr bwMode="auto">
                <a:xfrm>
                  <a:off x="9420226" y="5705475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5" name="Rectangle 25"/>
                <p:cNvSpPr>
                  <a:spLocks noChangeArrowheads="1"/>
                </p:cNvSpPr>
                <p:nvPr/>
              </p:nvSpPr>
              <p:spPr bwMode="auto">
                <a:xfrm>
                  <a:off x="9420226" y="5705475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6" name="Rectangle 26"/>
                <p:cNvSpPr>
                  <a:spLocks noChangeArrowheads="1"/>
                </p:cNvSpPr>
                <p:nvPr/>
              </p:nvSpPr>
              <p:spPr bwMode="auto">
                <a:xfrm>
                  <a:off x="9202738" y="5588000"/>
                  <a:ext cx="68263" cy="6826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7" name="Rectangle 27"/>
                <p:cNvSpPr>
                  <a:spLocks noChangeArrowheads="1"/>
                </p:cNvSpPr>
                <p:nvPr/>
              </p:nvSpPr>
              <p:spPr bwMode="auto">
                <a:xfrm>
                  <a:off x="9202738" y="5588000"/>
                  <a:ext cx="68263" cy="68263"/>
                </a:xfrm>
                <a:prstGeom prst="rect">
                  <a:avLst/>
                </a:prstGeom>
                <a:noFill/>
                <a:ln w="1588" cap="flat">
                  <a:solidFill>
                    <a:srgbClr val="FF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8" name="Line 28"/>
                <p:cNvSpPr>
                  <a:spLocks noChangeShapeType="1"/>
                </p:cNvSpPr>
                <p:nvPr/>
              </p:nvSpPr>
              <p:spPr bwMode="auto">
                <a:xfrm>
                  <a:off x="8729663" y="5684838"/>
                  <a:ext cx="0" cy="65088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9" name="Line 29"/>
                <p:cNvSpPr>
                  <a:spLocks noChangeShapeType="1"/>
                </p:cNvSpPr>
                <p:nvPr/>
              </p:nvSpPr>
              <p:spPr bwMode="auto">
                <a:xfrm>
                  <a:off x="8729663" y="5749925"/>
                  <a:ext cx="0" cy="65088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0" name="Line 30"/>
                <p:cNvSpPr>
                  <a:spLocks noChangeShapeType="1"/>
                </p:cNvSpPr>
                <p:nvPr/>
              </p:nvSpPr>
              <p:spPr bwMode="auto">
                <a:xfrm>
                  <a:off x="8621713" y="5684838"/>
                  <a:ext cx="215900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1" name="Line 31"/>
                <p:cNvSpPr>
                  <a:spLocks noChangeShapeType="1"/>
                </p:cNvSpPr>
                <p:nvPr/>
              </p:nvSpPr>
              <p:spPr bwMode="auto">
                <a:xfrm>
                  <a:off x="8621713" y="5815013"/>
                  <a:ext cx="215900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2" name="Line 32"/>
                <p:cNvSpPr>
                  <a:spLocks noChangeShapeType="1"/>
                </p:cNvSpPr>
                <p:nvPr/>
              </p:nvSpPr>
              <p:spPr bwMode="auto">
                <a:xfrm>
                  <a:off x="8513763" y="5749925"/>
                  <a:ext cx="431800" cy="0"/>
                </a:xfrm>
                <a:prstGeom prst="line">
                  <a:avLst/>
                </a:prstGeom>
                <a:noFill/>
                <a:ln w="11113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3" name="Oval 33"/>
                <p:cNvSpPr>
                  <a:spLocks noChangeArrowheads="1"/>
                </p:cNvSpPr>
                <p:nvPr/>
              </p:nvSpPr>
              <p:spPr bwMode="auto">
                <a:xfrm>
                  <a:off x="8748713" y="5824538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4" name="Oval 34"/>
                <p:cNvSpPr>
                  <a:spLocks noChangeArrowheads="1"/>
                </p:cNvSpPr>
                <p:nvPr/>
              </p:nvSpPr>
              <p:spPr bwMode="auto">
                <a:xfrm>
                  <a:off x="8748713" y="5824538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5" name="Oval 35"/>
                <p:cNvSpPr>
                  <a:spLocks noChangeArrowheads="1"/>
                </p:cNvSpPr>
                <p:nvPr/>
              </p:nvSpPr>
              <p:spPr bwMode="auto">
                <a:xfrm>
                  <a:off x="8856663" y="5645150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6" name="Oval 36"/>
                <p:cNvSpPr>
                  <a:spLocks noChangeArrowheads="1"/>
                </p:cNvSpPr>
                <p:nvPr/>
              </p:nvSpPr>
              <p:spPr bwMode="auto">
                <a:xfrm>
                  <a:off x="8856663" y="5645150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7" name="Oval 37"/>
                <p:cNvSpPr>
                  <a:spLocks noChangeArrowheads="1"/>
                </p:cNvSpPr>
                <p:nvPr/>
              </p:nvSpPr>
              <p:spPr bwMode="auto">
                <a:xfrm>
                  <a:off x="8748713" y="5719763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8" name="Oval 38"/>
                <p:cNvSpPr>
                  <a:spLocks noChangeArrowheads="1"/>
                </p:cNvSpPr>
                <p:nvPr/>
              </p:nvSpPr>
              <p:spPr bwMode="auto">
                <a:xfrm>
                  <a:off x="8748713" y="5719763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9" name="Oval 39"/>
                <p:cNvSpPr>
                  <a:spLocks noChangeArrowheads="1"/>
                </p:cNvSpPr>
                <p:nvPr/>
              </p:nvSpPr>
              <p:spPr bwMode="auto">
                <a:xfrm>
                  <a:off x="8640763" y="5743575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0" name="Oval 40"/>
                <p:cNvSpPr>
                  <a:spLocks noChangeArrowheads="1"/>
                </p:cNvSpPr>
                <p:nvPr/>
              </p:nvSpPr>
              <p:spPr bwMode="auto">
                <a:xfrm>
                  <a:off x="8640763" y="5743575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1" name="Oval 41"/>
                <p:cNvSpPr>
                  <a:spLocks noChangeArrowheads="1"/>
                </p:cNvSpPr>
                <p:nvPr/>
              </p:nvSpPr>
              <p:spPr bwMode="auto">
                <a:xfrm>
                  <a:off x="8532813" y="5673725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2" name="Oval 42"/>
                <p:cNvSpPr>
                  <a:spLocks noChangeArrowheads="1"/>
                </p:cNvSpPr>
                <p:nvPr/>
              </p:nvSpPr>
              <p:spPr bwMode="auto">
                <a:xfrm>
                  <a:off x="8532813" y="5673725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3" name="Oval 43"/>
                <p:cNvSpPr>
                  <a:spLocks noChangeArrowheads="1"/>
                </p:cNvSpPr>
                <p:nvPr/>
              </p:nvSpPr>
              <p:spPr bwMode="auto">
                <a:xfrm>
                  <a:off x="8640763" y="5684838"/>
                  <a:ext cx="68263" cy="68263"/>
                </a:xfrm>
                <a:prstGeom prst="ellipse">
                  <a:avLst/>
                </a:prstGeom>
                <a:solidFill>
                  <a:srgbClr val="000000"/>
                </a:solidFill>
                <a:ln w="0">
                  <a:solidFill>
                    <a:srgbClr val="000000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4" name="Oval 44"/>
                <p:cNvSpPr>
                  <a:spLocks noChangeArrowheads="1"/>
                </p:cNvSpPr>
                <p:nvPr/>
              </p:nvSpPr>
              <p:spPr bwMode="auto">
                <a:xfrm>
                  <a:off x="8640763" y="5684838"/>
                  <a:ext cx="68263" cy="68263"/>
                </a:xfrm>
                <a:prstGeom prst="ellipse">
                  <a:avLst/>
                </a:prstGeom>
                <a:noFill/>
                <a:ln w="1588" cap="flat">
                  <a:solidFill>
                    <a:srgbClr val="000000"/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386" name="组合 385"/>
            <p:cNvGrpSpPr/>
            <p:nvPr/>
          </p:nvGrpSpPr>
          <p:grpSpPr>
            <a:xfrm>
              <a:off x="9211" y="9927"/>
              <a:ext cx="1134" cy="410"/>
              <a:chOff x="5282" y="2348"/>
              <a:chExt cx="1134" cy="410"/>
            </a:xfrm>
          </p:grpSpPr>
          <p:cxnSp>
            <p:nvCxnSpPr>
              <p:cNvPr id="387" name="直接连接符 386"/>
              <p:cNvCxnSpPr/>
              <p:nvPr/>
            </p:nvCxnSpPr>
            <p:spPr>
              <a:xfrm>
                <a:off x="5282" y="2702"/>
                <a:ext cx="113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8" name="文本框 80"/>
              <p:cNvSpPr txBox="1"/>
              <p:nvPr/>
            </p:nvSpPr>
            <p:spPr>
              <a:xfrm>
                <a:off x="5485" y="2348"/>
                <a:ext cx="761" cy="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ns</a:t>
                </a:r>
                <a:endParaRPr lang="en-US" altLang="zh-CN" sz="1100" i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35" name="Text Box 3"/>
          <p:cNvSpPr txBox="1">
            <a:spLocks noChangeArrowheads="1"/>
          </p:cNvSpPr>
          <p:nvPr/>
        </p:nvSpPr>
        <p:spPr bwMode="auto">
          <a:xfrm>
            <a:off x="5140325" y="1592580"/>
            <a:ext cx="381000" cy="34734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d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2" name="Text Box 348"/>
          <p:cNvSpPr txBox="1">
            <a:spLocks noChangeArrowheads="1"/>
          </p:cNvSpPr>
          <p:nvPr/>
        </p:nvSpPr>
        <p:spPr bwMode="auto">
          <a:xfrm flipV="1">
            <a:off x="5119774" y="2500209"/>
            <a:ext cx="351757" cy="67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1100" dirty="0">
                <a:latin typeface="Arial" panose="020B0604020202020204" pitchFamily="34" charset="0"/>
              </a:rPr>
              <a:t>EF (%)</a:t>
            </a:r>
            <a:endParaRPr lang="en-US" altLang="zh-CN" sz="1100" dirty="0">
              <a:latin typeface="Arial" panose="020B0604020202020204" pitchFamily="34" charset="0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5332913" y="2199565"/>
            <a:ext cx="1279520" cy="2114598"/>
            <a:chOff x="5332913" y="2199565"/>
            <a:chExt cx="1279520" cy="2114598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6311246" y="3406153"/>
              <a:ext cx="1908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3" name="Rectangle 56"/>
            <p:cNvSpPr>
              <a:spLocks noChangeArrowheads="1"/>
            </p:cNvSpPr>
            <p:nvPr/>
          </p:nvSpPr>
          <p:spPr bwMode="auto">
            <a:xfrm>
              <a:off x="5492103" y="3355912"/>
              <a:ext cx="78540" cy="17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4" name="Rectangle 57"/>
            <p:cNvSpPr>
              <a:spLocks noChangeArrowheads="1"/>
            </p:cNvSpPr>
            <p:nvPr/>
          </p:nvSpPr>
          <p:spPr bwMode="auto">
            <a:xfrm>
              <a:off x="5415963" y="3121166"/>
              <a:ext cx="157093" cy="17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r>
                <a:rPr kumimoji="0" lang="en-US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Rectangle 58"/>
            <p:cNvSpPr>
              <a:spLocks noChangeArrowheads="1"/>
            </p:cNvSpPr>
            <p:nvPr/>
          </p:nvSpPr>
          <p:spPr bwMode="auto">
            <a:xfrm>
              <a:off x="5415963" y="2859263"/>
              <a:ext cx="157093" cy="17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1100" dirty="0">
                  <a:solidFill>
                    <a:srgbClr val="000000"/>
                  </a:solidFill>
                </a:rPr>
                <a:t>5</a:t>
              </a: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6" name="Rectangle 59"/>
            <p:cNvSpPr>
              <a:spLocks noChangeArrowheads="1"/>
            </p:cNvSpPr>
            <p:nvPr/>
          </p:nvSpPr>
          <p:spPr bwMode="auto">
            <a:xfrm>
              <a:off x="5415963" y="2615481"/>
              <a:ext cx="157093" cy="17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1100" dirty="0">
                  <a:solidFill>
                    <a:srgbClr val="000000"/>
                  </a:solidFill>
                </a:rPr>
                <a:t>75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7" name="Rectangle 60"/>
            <p:cNvSpPr>
              <a:spLocks noChangeArrowheads="1"/>
            </p:cNvSpPr>
            <p:nvPr/>
          </p:nvSpPr>
          <p:spPr bwMode="auto">
            <a:xfrm>
              <a:off x="5332913" y="2359971"/>
              <a:ext cx="235640" cy="17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zh-CN" sz="1100" dirty="0">
                  <a:solidFill>
                    <a:srgbClr val="000000"/>
                  </a:solidFill>
                </a:rPr>
                <a:t>10</a:t>
              </a: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8" name="Text Box 735"/>
            <p:cNvSpPr txBox="1">
              <a:spLocks noChangeArrowheads="1"/>
            </p:cNvSpPr>
            <p:nvPr/>
          </p:nvSpPr>
          <p:spPr bwMode="auto">
            <a:xfrm rot="18770267">
              <a:off x="5662800" y="3518753"/>
              <a:ext cx="408698" cy="261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Text Box 735"/>
            <p:cNvSpPr txBox="1">
              <a:spLocks noChangeArrowheads="1"/>
            </p:cNvSpPr>
            <p:nvPr/>
          </p:nvSpPr>
          <p:spPr bwMode="auto">
            <a:xfrm rot="18644374">
              <a:off x="5610906" y="3697860"/>
              <a:ext cx="971020" cy="2615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 </a:t>
              </a:r>
              <a:r>
                <a:rPr lang="en-US" altLang="zh-CN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Tg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39" name="组合 438"/>
            <p:cNvGrpSpPr/>
            <p:nvPr/>
          </p:nvGrpSpPr>
          <p:grpSpPr>
            <a:xfrm>
              <a:off x="5770370" y="2199565"/>
              <a:ext cx="720090" cy="262953"/>
              <a:chOff x="5282" y="2292"/>
              <a:chExt cx="1134" cy="410"/>
            </a:xfrm>
          </p:grpSpPr>
          <p:cxnSp>
            <p:nvCxnSpPr>
              <p:cNvPr id="440" name="直接连接符 439"/>
              <p:cNvCxnSpPr/>
              <p:nvPr/>
            </p:nvCxnSpPr>
            <p:spPr>
              <a:xfrm>
                <a:off x="5282" y="2702"/>
                <a:ext cx="113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1" name="文本框 18"/>
              <p:cNvSpPr txBox="1"/>
              <p:nvPr/>
            </p:nvSpPr>
            <p:spPr>
              <a:xfrm>
                <a:off x="5570" y="2292"/>
                <a:ext cx="582" cy="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100" i="1" dirty="0">
                    <a:latin typeface="Arial" panose="020B0604020202020204" pitchFamily="34" charset="0"/>
                    <a:ea typeface="宋体" panose="02010600030101010101" pitchFamily="2" charset="-122"/>
                  </a:rPr>
                  <a:t>ns</a:t>
                </a:r>
                <a:endParaRPr lang="en-US" altLang="zh-CN" sz="1100" i="1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5580069" y="2424694"/>
              <a:ext cx="1032364" cy="1060877"/>
              <a:chOff x="6348420" y="1073737"/>
              <a:chExt cx="1032364" cy="1060877"/>
            </a:xfrm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6390941" y="2093811"/>
                <a:ext cx="989843" cy="40803"/>
              </a:xfrm>
              <a:custGeom>
                <a:avLst/>
                <a:gdLst>
                  <a:gd name="T0" fmla="*/ 0 w 619"/>
                  <a:gd name="T1" fmla="*/ 0 h 37"/>
                  <a:gd name="T2" fmla="*/ 619 w 619"/>
                  <a:gd name="T3" fmla="*/ 0 h 37"/>
                  <a:gd name="T4" fmla="*/ 177 w 619"/>
                  <a:gd name="T5" fmla="*/ 37 h 37"/>
                  <a:gd name="T6" fmla="*/ 177 w 619"/>
                  <a:gd name="T7" fmla="*/ 0 h 37"/>
                  <a:gd name="T8" fmla="*/ 441 w 619"/>
                  <a:gd name="T9" fmla="*/ 37 h 37"/>
                  <a:gd name="T10" fmla="*/ 441 w 619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9" h="37">
                    <a:moveTo>
                      <a:pt x="0" y="0"/>
                    </a:moveTo>
                    <a:lnTo>
                      <a:pt x="619" y="0"/>
                    </a:lnTo>
                    <a:moveTo>
                      <a:pt x="177" y="37"/>
                    </a:moveTo>
                    <a:lnTo>
                      <a:pt x="177" y="0"/>
                    </a:lnTo>
                    <a:moveTo>
                      <a:pt x="441" y="37"/>
                    </a:moveTo>
                    <a:lnTo>
                      <a:pt x="441" y="0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1"/>
              <p:cNvSpPr>
                <a:spLocks noEditPoints="1"/>
              </p:cNvSpPr>
              <p:nvPr/>
            </p:nvSpPr>
            <p:spPr bwMode="auto">
              <a:xfrm>
                <a:off x="6348420" y="1073737"/>
                <a:ext cx="45719" cy="1022279"/>
              </a:xfrm>
              <a:custGeom>
                <a:avLst/>
                <a:gdLst>
                  <a:gd name="T0" fmla="*/ 37 w 37"/>
                  <a:gd name="T1" fmla="*/ 927 h 927"/>
                  <a:gd name="T2" fmla="*/ 37 w 37"/>
                  <a:gd name="T3" fmla="*/ 0 h 927"/>
                  <a:gd name="T4" fmla="*/ 37 w 37"/>
                  <a:gd name="T5" fmla="*/ 925 h 927"/>
                  <a:gd name="T6" fmla="*/ 0 w 37"/>
                  <a:gd name="T7" fmla="*/ 925 h 927"/>
                  <a:gd name="T8" fmla="*/ 37 w 37"/>
                  <a:gd name="T9" fmla="*/ 694 h 927"/>
                  <a:gd name="T10" fmla="*/ 0 w 37"/>
                  <a:gd name="T11" fmla="*/ 694 h 927"/>
                  <a:gd name="T12" fmla="*/ 37 w 37"/>
                  <a:gd name="T13" fmla="*/ 464 h 927"/>
                  <a:gd name="T14" fmla="*/ 0 w 37"/>
                  <a:gd name="T15" fmla="*/ 464 h 927"/>
                  <a:gd name="T16" fmla="*/ 37 w 37"/>
                  <a:gd name="T17" fmla="*/ 233 h 927"/>
                  <a:gd name="T18" fmla="*/ 0 w 37"/>
                  <a:gd name="T19" fmla="*/ 233 h 927"/>
                  <a:gd name="T20" fmla="*/ 37 w 37"/>
                  <a:gd name="T21" fmla="*/ 3 h 927"/>
                  <a:gd name="T22" fmla="*/ 0 w 37"/>
                  <a:gd name="T23" fmla="*/ 3 h 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7" h="927">
                    <a:moveTo>
                      <a:pt x="37" y="927"/>
                    </a:moveTo>
                    <a:lnTo>
                      <a:pt x="37" y="0"/>
                    </a:lnTo>
                    <a:moveTo>
                      <a:pt x="37" y="925"/>
                    </a:moveTo>
                    <a:lnTo>
                      <a:pt x="0" y="925"/>
                    </a:lnTo>
                    <a:moveTo>
                      <a:pt x="37" y="694"/>
                    </a:moveTo>
                    <a:lnTo>
                      <a:pt x="0" y="694"/>
                    </a:lnTo>
                    <a:moveTo>
                      <a:pt x="37" y="464"/>
                    </a:moveTo>
                    <a:lnTo>
                      <a:pt x="0" y="464"/>
                    </a:lnTo>
                    <a:moveTo>
                      <a:pt x="37" y="233"/>
                    </a:moveTo>
                    <a:lnTo>
                      <a:pt x="0" y="233"/>
                    </a:lnTo>
                    <a:moveTo>
                      <a:pt x="37" y="3"/>
                    </a:moveTo>
                    <a:lnTo>
                      <a:pt x="0" y="3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Line 12"/>
              <p:cNvSpPr>
                <a:spLocks noChangeShapeType="1"/>
              </p:cNvSpPr>
              <p:nvPr/>
            </p:nvSpPr>
            <p:spPr bwMode="auto">
              <a:xfrm>
                <a:off x="7096143" y="1198351"/>
                <a:ext cx="0" cy="22056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Line 13"/>
              <p:cNvSpPr>
                <a:spLocks noChangeShapeType="1"/>
              </p:cNvSpPr>
              <p:nvPr/>
            </p:nvSpPr>
            <p:spPr bwMode="auto">
              <a:xfrm>
                <a:off x="7096143" y="1220407"/>
                <a:ext cx="0" cy="22056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Line 14"/>
              <p:cNvSpPr>
                <a:spLocks noChangeShapeType="1"/>
              </p:cNvSpPr>
              <p:nvPr/>
            </p:nvSpPr>
            <p:spPr bwMode="auto">
              <a:xfrm>
                <a:off x="7025783" y="1198351"/>
                <a:ext cx="14072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Line 15"/>
              <p:cNvSpPr>
                <a:spLocks noChangeShapeType="1"/>
              </p:cNvSpPr>
              <p:nvPr/>
            </p:nvSpPr>
            <p:spPr bwMode="auto">
              <a:xfrm>
                <a:off x="7025783" y="1242463"/>
                <a:ext cx="14072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16"/>
              <p:cNvSpPr>
                <a:spLocks noChangeShapeType="1"/>
              </p:cNvSpPr>
              <p:nvPr/>
            </p:nvSpPr>
            <p:spPr bwMode="auto">
              <a:xfrm>
                <a:off x="6955423" y="1220407"/>
                <a:ext cx="27984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Rectangle 17"/>
              <p:cNvSpPr>
                <a:spLocks noChangeArrowheads="1"/>
              </p:cNvSpPr>
              <p:nvPr/>
            </p:nvSpPr>
            <p:spPr bwMode="auto">
              <a:xfrm>
                <a:off x="7004995" y="1213790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Rectangle 18"/>
              <p:cNvSpPr>
                <a:spLocks noChangeArrowheads="1"/>
              </p:cNvSpPr>
              <p:nvPr/>
            </p:nvSpPr>
            <p:spPr bwMode="auto">
              <a:xfrm>
                <a:off x="7004995" y="1213790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Rectangle 19"/>
              <p:cNvSpPr>
                <a:spLocks noChangeArrowheads="1"/>
              </p:cNvSpPr>
              <p:nvPr/>
            </p:nvSpPr>
            <p:spPr bwMode="auto">
              <a:xfrm>
                <a:off x="7094545" y="1197249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Rectangle 20"/>
              <p:cNvSpPr>
                <a:spLocks noChangeArrowheads="1"/>
              </p:cNvSpPr>
              <p:nvPr/>
            </p:nvSpPr>
            <p:spPr bwMode="auto">
              <a:xfrm>
                <a:off x="7094545" y="1197249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Rectangle 21"/>
              <p:cNvSpPr>
                <a:spLocks noChangeArrowheads="1"/>
              </p:cNvSpPr>
              <p:nvPr/>
            </p:nvSpPr>
            <p:spPr bwMode="auto">
              <a:xfrm>
                <a:off x="7140918" y="1213790"/>
                <a:ext cx="43176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Rectangle 22"/>
              <p:cNvSpPr>
                <a:spLocks noChangeArrowheads="1"/>
              </p:cNvSpPr>
              <p:nvPr/>
            </p:nvSpPr>
            <p:spPr bwMode="auto">
              <a:xfrm>
                <a:off x="7140918" y="1213790"/>
                <a:ext cx="43176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Rectangle 23"/>
              <p:cNvSpPr>
                <a:spLocks noChangeArrowheads="1"/>
              </p:cNvSpPr>
              <p:nvPr/>
            </p:nvSpPr>
            <p:spPr bwMode="auto">
              <a:xfrm>
                <a:off x="7049770" y="1213790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Rectangle 24"/>
              <p:cNvSpPr>
                <a:spLocks noChangeArrowheads="1"/>
              </p:cNvSpPr>
              <p:nvPr/>
            </p:nvSpPr>
            <p:spPr bwMode="auto">
              <a:xfrm>
                <a:off x="7049770" y="1213790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Rectangle 25"/>
              <p:cNvSpPr>
                <a:spLocks noChangeArrowheads="1"/>
              </p:cNvSpPr>
              <p:nvPr/>
            </p:nvSpPr>
            <p:spPr bwMode="auto">
              <a:xfrm>
                <a:off x="6960221" y="1197249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26"/>
              <p:cNvSpPr>
                <a:spLocks noChangeArrowheads="1"/>
              </p:cNvSpPr>
              <p:nvPr/>
            </p:nvSpPr>
            <p:spPr bwMode="auto">
              <a:xfrm>
                <a:off x="6960221" y="1197249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Rectangle 27"/>
              <p:cNvSpPr>
                <a:spLocks noChangeArrowheads="1"/>
              </p:cNvSpPr>
              <p:nvPr/>
            </p:nvSpPr>
            <p:spPr bwMode="auto">
              <a:xfrm>
                <a:off x="7185693" y="1231435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Rectangle 28"/>
              <p:cNvSpPr>
                <a:spLocks noChangeArrowheads="1"/>
              </p:cNvSpPr>
              <p:nvPr/>
            </p:nvSpPr>
            <p:spPr bwMode="auto">
              <a:xfrm>
                <a:off x="7185693" y="1231435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8" name="Rectangle 29"/>
              <p:cNvSpPr>
                <a:spLocks noChangeArrowheads="1"/>
              </p:cNvSpPr>
              <p:nvPr/>
            </p:nvSpPr>
            <p:spPr bwMode="auto">
              <a:xfrm>
                <a:off x="7073756" y="1163062"/>
                <a:ext cx="44775" cy="3087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9" name="Rectangle 30"/>
              <p:cNvSpPr>
                <a:spLocks noChangeArrowheads="1"/>
              </p:cNvSpPr>
              <p:nvPr/>
            </p:nvSpPr>
            <p:spPr bwMode="auto">
              <a:xfrm>
                <a:off x="7073756" y="1163062"/>
                <a:ext cx="44775" cy="3087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0" name="Line 31"/>
              <p:cNvSpPr>
                <a:spLocks noChangeShapeType="1"/>
              </p:cNvSpPr>
              <p:nvPr/>
            </p:nvSpPr>
            <p:spPr bwMode="auto">
              <a:xfrm>
                <a:off x="6673981" y="1198351"/>
                <a:ext cx="0" cy="36391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1" name="Line 32"/>
              <p:cNvSpPr>
                <a:spLocks noChangeShapeType="1"/>
              </p:cNvSpPr>
              <p:nvPr/>
            </p:nvSpPr>
            <p:spPr bwMode="auto">
              <a:xfrm>
                <a:off x="6673981" y="1234744"/>
                <a:ext cx="0" cy="36391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2" name="Line 33"/>
              <p:cNvSpPr>
                <a:spLocks noChangeShapeType="1"/>
              </p:cNvSpPr>
              <p:nvPr/>
            </p:nvSpPr>
            <p:spPr bwMode="auto">
              <a:xfrm>
                <a:off x="6603621" y="1198351"/>
                <a:ext cx="14072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Line 34"/>
              <p:cNvSpPr>
                <a:spLocks noChangeShapeType="1"/>
              </p:cNvSpPr>
              <p:nvPr/>
            </p:nvSpPr>
            <p:spPr bwMode="auto">
              <a:xfrm>
                <a:off x="6603621" y="1271135"/>
                <a:ext cx="14072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Line 35"/>
              <p:cNvSpPr>
                <a:spLocks noChangeShapeType="1"/>
              </p:cNvSpPr>
              <p:nvPr/>
            </p:nvSpPr>
            <p:spPr bwMode="auto">
              <a:xfrm>
                <a:off x="6534860" y="1234744"/>
                <a:ext cx="27984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Oval 36"/>
              <p:cNvSpPr>
                <a:spLocks noChangeArrowheads="1"/>
              </p:cNvSpPr>
              <p:nvPr/>
            </p:nvSpPr>
            <p:spPr bwMode="auto">
              <a:xfrm>
                <a:off x="6546053" y="1211585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Oval 37"/>
              <p:cNvSpPr>
                <a:spLocks noChangeArrowheads="1"/>
              </p:cNvSpPr>
              <p:nvPr/>
            </p:nvSpPr>
            <p:spPr bwMode="auto">
              <a:xfrm>
                <a:off x="6546053" y="1211585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Oval 38"/>
              <p:cNvSpPr>
                <a:spLocks noChangeArrowheads="1"/>
              </p:cNvSpPr>
              <p:nvPr/>
            </p:nvSpPr>
            <p:spPr bwMode="auto">
              <a:xfrm>
                <a:off x="6651594" y="1163062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Oval 39"/>
              <p:cNvSpPr>
                <a:spLocks noChangeArrowheads="1"/>
              </p:cNvSpPr>
              <p:nvPr/>
            </p:nvSpPr>
            <p:spPr bwMode="auto">
              <a:xfrm>
                <a:off x="6651594" y="1163062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Oval 40"/>
              <p:cNvSpPr>
                <a:spLocks noChangeArrowheads="1"/>
              </p:cNvSpPr>
              <p:nvPr/>
            </p:nvSpPr>
            <p:spPr bwMode="auto">
              <a:xfrm>
                <a:off x="6757134" y="1197249"/>
                <a:ext cx="43176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Oval 41"/>
              <p:cNvSpPr>
                <a:spLocks noChangeArrowheads="1"/>
              </p:cNvSpPr>
              <p:nvPr/>
            </p:nvSpPr>
            <p:spPr bwMode="auto">
              <a:xfrm>
                <a:off x="6757134" y="1197249"/>
                <a:ext cx="43176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Oval 42"/>
              <p:cNvSpPr>
                <a:spLocks noChangeArrowheads="1"/>
              </p:cNvSpPr>
              <p:nvPr/>
            </p:nvSpPr>
            <p:spPr bwMode="auto">
              <a:xfrm>
                <a:off x="6616414" y="1264518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Oval 43"/>
              <p:cNvSpPr>
                <a:spLocks noChangeArrowheads="1"/>
              </p:cNvSpPr>
              <p:nvPr/>
            </p:nvSpPr>
            <p:spPr bwMode="auto">
              <a:xfrm>
                <a:off x="6616414" y="1264518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Oval 44"/>
              <p:cNvSpPr>
                <a:spLocks noChangeArrowheads="1"/>
              </p:cNvSpPr>
              <p:nvPr/>
            </p:nvSpPr>
            <p:spPr bwMode="auto">
              <a:xfrm>
                <a:off x="6616414" y="1213790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Oval 45"/>
              <p:cNvSpPr>
                <a:spLocks noChangeArrowheads="1"/>
              </p:cNvSpPr>
              <p:nvPr/>
            </p:nvSpPr>
            <p:spPr bwMode="auto">
              <a:xfrm>
                <a:off x="6616414" y="1213790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Oval 46"/>
              <p:cNvSpPr>
                <a:spLocks noChangeArrowheads="1"/>
              </p:cNvSpPr>
              <p:nvPr/>
            </p:nvSpPr>
            <p:spPr bwMode="auto">
              <a:xfrm>
                <a:off x="6686774" y="1213790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Oval 47"/>
              <p:cNvSpPr>
                <a:spLocks noChangeArrowheads="1"/>
              </p:cNvSpPr>
              <p:nvPr/>
            </p:nvSpPr>
            <p:spPr bwMode="auto">
              <a:xfrm>
                <a:off x="6686774" y="1213790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Oval 48"/>
              <p:cNvSpPr>
                <a:spLocks noChangeArrowheads="1"/>
              </p:cNvSpPr>
              <p:nvPr/>
            </p:nvSpPr>
            <p:spPr bwMode="auto">
              <a:xfrm>
                <a:off x="6686774" y="1264518"/>
                <a:ext cx="44775" cy="3087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Oval 49"/>
              <p:cNvSpPr>
                <a:spLocks noChangeArrowheads="1"/>
              </p:cNvSpPr>
              <p:nvPr/>
            </p:nvSpPr>
            <p:spPr bwMode="auto">
              <a:xfrm>
                <a:off x="6686774" y="1264518"/>
                <a:ext cx="44775" cy="3087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4" name="组合 193"/>
          <p:cNvGrpSpPr/>
          <p:nvPr/>
        </p:nvGrpSpPr>
        <p:grpSpPr>
          <a:xfrm>
            <a:off x="5087411" y="4614541"/>
            <a:ext cx="1929706" cy="2410932"/>
            <a:chOff x="5087411" y="4614541"/>
            <a:chExt cx="1929706" cy="2410932"/>
          </a:xfrm>
        </p:grpSpPr>
        <p:sp>
          <p:nvSpPr>
            <p:cNvPr id="495" name="Text Box 348"/>
            <p:cNvSpPr txBox="1">
              <a:spLocks noChangeArrowheads="1"/>
            </p:cNvSpPr>
            <p:nvPr/>
          </p:nvSpPr>
          <p:spPr bwMode="auto">
            <a:xfrm flipV="1">
              <a:off x="5087411" y="5223428"/>
              <a:ext cx="351730" cy="670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100" dirty="0">
                  <a:latin typeface="Arial" panose="020B0604020202020204" pitchFamily="34" charset="0"/>
                </a:rPr>
                <a:t>EF (%)</a:t>
              </a:r>
              <a:endParaRPr lang="en-US" altLang="zh-CN" sz="1100" dirty="0">
                <a:latin typeface="Arial" panose="020B0604020202020204" pitchFamily="34" charset="0"/>
              </a:endParaRPr>
            </a:p>
          </p:txBody>
        </p:sp>
        <p:sp>
          <p:nvSpPr>
            <p:cNvPr id="496" name="Rectangle 56"/>
            <p:cNvSpPr>
              <a:spLocks noChangeArrowheads="1"/>
            </p:cNvSpPr>
            <p:nvPr/>
          </p:nvSpPr>
          <p:spPr bwMode="auto">
            <a:xfrm>
              <a:off x="5462020" y="6067641"/>
              <a:ext cx="78534" cy="16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7" name="Rectangle 57"/>
            <p:cNvSpPr>
              <a:spLocks noChangeArrowheads="1"/>
            </p:cNvSpPr>
            <p:nvPr/>
          </p:nvSpPr>
          <p:spPr bwMode="auto">
            <a:xfrm>
              <a:off x="5385885" y="5844558"/>
              <a:ext cx="157067" cy="16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</a:t>
              </a:r>
              <a:r>
                <a:rPr kumimoji="0" lang="en-US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8" name="Rectangle 58"/>
            <p:cNvSpPr>
              <a:spLocks noChangeArrowheads="1"/>
            </p:cNvSpPr>
            <p:nvPr/>
          </p:nvSpPr>
          <p:spPr bwMode="auto">
            <a:xfrm>
              <a:off x="5385885" y="5596894"/>
              <a:ext cx="157067" cy="16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</a:t>
              </a: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9" name="Rectangle 59"/>
            <p:cNvSpPr>
              <a:spLocks noChangeArrowheads="1"/>
            </p:cNvSpPr>
            <p:nvPr/>
          </p:nvSpPr>
          <p:spPr bwMode="auto">
            <a:xfrm>
              <a:off x="5385885" y="5344313"/>
              <a:ext cx="157080" cy="169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</a:t>
              </a:r>
              <a:r>
                <a:rPr lang="en-US" altLang="zh-CN" sz="1100" dirty="0">
                  <a:solidFill>
                    <a:srgbClr val="000000"/>
                  </a:solidFill>
                </a:rPr>
                <a:t>5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0" name="Rectangle 60"/>
            <p:cNvSpPr>
              <a:spLocks noChangeArrowheads="1"/>
            </p:cNvSpPr>
            <p:nvPr/>
          </p:nvSpPr>
          <p:spPr bwMode="auto">
            <a:xfrm>
              <a:off x="5308372" y="5096485"/>
              <a:ext cx="328374" cy="169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en-US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10</a:t>
              </a:r>
              <a:r>
                <a:rPr kumimoji="0" lang="zh-CN" altLang="zh-CN" sz="11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zh-CN" altLang="zh-CN" sz="11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1" name="Text Box 735"/>
            <p:cNvSpPr txBox="1">
              <a:spLocks noChangeArrowheads="1"/>
            </p:cNvSpPr>
            <p:nvPr/>
          </p:nvSpPr>
          <p:spPr bwMode="auto">
            <a:xfrm rot="18770267">
              <a:off x="5634729" y="6246664"/>
              <a:ext cx="404302" cy="261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2" name="直接连接符 501"/>
            <p:cNvCxnSpPr/>
            <p:nvPr/>
          </p:nvCxnSpPr>
          <p:spPr>
            <a:xfrm>
              <a:off x="5770370" y="5181118"/>
              <a:ext cx="7200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4" name="Text Box 831"/>
            <p:cNvSpPr txBox="1">
              <a:spLocks noChangeArrowheads="1"/>
            </p:cNvSpPr>
            <p:nvPr/>
          </p:nvSpPr>
          <p:spPr bwMode="auto">
            <a:xfrm>
              <a:off x="5747477" y="5015988"/>
              <a:ext cx="882915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 =</a:t>
              </a:r>
              <a:r>
                <a:rPr kumimoji="0" lang="zh-CN" altLang="zh-CN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r>
                <a:rPr lang="zh-CN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0.0043</a:t>
              </a:r>
              <a:endParaRPr lang="zh-CN" altLang="zh-CN" sz="8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3" name="TextBox 156"/>
            <p:cNvSpPr txBox="1">
              <a:spLocks noChangeArrowheads="1"/>
            </p:cNvSpPr>
            <p:nvPr/>
          </p:nvSpPr>
          <p:spPr bwMode="auto">
            <a:xfrm>
              <a:off x="5597892" y="4614541"/>
              <a:ext cx="1419225" cy="430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05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     MI at P1</a:t>
              </a:r>
              <a:endParaRPr lang="en-US" altLang="zh-CN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  <a:p>
              <a:pPr eaLnBrk="1" hangingPunct="1">
                <a:defRPr/>
              </a:pPr>
              <a:r>
                <a:rPr lang="en-US" altLang="zh-CN" sz="105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Analyzed at P7</a:t>
              </a:r>
              <a:endParaRPr lang="zh-CN" altLang="en-US" sz="105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494" name="Text Box 735"/>
            <p:cNvSpPr txBox="1">
              <a:spLocks noChangeArrowheads="1"/>
            </p:cNvSpPr>
            <p:nvPr/>
          </p:nvSpPr>
          <p:spPr bwMode="auto">
            <a:xfrm rot="18644374">
              <a:off x="5599426" y="6414409"/>
              <a:ext cx="960519" cy="261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 </a:t>
              </a:r>
              <a:r>
                <a:rPr lang="en-US" altLang="zh-CN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Tg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5547519" y="5126892"/>
              <a:ext cx="1077369" cy="1102890"/>
              <a:chOff x="7690728" y="5141258"/>
              <a:chExt cx="1077369" cy="1102890"/>
            </a:xfrm>
          </p:grpSpPr>
          <p:sp>
            <p:nvSpPr>
              <p:cNvPr id="12" name="Freeform 5"/>
              <p:cNvSpPr>
                <a:spLocks noEditPoints="1"/>
              </p:cNvSpPr>
              <p:nvPr/>
            </p:nvSpPr>
            <p:spPr bwMode="auto">
              <a:xfrm>
                <a:off x="7740497" y="6201148"/>
                <a:ext cx="1027600" cy="43000"/>
              </a:xfrm>
              <a:custGeom>
                <a:avLst/>
                <a:gdLst>
                  <a:gd name="T0" fmla="*/ 0 w 611"/>
                  <a:gd name="T1" fmla="*/ 0 h 37"/>
                  <a:gd name="T2" fmla="*/ 611 w 611"/>
                  <a:gd name="T3" fmla="*/ 0 h 37"/>
                  <a:gd name="T4" fmla="*/ 175 w 611"/>
                  <a:gd name="T5" fmla="*/ 37 h 37"/>
                  <a:gd name="T6" fmla="*/ 175 w 611"/>
                  <a:gd name="T7" fmla="*/ 0 h 37"/>
                  <a:gd name="T8" fmla="*/ 435 w 611"/>
                  <a:gd name="T9" fmla="*/ 37 h 37"/>
                  <a:gd name="T10" fmla="*/ 435 w 611"/>
                  <a:gd name="T1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1" h="37">
                    <a:moveTo>
                      <a:pt x="0" y="0"/>
                    </a:moveTo>
                    <a:lnTo>
                      <a:pt x="611" y="0"/>
                    </a:lnTo>
                    <a:moveTo>
                      <a:pt x="175" y="37"/>
                    </a:moveTo>
                    <a:lnTo>
                      <a:pt x="175" y="0"/>
                    </a:lnTo>
                    <a:moveTo>
                      <a:pt x="435" y="37"/>
                    </a:moveTo>
                    <a:lnTo>
                      <a:pt x="435" y="0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11"/>
              <p:cNvSpPr>
                <a:spLocks noEditPoints="1"/>
              </p:cNvSpPr>
              <p:nvPr/>
            </p:nvSpPr>
            <p:spPr bwMode="auto">
              <a:xfrm>
                <a:off x="7690728" y="5141258"/>
                <a:ext cx="45720" cy="1063376"/>
              </a:xfrm>
              <a:custGeom>
                <a:avLst/>
                <a:gdLst>
                  <a:gd name="T0" fmla="*/ 36 w 36"/>
                  <a:gd name="T1" fmla="*/ 915 h 915"/>
                  <a:gd name="T2" fmla="*/ 36 w 36"/>
                  <a:gd name="T3" fmla="*/ 0 h 915"/>
                  <a:gd name="T4" fmla="*/ 36 w 36"/>
                  <a:gd name="T5" fmla="*/ 912 h 915"/>
                  <a:gd name="T6" fmla="*/ 0 w 36"/>
                  <a:gd name="T7" fmla="*/ 912 h 915"/>
                  <a:gd name="T8" fmla="*/ 36 w 36"/>
                  <a:gd name="T9" fmla="*/ 685 h 915"/>
                  <a:gd name="T10" fmla="*/ 0 w 36"/>
                  <a:gd name="T11" fmla="*/ 685 h 915"/>
                  <a:gd name="T12" fmla="*/ 36 w 36"/>
                  <a:gd name="T13" fmla="*/ 458 h 915"/>
                  <a:gd name="T14" fmla="*/ 0 w 36"/>
                  <a:gd name="T15" fmla="*/ 458 h 915"/>
                  <a:gd name="T16" fmla="*/ 36 w 36"/>
                  <a:gd name="T17" fmla="*/ 230 h 915"/>
                  <a:gd name="T18" fmla="*/ 0 w 36"/>
                  <a:gd name="T19" fmla="*/ 230 h 915"/>
                  <a:gd name="T20" fmla="*/ 36 w 36"/>
                  <a:gd name="T21" fmla="*/ 3 h 915"/>
                  <a:gd name="T22" fmla="*/ 0 w 36"/>
                  <a:gd name="T23" fmla="*/ 3 h 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915">
                    <a:moveTo>
                      <a:pt x="36" y="915"/>
                    </a:moveTo>
                    <a:lnTo>
                      <a:pt x="36" y="0"/>
                    </a:lnTo>
                    <a:moveTo>
                      <a:pt x="36" y="912"/>
                    </a:moveTo>
                    <a:lnTo>
                      <a:pt x="0" y="912"/>
                    </a:lnTo>
                    <a:moveTo>
                      <a:pt x="36" y="685"/>
                    </a:moveTo>
                    <a:lnTo>
                      <a:pt x="0" y="685"/>
                    </a:lnTo>
                    <a:moveTo>
                      <a:pt x="36" y="458"/>
                    </a:moveTo>
                    <a:lnTo>
                      <a:pt x="0" y="458"/>
                    </a:lnTo>
                    <a:moveTo>
                      <a:pt x="36" y="230"/>
                    </a:moveTo>
                    <a:lnTo>
                      <a:pt x="0" y="230"/>
                    </a:lnTo>
                    <a:moveTo>
                      <a:pt x="36" y="3"/>
                    </a:moveTo>
                    <a:lnTo>
                      <a:pt x="0" y="3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Line 12"/>
              <p:cNvSpPr>
                <a:spLocks noChangeShapeType="1"/>
              </p:cNvSpPr>
              <p:nvPr/>
            </p:nvSpPr>
            <p:spPr bwMode="auto">
              <a:xfrm>
                <a:off x="8472094" y="5632852"/>
                <a:ext cx="0" cy="44162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Line 13"/>
              <p:cNvSpPr>
                <a:spLocks noChangeShapeType="1"/>
              </p:cNvSpPr>
              <p:nvPr/>
            </p:nvSpPr>
            <p:spPr bwMode="auto">
              <a:xfrm>
                <a:off x="8472094" y="5677014"/>
                <a:ext cx="0" cy="4300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Line 14"/>
              <p:cNvSpPr>
                <a:spLocks noChangeShapeType="1"/>
              </p:cNvSpPr>
              <p:nvPr/>
            </p:nvSpPr>
            <p:spPr bwMode="auto">
              <a:xfrm>
                <a:off x="8399775" y="5632852"/>
                <a:ext cx="14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Line 15"/>
              <p:cNvSpPr>
                <a:spLocks noChangeShapeType="1"/>
              </p:cNvSpPr>
              <p:nvPr/>
            </p:nvSpPr>
            <p:spPr bwMode="auto">
              <a:xfrm>
                <a:off x="8399775" y="5720014"/>
                <a:ext cx="14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Line 16"/>
              <p:cNvSpPr>
                <a:spLocks noChangeShapeType="1"/>
              </p:cNvSpPr>
              <p:nvPr/>
            </p:nvSpPr>
            <p:spPr bwMode="auto">
              <a:xfrm>
                <a:off x="8327457" y="5677014"/>
                <a:ext cx="29095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Rectangle 17"/>
              <p:cNvSpPr>
                <a:spLocks noChangeArrowheads="1"/>
              </p:cNvSpPr>
              <p:nvPr/>
            </p:nvSpPr>
            <p:spPr bwMode="auto">
              <a:xfrm>
                <a:off x="8546095" y="5720014"/>
                <a:ext cx="45410" cy="325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Rectangle 18"/>
              <p:cNvSpPr>
                <a:spLocks noChangeArrowheads="1"/>
              </p:cNvSpPr>
              <p:nvPr/>
            </p:nvSpPr>
            <p:spPr bwMode="auto">
              <a:xfrm>
                <a:off x="8546095" y="5720014"/>
                <a:ext cx="45410" cy="32540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Rectangle 19"/>
              <p:cNvSpPr>
                <a:spLocks noChangeArrowheads="1"/>
              </p:cNvSpPr>
              <p:nvPr/>
            </p:nvSpPr>
            <p:spPr bwMode="auto">
              <a:xfrm>
                <a:off x="8352684" y="5689798"/>
                <a:ext cx="45410" cy="313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6" name="Rectangle 20"/>
              <p:cNvSpPr>
                <a:spLocks noChangeArrowheads="1"/>
              </p:cNvSpPr>
              <p:nvPr/>
            </p:nvSpPr>
            <p:spPr bwMode="auto">
              <a:xfrm>
                <a:off x="8352684" y="5689798"/>
                <a:ext cx="45410" cy="3137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9" name="Rectangle 21"/>
              <p:cNvSpPr>
                <a:spLocks noChangeArrowheads="1"/>
              </p:cNvSpPr>
              <p:nvPr/>
            </p:nvSpPr>
            <p:spPr bwMode="auto">
              <a:xfrm>
                <a:off x="8448549" y="5692122"/>
                <a:ext cx="47091" cy="313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Rectangle 22"/>
              <p:cNvSpPr>
                <a:spLocks noChangeArrowheads="1"/>
              </p:cNvSpPr>
              <p:nvPr/>
            </p:nvSpPr>
            <p:spPr bwMode="auto">
              <a:xfrm>
                <a:off x="8448549" y="5692122"/>
                <a:ext cx="47091" cy="3137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Rectangle 23"/>
              <p:cNvSpPr>
                <a:spLocks noChangeArrowheads="1"/>
              </p:cNvSpPr>
              <p:nvPr/>
            </p:nvSpPr>
            <p:spPr bwMode="auto">
              <a:xfrm>
                <a:off x="8448549" y="5591015"/>
                <a:ext cx="47091" cy="313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2" name="Rectangle 24"/>
              <p:cNvSpPr>
                <a:spLocks noChangeArrowheads="1"/>
              </p:cNvSpPr>
              <p:nvPr/>
            </p:nvSpPr>
            <p:spPr bwMode="auto">
              <a:xfrm>
                <a:off x="8448549" y="5591015"/>
                <a:ext cx="47091" cy="3137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Rectangle 25"/>
              <p:cNvSpPr>
                <a:spLocks noChangeArrowheads="1"/>
              </p:cNvSpPr>
              <p:nvPr/>
            </p:nvSpPr>
            <p:spPr bwMode="auto">
              <a:xfrm>
                <a:off x="8546095" y="5623555"/>
                <a:ext cx="45410" cy="313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Rectangle 26"/>
              <p:cNvSpPr>
                <a:spLocks noChangeArrowheads="1"/>
              </p:cNvSpPr>
              <p:nvPr/>
            </p:nvSpPr>
            <p:spPr bwMode="auto">
              <a:xfrm>
                <a:off x="8546095" y="5623555"/>
                <a:ext cx="45410" cy="3137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Rectangle 27"/>
              <p:cNvSpPr>
                <a:spLocks noChangeArrowheads="1"/>
              </p:cNvSpPr>
              <p:nvPr/>
            </p:nvSpPr>
            <p:spPr bwMode="auto">
              <a:xfrm>
                <a:off x="8352684" y="5643311"/>
                <a:ext cx="45410" cy="325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Rectangle 28"/>
              <p:cNvSpPr>
                <a:spLocks noChangeArrowheads="1"/>
              </p:cNvSpPr>
              <p:nvPr/>
            </p:nvSpPr>
            <p:spPr bwMode="auto">
              <a:xfrm>
                <a:off x="8352684" y="5643311"/>
                <a:ext cx="45410" cy="32540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Rectangle 29"/>
              <p:cNvSpPr>
                <a:spLocks noChangeArrowheads="1"/>
              </p:cNvSpPr>
              <p:nvPr/>
            </p:nvSpPr>
            <p:spPr bwMode="auto">
              <a:xfrm>
                <a:off x="8448549" y="5661906"/>
                <a:ext cx="47091" cy="3254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8" name="Rectangle 30"/>
              <p:cNvSpPr>
                <a:spLocks noChangeArrowheads="1"/>
              </p:cNvSpPr>
              <p:nvPr/>
            </p:nvSpPr>
            <p:spPr bwMode="auto">
              <a:xfrm>
                <a:off x="8448549" y="5661906"/>
                <a:ext cx="47091" cy="32540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9" name="Line 31"/>
              <p:cNvSpPr>
                <a:spLocks noChangeShapeType="1"/>
              </p:cNvSpPr>
              <p:nvPr/>
            </p:nvSpPr>
            <p:spPr bwMode="auto">
              <a:xfrm>
                <a:off x="8034818" y="5541041"/>
                <a:ext cx="0" cy="47649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0" name="Line 32"/>
              <p:cNvSpPr>
                <a:spLocks noChangeShapeType="1"/>
              </p:cNvSpPr>
              <p:nvPr/>
            </p:nvSpPr>
            <p:spPr bwMode="auto">
              <a:xfrm>
                <a:off x="8034818" y="5588690"/>
                <a:ext cx="0" cy="48811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1" name="Line 33"/>
              <p:cNvSpPr>
                <a:spLocks noChangeShapeType="1"/>
              </p:cNvSpPr>
              <p:nvPr/>
            </p:nvSpPr>
            <p:spPr bwMode="auto">
              <a:xfrm>
                <a:off x="7962499" y="5541041"/>
                <a:ext cx="14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2" name="Line 34"/>
              <p:cNvSpPr>
                <a:spLocks noChangeShapeType="1"/>
              </p:cNvSpPr>
              <p:nvPr/>
            </p:nvSpPr>
            <p:spPr bwMode="auto">
              <a:xfrm>
                <a:off x="7962499" y="5637501"/>
                <a:ext cx="14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3" name="Line 35"/>
              <p:cNvSpPr>
                <a:spLocks noChangeShapeType="1"/>
              </p:cNvSpPr>
              <p:nvPr/>
            </p:nvSpPr>
            <p:spPr bwMode="auto">
              <a:xfrm>
                <a:off x="7890180" y="5588690"/>
                <a:ext cx="289275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4" name="Oval 36"/>
              <p:cNvSpPr>
                <a:spLocks noChangeArrowheads="1"/>
              </p:cNvSpPr>
              <p:nvPr/>
            </p:nvSpPr>
            <p:spPr bwMode="auto">
              <a:xfrm>
                <a:off x="8108819" y="5594501"/>
                <a:ext cx="45410" cy="3137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5" name="Oval 37"/>
              <p:cNvSpPr>
                <a:spLocks noChangeArrowheads="1"/>
              </p:cNvSpPr>
              <p:nvPr/>
            </p:nvSpPr>
            <p:spPr bwMode="auto">
              <a:xfrm>
                <a:off x="8108819" y="5594501"/>
                <a:ext cx="45410" cy="3137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Oval 38"/>
              <p:cNvSpPr>
                <a:spLocks noChangeArrowheads="1"/>
              </p:cNvSpPr>
              <p:nvPr/>
            </p:nvSpPr>
            <p:spPr bwMode="auto">
              <a:xfrm>
                <a:off x="7915407" y="5553825"/>
                <a:ext cx="45410" cy="3137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7" name="Oval 39"/>
              <p:cNvSpPr>
                <a:spLocks noChangeArrowheads="1"/>
              </p:cNvSpPr>
              <p:nvPr/>
            </p:nvSpPr>
            <p:spPr bwMode="auto">
              <a:xfrm>
                <a:off x="7915407" y="5553825"/>
                <a:ext cx="45410" cy="3137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8" name="Oval 40"/>
              <p:cNvSpPr>
                <a:spLocks noChangeArrowheads="1"/>
              </p:cNvSpPr>
              <p:nvPr/>
            </p:nvSpPr>
            <p:spPr bwMode="auto">
              <a:xfrm>
                <a:off x="8060045" y="5501528"/>
                <a:ext cx="47091" cy="3254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Oval 41"/>
              <p:cNvSpPr>
                <a:spLocks noChangeArrowheads="1"/>
              </p:cNvSpPr>
              <p:nvPr/>
            </p:nvSpPr>
            <p:spPr bwMode="auto">
              <a:xfrm>
                <a:off x="8060045" y="5501528"/>
                <a:ext cx="45410" cy="32540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Oval 42"/>
              <p:cNvSpPr>
                <a:spLocks noChangeArrowheads="1"/>
              </p:cNvSpPr>
              <p:nvPr/>
            </p:nvSpPr>
            <p:spPr bwMode="auto">
              <a:xfrm>
                <a:off x="7964181" y="5618906"/>
                <a:ext cx="45410" cy="3254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2" name="Oval 43"/>
              <p:cNvSpPr>
                <a:spLocks noChangeArrowheads="1"/>
              </p:cNvSpPr>
              <p:nvPr/>
            </p:nvSpPr>
            <p:spPr bwMode="auto">
              <a:xfrm>
                <a:off x="7964181" y="5618906"/>
                <a:ext cx="45410" cy="32540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Oval 44"/>
              <p:cNvSpPr>
                <a:spLocks noChangeArrowheads="1"/>
              </p:cNvSpPr>
              <p:nvPr/>
            </p:nvSpPr>
            <p:spPr bwMode="auto">
              <a:xfrm>
                <a:off x="7964181" y="5541041"/>
                <a:ext cx="45410" cy="3137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Oval 45"/>
              <p:cNvSpPr>
                <a:spLocks noChangeArrowheads="1"/>
              </p:cNvSpPr>
              <p:nvPr/>
            </p:nvSpPr>
            <p:spPr bwMode="auto">
              <a:xfrm>
                <a:off x="7964181" y="5541041"/>
                <a:ext cx="45410" cy="3137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5" name="Oval 46"/>
              <p:cNvSpPr>
                <a:spLocks noChangeArrowheads="1"/>
              </p:cNvSpPr>
              <p:nvPr/>
            </p:nvSpPr>
            <p:spPr bwMode="auto">
              <a:xfrm>
                <a:off x="8011272" y="5559636"/>
                <a:ext cx="47091" cy="32540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6" name="Oval 47"/>
              <p:cNvSpPr>
                <a:spLocks noChangeArrowheads="1"/>
              </p:cNvSpPr>
              <p:nvPr/>
            </p:nvSpPr>
            <p:spPr bwMode="auto">
              <a:xfrm>
                <a:off x="8011272" y="5559636"/>
                <a:ext cx="47091" cy="32540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7" name="Oval 48"/>
              <p:cNvSpPr>
                <a:spLocks noChangeArrowheads="1"/>
              </p:cNvSpPr>
              <p:nvPr/>
            </p:nvSpPr>
            <p:spPr bwMode="auto">
              <a:xfrm>
                <a:off x="8060045" y="5643311"/>
                <a:ext cx="47091" cy="3137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8" name="Oval 49"/>
              <p:cNvSpPr>
                <a:spLocks noChangeArrowheads="1"/>
              </p:cNvSpPr>
              <p:nvPr/>
            </p:nvSpPr>
            <p:spPr bwMode="auto">
              <a:xfrm>
                <a:off x="8060045" y="5643311"/>
                <a:ext cx="45410" cy="3137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0670" y="4404995"/>
            <a:ext cx="2301240" cy="1712595"/>
            <a:chOff x="442" y="6937"/>
            <a:chExt cx="3624" cy="2697"/>
          </a:xfrm>
        </p:grpSpPr>
        <p:sp>
          <p:nvSpPr>
            <p:cNvPr id="436" name="Text Box 3"/>
            <p:cNvSpPr txBox="1">
              <a:spLocks noChangeArrowheads="1"/>
            </p:cNvSpPr>
            <p:nvPr/>
          </p:nvSpPr>
          <p:spPr bwMode="auto">
            <a:xfrm>
              <a:off x="442" y="6937"/>
              <a:ext cx="600" cy="5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3770" y="9634"/>
              <a:ext cx="29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84033bd-5661-4c30-a987-99f5c8164289"/>
  <p:tag name="COMMONDATA" val="eyJoZGlkIjoiZWFhZjQ1YzQ5YjQwZWViMjU5ZGIyOTI3MTUzMjA5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381</Words>
  <Application>WPS 演示</Application>
  <PresentationFormat>全屏显示(4:3)</PresentationFormat>
  <Paragraphs>135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阿伦</cp:lastModifiedBy>
  <cp:revision>850</cp:revision>
  <cp:lastPrinted>2113-01-01T00:00:00Z</cp:lastPrinted>
  <dcterms:created xsi:type="dcterms:W3CDTF">2113-01-01T00:00:00Z</dcterms:created>
  <dcterms:modified xsi:type="dcterms:W3CDTF">2023-04-13T02:36:13Z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97723AEEEC124F0B8A18C939B11FCAE4</vt:lpwstr>
  </property>
  <property fmtid="{D5CDD505-2E9C-101B-9397-08002B2CF9AE}" pid="4" name="KSOProductBuildVer">
    <vt:lpwstr>2052-11.1.0.13012</vt:lpwstr>
  </property>
</Properties>
</file>