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80" r:id="rId2"/>
    <p:sldId id="281" r:id="rId3"/>
  </p:sldIdLst>
  <p:sldSz cx="8999538" cy="6551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97" userDrawn="1">
          <p15:clr>
            <a:srgbClr val="A4A3A4"/>
          </p15:clr>
        </p15:guide>
        <p15:guide id="2" pos="1270" userDrawn="1">
          <p15:clr>
            <a:srgbClr val="A4A3A4"/>
          </p15:clr>
        </p15:guide>
        <p15:guide id="3" orient="horz" pos="3628" userDrawn="1">
          <p15:clr>
            <a:srgbClr val="A4A3A4"/>
          </p15:clr>
        </p15:guide>
        <p15:guide id="4" orient="horz" pos="1270" userDrawn="1">
          <p15:clr>
            <a:srgbClr val="A4A3A4"/>
          </p15:clr>
        </p15:guide>
        <p15:guide id="5" pos="68" userDrawn="1">
          <p15:clr>
            <a:srgbClr val="A4A3A4"/>
          </p15:clr>
        </p15:guide>
        <p15:guide id="6" orient="horz" pos="2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D600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-174" y="1896"/>
      </p:cViewPr>
      <p:guideLst>
        <p:guide orient="horz" pos="3197"/>
        <p:guide orient="horz" pos="3628"/>
        <p:guide orient="horz" pos="1270"/>
        <p:guide orient="horz" pos="226"/>
        <p:guide pos="1270"/>
        <p:guide pos="6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072220"/>
            <a:ext cx="7649607" cy="2280932"/>
          </a:xfrm>
        </p:spPr>
        <p:txBody>
          <a:bodyPr anchor="b"/>
          <a:lstStyle>
            <a:lvl1pPr algn="ctr">
              <a:defRPr sz="5732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3441114"/>
            <a:ext cx="6749654" cy="1581789"/>
          </a:xfrm>
        </p:spPr>
        <p:txBody>
          <a:bodyPr/>
          <a:lstStyle>
            <a:lvl1pPr marL="0" indent="0" algn="ctr">
              <a:buNone/>
              <a:defRPr sz="2293"/>
            </a:lvl1pPr>
            <a:lvl2pPr marL="436763" indent="0" algn="ctr">
              <a:buNone/>
              <a:defRPr sz="1911"/>
            </a:lvl2pPr>
            <a:lvl3pPr marL="873526" indent="0" algn="ctr">
              <a:buNone/>
              <a:defRPr sz="1720"/>
            </a:lvl3pPr>
            <a:lvl4pPr marL="1310289" indent="0" algn="ctr">
              <a:buNone/>
              <a:defRPr sz="1528"/>
            </a:lvl4pPr>
            <a:lvl5pPr marL="1747053" indent="0" algn="ctr">
              <a:buNone/>
              <a:defRPr sz="1528"/>
            </a:lvl5pPr>
            <a:lvl6pPr marL="2183816" indent="0" algn="ctr">
              <a:buNone/>
              <a:defRPr sz="1528"/>
            </a:lvl6pPr>
            <a:lvl7pPr marL="2620579" indent="0" algn="ctr">
              <a:buNone/>
              <a:defRPr sz="1528"/>
            </a:lvl7pPr>
            <a:lvl8pPr marL="3057342" indent="0" algn="ctr">
              <a:buNone/>
              <a:defRPr sz="1528"/>
            </a:lvl8pPr>
            <a:lvl9pPr marL="3494105" indent="0" algn="ctr">
              <a:buNone/>
              <a:defRPr sz="1528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89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4429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348813"/>
            <a:ext cx="1940525" cy="555218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348813"/>
            <a:ext cx="5709082" cy="5552189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590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48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1633355"/>
            <a:ext cx="7762102" cy="2725289"/>
          </a:xfrm>
        </p:spPr>
        <p:txBody>
          <a:bodyPr anchor="b"/>
          <a:lstStyle>
            <a:lvl1pPr>
              <a:defRPr sz="5732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4384426"/>
            <a:ext cx="7762102" cy="1433165"/>
          </a:xfrm>
        </p:spPr>
        <p:txBody>
          <a:bodyPr/>
          <a:lstStyle>
            <a:lvl1pPr marL="0" indent="0">
              <a:buNone/>
              <a:defRPr sz="2293">
                <a:solidFill>
                  <a:schemeClr val="tx1"/>
                </a:solidFill>
              </a:defRPr>
            </a:lvl1pPr>
            <a:lvl2pPr marL="43676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2pPr>
            <a:lvl3pPr marL="873526" indent="0">
              <a:buNone/>
              <a:defRPr sz="1720">
                <a:solidFill>
                  <a:schemeClr val="tx1">
                    <a:tint val="75000"/>
                  </a:schemeClr>
                </a:solidFill>
              </a:defRPr>
            </a:lvl3pPr>
            <a:lvl4pPr marL="131028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4pPr>
            <a:lvl5pPr marL="1747053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5pPr>
            <a:lvl6pPr marL="2183816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6pPr>
            <a:lvl7pPr marL="262057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7pPr>
            <a:lvl8pPr marL="3057342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8pPr>
            <a:lvl9pPr marL="3494105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80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744064"/>
            <a:ext cx="3824804" cy="41569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744064"/>
            <a:ext cx="3824804" cy="41569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76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348814"/>
            <a:ext cx="7762102" cy="126634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606056"/>
            <a:ext cx="3807226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2393159"/>
            <a:ext cx="3807226" cy="35199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1606056"/>
            <a:ext cx="3825976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2393159"/>
            <a:ext cx="3825976" cy="35199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917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964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36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36774"/>
            <a:ext cx="290258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943312"/>
            <a:ext cx="4556016" cy="4655892"/>
          </a:xfrm>
        </p:spPr>
        <p:txBody>
          <a:bodyPr/>
          <a:lstStyle>
            <a:lvl1pPr>
              <a:defRPr sz="3057"/>
            </a:lvl1pPr>
            <a:lvl2pPr>
              <a:defRPr sz="2675"/>
            </a:lvl2pPr>
            <a:lvl3pPr>
              <a:defRPr sz="2293"/>
            </a:lvl3pPr>
            <a:lvl4pPr>
              <a:defRPr sz="1911"/>
            </a:lvl4pPr>
            <a:lvl5pPr>
              <a:defRPr sz="1911"/>
            </a:lvl5pPr>
            <a:lvl6pPr>
              <a:defRPr sz="1911"/>
            </a:lvl6pPr>
            <a:lvl7pPr>
              <a:defRPr sz="1911"/>
            </a:lvl7pPr>
            <a:lvl8pPr>
              <a:defRPr sz="1911"/>
            </a:lvl8pPr>
            <a:lvl9pPr>
              <a:defRPr sz="1911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1965484"/>
            <a:ext cx="290258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256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36774"/>
            <a:ext cx="290258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943312"/>
            <a:ext cx="4556016" cy="4655892"/>
          </a:xfrm>
        </p:spPr>
        <p:txBody>
          <a:bodyPr anchor="t"/>
          <a:lstStyle>
            <a:lvl1pPr marL="0" indent="0">
              <a:buNone/>
              <a:defRPr sz="3057"/>
            </a:lvl1pPr>
            <a:lvl2pPr marL="436763" indent="0">
              <a:buNone/>
              <a:defRPr sz="2675"/>
            </a:lvl2pPr>
            <a:lvl3pPr marL="873526" indent="0">
              <a:buNone/>
              <a:defRPr sz="2293"/>
            </a:lvl3pPr>
            <a:lvl4pPr marL="1310289" indent="0">
              <a:buNone/>
              <a:defRPr sz="1911"/>
            </a:lvl4pPr>
            <a:lvl5pPr marL="1747053" indent="0">
              <a:buNone/>
              <a:defRPr sz="1911"/>
            </a:lvl5pPr>
            <a:lvl6pPr marL="2183816" indent="0">
              <a:buNone/>
              <a:defRPr sz="1911"/>
            </a:lvl6pPr>
            <a:lvl7pPr marL="2620579" indent="0">
              <a:buNone/>
              <a:defRPr sz="1911"/>
            </a:lvl7pPr>
            <a:lvl8pPr marL="3057342" indent="0">
              <a:buNone/>
              <a:defRPr sz="1911"/>
            </a:lvl8pPr>
            <a:lvl9pPr marL="3494105" indent="0">
              <a:buNone/>
              <a:defRPr sz="1911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1965484"/>
            <a:ext cx="290258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5584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348814"/>
            <a:ext cx="7762102" cy="1266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744064"/>
            <a:ext cx="7762102" cy="4156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6072376"/>
            <a:ext cx="2024896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0C52B-BA37-4087-B203-EE3ECFD9ABA4}" type="datetimeFigureOut">
              <a:rPr lang="de-DE" smtClean="0"/>
              <a:t>27.06.2023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6072376"/>
            <a:ext cx="3037344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6072376"/>
            <a:ext cx="2024896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345F7-6815-4E27-A56B-D53C4D8D39A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7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873526" rtl="0" eaLnBrk="1" latinLnBrk="0" hangingPunct="1">
        <a:lnSpc>
          <a:spcPct val="90000"/>
        </a:lnSpc>
        <a:spcBef>
          <a:spcPct val="0"/>
        </a:spcBef>
        <a:buNone/>
        <a:defRPr sz="42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8382" indent="-218382" algn="l" defTabSz="873526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sz="2675" kern="1200">
          <a:solidFill>
            <a:schemeClr val="tx1"/>
          </a:solidFill>
          <a:latin typeface="+mn-lt"/>
          <a:ea typeface="+mn-ea"/>
          <a:cs typeface="+mn-cs"/>
        </a:defRPr>
      </a:lvl1pPr>
      <a:lvl2pPr marL="655145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sz="2293" kern="1200">
          <a:solidFill>
            <a:schemeClr val="tx1"/>
          </a:solidFill>
          <a:latin typeface="+mn-lt"/>
          <a:ea typeface="+mn-ea"/>
          <a:cs typeface="+mn-cs"/>
        </a:defRPr>
      </a:lvl2pPr>
      <a:lvl3pPr marL="1091908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sz="1911" kern="1200">
          <a:solidFill>
            <a:schemeClr val="tx1"/>
          </a:solidFill>
          <a:latin typeface="+mn-lt"/>
          <a:ea typeface="+mn-ea"/>
          <a:cs typeface="+mn-cs"/>
        </a:defRPr>
      </a:lvl3pPr>
      <a:lvl4pPr marL="152867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96543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40219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83896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27572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71248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sz="1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3526" rtl="0" eaLnBrk="1" latinLnBrk="0" hangingPunct="1">
        <a:defRPr sz="1720" kern="1200">
          <a:solidFill>
            <a:schemeClr val="tx1"/>
          </a:solidFill>
          <a:latin typeface="+mn-lt"/>
          <a:ea typeface="+mn-ea"/>
          <a:cs typeface="+mn-cs"/>
        </a:defRPr>
      </a:lvl1pPr>
      <a:lvl2pPr marL="436763" algn="l" defTabSz="873526" rtl="0" eaLnBrk="1" latinLnBrk="0" hangingPunct="1">
        <a:defRPr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73526" algn="l" defTabSz="873526" rtl="0" eaLnBrk="1" latinLnBrk="0" hangingPunct="1">
        <a:defRPr sz="1720" kern="1200">
          <a:solidFill>
            <a:schemeClr val="tx1"/>
          </a:solidFill>
          <a:latin typeface="+mn-lt"/>
          <a:ea typeface="+mn-ea"/>
          <a:cs typeface="+mn-cs"/>
        </a:defRPr>
      </a:lvl3pPr>
      <a:lvl4pPr marL="1310289" algn="l" defTabSz="873526" rtl="0" eaLnBrk="1" latinLnBrk="0" hangingPunct="1">
        <a:defRPr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747053" algn="l" defTabSz="873526" rtl="0" eaLnBrk="1" latinLnBrk="0" hangingPunct="1">
        <a:defRPr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183816" algn="l" defTabSz="873526" rtl="0" eaLnBrk="1" latinLnBrk="0" hangingPunct="1">
        <a:defRPr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620579" algn="l" defTabSz="873526" rtl="0" eaLnBrk="1" latinLnBrk="0" hangingPunct="1">
        <a:defRPr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057342" algn="l" defTabSz="873526" rtl="0" eaLnBrk="1" latinLnBrk="0" hangingPunct="1">
        <a:defRPr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494105" algn="l" defTabSz="873526" rtl="0" eaLnBrk="1" latinLnBrk="0" hangingPunct="1">
        <a:defRPr sz="1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3.tiff"/><Relationship Id="rId7" Type="http://schemas.openxmlformats.org/officeDocument/2006/relationships/image" Target="../media/image7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10" Type="http://schemas.openxmlformats.org/officeDocument/2006/relationships/image" Target="../media/image10.tiff"/><Relationship Id="rId4" Type="http://schemas.openxmlformats.org/officeDocument/2006/relationships/image" Target="../media/image4.tiff"/><Relationship Id="rId9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1893" y="960769"/>
            <a:ext cx="1882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Supplementary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Figure</a:t>
            </a:r>
            <a:r>
              <a:rPr lang="de-DE" sz="1200" b="1" dirty="0" smtClean="0"/>
              <a:t> 1</a:t>
            </a:r>
            <a:endParaRPr lang="de-DE" sz="1200" b="1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163291"/>
              </p:ext>
            </p:extLst>
          </p:nvPr>
        </p:nvGraphicFramePr>
        <p:xfrm>
          <a:off x="411769" y="1486808"/>
          <a:ext cx="7666212" cy="3610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0" name="Prism 8" r:id="rId3" imgW="9051291" imgH="4264584" progId="Prism8.Document">
                  <p:embed/>
                </p:oleObj>
              </mc:Choice>
              <mc:Fallback>
                <p:oleObj name="Prism 8" r:id="rId3" imgW="9051291" imgH="4264584" progId="Prism8.Document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769" y="1486808"/>
                        <a:ext cx="7666212" cy="3610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96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0" t="13321" b="27779"/>
          <a:stretch/>
        </p:blipFill>
        <p:spPr>
          <a:xfrm>
            <a:off x="1334317" y="4718133"/>
            <a:ext cx="3433550" cy="99695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09"/>
          <a:stretch/>
        </p:blipFill>
        <p:spPr>
          <a:xfrm>
            <a:off x="-27138" y="66464"/>
            <a:ext cx="4691177" cy="120512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25" t="1431" b="59800"/>
          <a:stretch/>
        </p:blipFill>
        <p:spPr>
          <a:xfrm>
            <a:off x="3757942" y="1477906"/>
            <a:ext cx="2257022" cy="125952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0" b="60027"/>
          <a:stretch/>
        </p:blipFill>
        <p:spPr>
          <a:xfrm>
            <a:off x="43200" y="3188493"/>
            <a:ext cx="4656943" cy="1059231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 rot="16200000">
            <a:off x="966256" y="495649"/>
            <a:ext cx="396000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de-DE" sz="700" b="1" dirty="0" smtClean="0"/>
              <a:t>SSC-H</a:t>
            </a:r>
            <a:endParaRPr lang="de-DE" sz="7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1509915" y="1123140"/>
            <a:ext cx="396000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de-DE" sz="700" b="1" dirty="0" smtClean="0"/>
              <a:t>SSC-A</a:t>
            </a:r>
            <a:endParaRPr lang="de-DE" sz="7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43936" y="358544"/>
            <a:ext cx="144000" cy="418211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SSC-A</a:t>
            </a:r>
            <a:endParaRPr lang="de-DE" sz="700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275470" y="1123140"/>
            <a:ext cx="577545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/>
              <a:t>F</a:t>
            </a:r>
            <a:r>
              <a:rPr lang="de-DE" sz="700" b="1" dirty="0" smtClean="0"/>
              <a:t>SC-A</a:t>
            </a:r>
            <a:endParaRPr lang="de-DE" sz="700" b="1" dirty="0"/>
          </a:p>
        </p:txBody>
      </p:sp>
      <p:sp>
        <p:nvSpPr>
          <p:cNvPr id="12" name="Textfeld 11"/>
          <p:cNvSpPr txBox="1"/>
          <p:nvPr/>
        </p:nvSpPr>
        <p:spPr>
          <a:xfrm rot="16200000">
            <a:off x="2122591" y="495649"/>
            <a:ext cx="396000" cy="14400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r>
              <a:rPr lang="de-DE" sz="700" b="1" dirty="0" smtClean="0"/>
              <a:t>SSC-H</a:t>
            </a:r>
            <a:endParaRPr lang="de-DE" sz="700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3414932" y="237318"/>
            <a:ext cx="144000" cy="660663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BV785 c-Kit</a:t>
            </a:r>
            <a:endParaRPr lang="de-DE" sz="700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3359907" y="1123140"/>
            <a:ext cx="1298270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Pacific Blue Lin </a:t>
            </a:r>
            <a:r>
              <a:rPr lang="de-DE" sz="700" b="1" dirty="0" err="1" smtClean="0"/>
              <a:t>cocktail</a:t>
            </a:r>
            <a:endParaRPr lang="de-DE" sz="7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2453346" y="1123140"/>
            <a:ext cx="821544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ZOMBIE-NIR</a:t>
            </a:r>
            <a:endParaRPr lang="de-DE" sz="700" b="1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37" r="24740" b="10372"/>
          <a:stretch/>
        </p:blipFill>
        <p:spPr>
          <a:xfrm>
            <a:off x="43201" y="1660113"/>
            <a:ext cx="3530580" cy="1104901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49550" y="1816680"/>
            <a:ext cx="144000" cy="580977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BV785 c-Kit</a:t>
            </a:r>
            <a:endParaRPr lang="de-DE" sz="700" b="1" dirty="0"/>
          </a:p>
        </p:txBody>
      </p:sp>
      <p:sp>
        <p:nvSpPr>
          <p:cNvPr id="21" name="Textfeld 20"/>
          <p:cNvSpPr txBox="1"/>
          <p:nvPr/>
        </p:nvSpPr>
        <p:spPr>
          <a:xfrm>
            <a:off x="306354" y="2611306"/>
            <a:ext cx="800202" cy="200055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BV711 Sca-1</a:t>
            </a:r>
            <a:endParaRPr lang="de-DE" sz="700" b="1" dirty="0"/>
          </a:p>
        </p:txBody>
      </p:sp>
      <p:sp>
        <p:nvSpPr>
          <p:cNvPr id="22" name="Textfeld 21"/>
          <p:cNvSpPr txBox="1"/>
          <p:nvPr/>
        </p:nvSpPr>
        <p:spPr>
          <a:xfrm>
            <a:off x="1197468" y="1627060"/>
            <a:ext cx="144000" cy="984419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err="1" smtClean="0"/>
              <a:t>VioBright</a:t>
            </a:r>
            <a:r>
              <a:rPr lang="de-DE" sz="700" b="1" dirty="0" smtClean="0"/>
              <a:t> B515 CD48</a:t>
            </a:r>
            <a:endParaRPr lang="de-DE" sz="700" b="1" dirty="0"/>
          </a:p>
        </p:txBody>
      </p:sp>
      <p:sp>
        <p:nvSpPr>
          <p:cNvPr id="23" name="Textfeld 22"/>
          <p:cNvSpPr txBox="1"/>
          <p:nvPr/>
        </p:nvSpPr>
        <p:spPr>
          <a:xfrm>
            <a:off x="1507547" y="2611307"/>
            <a:ext cx="800202" cy="200055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PE-Cy5 CD150</a:t>
            </a:r>
            <a:endParaRPr lang="de-DE" sz="700" b="1" dirty="0"/>
          </a:p>
        </p:txBody>
      </p:sp>
      <p:sp>
        <p:nvSpPr>
          <p:cNvPr id="24" name="Textfeld 23"/>
          <p:cNvSpPr txBox="1"/>
          <p:nvPr/>
        </p:nvSpPr>
        <p:spPr>
          <a:xfrm>
            <a:off x="2360797" y="1692284"/>
            <a:ext cx="144000" cy="828000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Count</a:t>
            </a:r>
            <a:endParaRPr lang="de-DE" sz="800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2611955" y="2611307"/>
            <a:ext cx="800202" cy="200055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APC-Cy7 CD63</a:t>
            </a:r>
            <a:endParaRPr lang="de-DE" sz="700" b="1" dirty="0"/>
          </a:p>
        </p:txBody>
      </p:sp>
      <p:sp>
        <p:nvSpPr>
          <p:cNvPr id="26" name="Textfeld 25"/>
          <p:cNvSpPr txBox="1"/>
          <p:nvPr/>
        </p:nvSpPr>
        <p:spPr>
          <a:xfrm>
            <a:off x="3568548" y="1640432"/>
            <a:ext cx="180000" cy="984419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PE CD123</a:t>
            </a:r>
            <a:endParaRPr lang="de-DE" sz="700" b="1" dirty="0"/>
          </a:p>
        </p:txBody>
      </p:sp>
      <p:sp>
        <p:nvSpPr>
          <p:cNvPr id="27" name="Textfeld 26"/>
          <p:cNvSpPr txBox="1"/>
          <p:nvPr/>
        </p:nvSpPr>
        <p:spPr>
          <a:xfrm>
            <a:off x="3830583" y="2604580"/>
            <a:ext cx="800202" cy="200055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BV421 CD34</a:t>
            </a:r>
            <a:endParaRPr lang="de-DE" sz="700" b="1" dirty="0"/>
          </a:p>
        </p:txBody>
      </p:sp>
      <p:sp>
        <p:nvSpPr>
          <p:cNvPr id="28" name="Textfeld 27"/>
          <p:cNvSpPr txBox="1"/>
          <p:nvPr/>
        </p:nvSpPr>
        <p:spPr>
          <a:xfrm>
            <a:off x="4757100" y="1628042"/>
            <a:ext cx="144000" cy="984419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err="1" smtClean="0"/>
              <a:t>VioBright</a:t>
            </a:r>
            <a:r>
              <a:rPr lang="de-DE" sz="700" b="1" dirty="0" smtClean="0"/>
              <a:t> B515 CD48</a:t>
            </a:r>
            <a:endParaRPr lang="de-DE" sz="700" b="1" dirty="0"/>
          </a:p>
        </p:txBody>
      </p:sp>
      <p:sp>
        <p:nvSpPr>
          <p:cNvPr id="29" name="Textfeld 28"/>
          <p:cNvSpPr txBox="1"/>
          <p:nvPr/>
        </p:nvSpPr>
        <p:spPr>
          <a:xfrm>
            <a:off x="4984878" y="2606923"/>
            <a:ext cx="800202" cy="200055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PE-Cy5 CD150</a:t>
            </a:r>
            <a:endParaRPr lang="de-DE" sz="700" b="1" dirty="0"/>
          </a:p>
        </p:txBody>
      </p:sp>
      <p:sp>
        <p:nvSpPr>
          <p:cNvPr id="30" name="Textfeld 29"/>
          <p:cNvSpPr txBox="1"/>
          <p:nvPr/>
        </p:nvSpPr>
        <p:spPr>
          <a:xfrm>
            <a:off x="3870327" y="1443308"/>
            <a:ext cx="800202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smtClean="0"/>
              <a:t>ST-HSC</a:t>
            </a:r>
            <a:endParaRPr lang="de-DE" sz="800" b="1" dirty="0"/>
          </a:p>
        </p:txBody>
      </p:sp>
      <p:sp>
        <p:nvSpPr>
          <p:cNvPr id="31" name="Textfeld 30"/>
          <p:cNvSpPr txBox="1"/>
          <p:nvPr/>
        </p:nvSpPr>
        <p:spPr>
          <a:xfrm>
            <a:off x="5047294" y="1443308"/>
            <a:ext cx="800202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smtClean="0"/>
              <a:t>MPP</a:t>
            </a:r>
            <a:endParaRPr lang="de-DE" sz="800" b="1" dirty="0"/>
          </a:p>
        </p:txBody>
      </p:sp>
      <p:sp>
        <p:nvSpPr>
          <p:cNvPr id="32" name="Textfeld 31"/>
          <p:cNvSpPr txBox="1"/>
          <p:nvPr/>
        </p:nvSpPr>
        <p:spPr>
          <a:xfrm>
            <a:off x="295627" y="1444669"/>
            <a:ext cx="800202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smtClean="0"/>
              <a:t>Lin- HSC</a:t>
            </a:r>
            <a:endParaRPr lang="de-DE" sz="800" b="1" dirty="0"/>
          </a:p>
        </p:txBody>
      </p:sp>
      <p:cxnSp>
        <p:nvCxnSpPr>
          <p:cNvPr id="33" name="Gerade Verbindung mit Pfeil 32"/>
          <p:cNvCxnSpPr/>
          <p:nvPr/>
        </p:nvCxnSpPr>
        <p:spPr>
          <a:xfrm>
            <a:off x="1151441" y="2709366"/>
            <a:ext cx="23424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2346091" y="2709366"/>
            <a:ext cx="23424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1478171" y="1444669"/>
            <a:ext cx="800202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/>
              <a:t>L</a:t>
            </a:r>
            <a:r>
              <a:rPr lang="de-DE" sz="800" b="1" dirty="0" smtClean="0"/>
              <a:t>T-HSC</a:t>
            </a:r>
            <a:endParaRPr lang="de-DE" sz="800" b="1" dirty="0"/>
          </a:p>
        </p:txBody>
      </p:sp>
      <p:sp>
        <p:nvSpPr>
          <p:cNvPr id="36" name="Textfeld 35"/>
          <p:cNvSpPr txBox="1"/>
          <p:nvPr/>
        </p:nvSpPr>
        <p:spPr>
          <a:xfrm>
            <a:off x="2608637" y="1444669"/>
            <a:ext cx="937188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err="1" smtClean="0"/>
              <a:t>Quiescent</a:t>
            </a:r>
            <a:r>
              <a:rPr lang="de-DE" sz="800" b="1" dirty="0" smtClean="0"/>
              <a:t> LT-HSC</a:t>
            </a:r>
            <a:endParaRPr lang="de-DE" sz="800" b="1" dirty="0"/>
          </a:p>
        </p:txBody>
      </p:sp>
      <p:sp>
        <p:nvSpPr>
          <p:cNvPr id="37" name="Textfeld 36"/>
          <p:cNvSpPr txBox="1"/>
          <p:nvPr/>
        </p:nvSpPr>
        <p:spPr>
          <a:xfrm>
            <a:off x="1467310" y="2963108"/>
            <a:ext cx="800202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smtClean="0"/>
              <a:t>CLP</a:t>
            </a:r>
            <a:endParaRPr lang="de-DE" sz="800" b="1" dirty="0"/>
          </a:p>
        </p:txBody>
      </p:sp>
      <p:sp>
        <p:nvSpPr>
          <p:cNvPr id="38" name="Textfeld 37"/>
          <p:cNvSpPr txBox="1"/>
          <p:nvPr/>
        </p:nvSpPr>
        <p:spPr>
          <a:xfrm>
            <a:off x="3051831" y="2963108"/>
            <a:ext cx="1196147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smtClean="0"/>
              <a:t>B </a:t>
            </a:r>
            <a:r>
              <a:rPr lang="de-DE" sz="800" b="1" dirty="0" err="1" smtClean="0"/>
              <a:t>cell</a:t>
            </a:r>
            <a:r>
              <a:rPr lang="de-DE" sz="800" b="1" dirty="0" smtClean="0"/>
              <a:t> </a:t>
            </a:r>
            <a:r>
              <a:rPr lang="de-DE" sz="800" b="1" dirty="0" err="1" smtClean="0"/>
              <a:t>progenitor</a:t>
            </a:r>
            <a:endParaRPr lang="de-DE" sz="800" b="1" dirty="0"/>
          </a:p>
        </p:txBody>
      </p:sp>
      <p:sp>
        <p:nvSpPr>
          <p:cNvPr id="39" name="Textfeld 38"/>
          <p:cNvSpPr txBox="1"/>
          <p:nvPr/>
        </p:nvSpPr>
        <p:spPr>
          <a:xfrm>
            <a:off x="49550" y="3371684"/>
            <a:ext cx="144000" cy="580977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BV785 c-Kit</a:t>
            </a:r>
            <a:endParaRPr lang="de-DE" sz="700" b="1" dirty="0"/>
          </a:p>
        </p:txBody>
      </p:sp>
      <p:sp>
        <p:nvSpPr>
          <p:cNvPr id="40" name="Textfeld 39"/>
          <p:cNvSpPr txBox="1"/>
          <p:nvPr/>
        </p:nvSpPr>
        <p:spPr>
          <a:xfrm>
            <a:off x="327954" y="4146475"/>
            <a:ext cx="800202" cy="200055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BV711 Sca-1</a:t>
            </a:r>
            <a:endParaRPr lang="de-DE" sz="700" b="1" dirty="0"/>
          </a:p>
        </p:txBody>
      </p:sp>
      <p:sp>
        <p:nvSpPr>
          <p:cNvPr id="41" name="Textfeld 40"/>
          <p:cNvSpPr txBox="1"/>
          <p:nvPr/>
        </p:nvSpPr>
        <p:spPr>
          <a:xfrm>
            <a:off x="1191118" y="3248172"/>
            <a:ext cx="144000" cy="828000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Count</a:t>
            </a:r>
            <a:endParaRPr lang="de-DE" sz="800" b="1" dirty="0"/>
          </a:p>
        </p:txBody>
      </p:sp>
      <p:sp>
        <p:nvSpPr>
          <p:cNvPr id="42" name="Textfeld 41"/>
          <p:cNvSpPr txBox="1"/>
          <p:nvPr/>
        </p:nvSpPr>
        <p:spPr>
          <a:xfrm>
            <a:off x="1453556" y="4174502"/>
            <a:ext cx="800202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BV605 Thy1</a:t>
            </a:r>
            <a:endParaRPr lang="de-DE" sz="700" b="1" dirty="0"/>
          </a:p>
        </p:txBody>
      </p:sp>
      <p:sp>
        <p:nvSpPr>
          <p:cNvPr id="43" name="Textfeld 42"/>
          <p:cNvSpPr txBox="1"/>
          <p:nvPr/>
        </p:nvSpPr>
        <p:spPr>
          <a:xfrm>
            <a:off x="2305935" y="3371684"/>
            <a:ext cx="144000" cy="580977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FITC CxCl12</a:t>
            </a:r>
            <a:endParaRPr lang="de-DE" sz="700" b="1" dirty="0"/>
          </a:p>
        </p:txBody>
      </p:sp>
      <p:sp>
        <p:nvSpPr>
          <p:cNvPr id="45" name="Textfeld 44"/>
          <p:cNvSpPr txBox="1"/>
          <p:nvPr/>
        </p:nvSpPr>
        <p:spPr>
          <a:xfrm>
            <a:off x="2586698" y="4174502"/>
            <a:ext cx="800202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BV605 Thy1</a:t>
            </a:r>
            <a:endParaRPr lang="de-DE" sz="700" b="1" dirty="0"/>
          </a:p>
        </p:txBody>
      </p:sp>
      <p:sp>
        <p:nvSpPr>
          <p:cNvPr id="46" name="Textfeld 45"/>
          <p:cNvSpPr txBox="1"/>
          <p:nvPr/>
        </p:nvSpPr>
        <p:spPr>
          <a:xfrm>
            <a:off x="3448053" y="3267905"/>
            <a:ext cx="144000" cy="788534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PE-</a:t>
            </a:r>
            <a:r>
              <a:rPr lang="de-DE" sz="700" b="1" dirty="0" err="1" smtClean="0"/>
              <a:t>Fire</a:t>
            </a:r>
            <a:r>
              <a:rPr lang="de-DE" sz="700" b="1" dirty="0" smtClean="0"/>
              <a:t> 640 CD38</a:t>
            </a:r>
            <a:endParaRPr lang="de-DE" sz="700" b="1" dirty="0"/>
          </a:p>
        </p:txBody>
      </p:sp>
      <p:sp>
        <p:nvSpPr>
          <p:cNvPr id="47" name="Textfeld 46"/>
          <p:cNvSpPr txBox="1"/>
          <p:nvPr/>
        </p:nvSpPr>
        <p:spPr>
          <a:xfrm>
            <a:off x="3727860" y="4174502"/>
            <a:ext cx="800202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BV605 Thy1</a:t>
            </a:r>
            <a:endParaRPr lang="de-DE" sz="700" b="1" dirty="0"/>
          </a:p>
        </p:txBody>
      </p:sp>
      <p:sp>
        <p:nvSpPr>
          <p:cNvPr id="48" name="Textfeld 47"/>
          <p:cNvSpPr txBox="1"/>
          <p:nvPr/>
        </p:nvSpPr>
        <p:spPr>
          <a:xfrm>
            <a:off x="2763131" y="4416707"/>
            <a:ext cx="800202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smtClean="0"/>
              <a:t>CMP</a:t>
            </a:r>
            <a:endParaRPr lang="de-DE" sz="800" b="1" dirty="0"/>
          </a:p>
        </p:txBody>
      </p:sp>
      <p:sp>
        <p:nvSpPr>
          <p:cNvPr id="50" name="Textfeld 49"/>
          <p:cNvSpPr txBox="1"/>
          <p:nvPr/>
        </p:nvSpPr>
        <p:spPr>
          <a:xfrm>
            <a:off x="390168" y="5726662"/>
            <a:ext cx="707530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BV421 CD34</a:t>
            </a:r>
            <a:endParaRPr lang="de-DE" sz="700" b="1" dirty="0"/>
          </a:p>
        </p:txBody>
      </p:sp>
      <p:sp>
        <p:nvSpPr>
          <p:cNvPr id="53" name="Textfeld 52"/>
          <p:cNvSpPr txBox="1"/>
          <p:nvPr/>
        </p:nvSpPr>
        <p:spPr>
          <a:xfrm>
            <a:off x="3496223" y="4967399"/>
            <a:ext cx="144000" cy="418211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SSC-H</a:t>
            </a:r>
            <a:endParaRPr lang="de-DE" sz="700" b="1" dirty="0"/>
          </a:p>
        </p:txBody>
      </p:sp>
      <p:sp>
        <p:nvSpPr>
          <p:cNvPr id="54" name="Textfeld 53"/>
          <p:cNvSpPr txBox="1"/>
          <p:nvPr/>
        </p:nvSpPr>
        <p:spPr>
          <a:xfrm>
            <a:off x="1521769" y="5726662"/>
            <a:ext cx="707530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APC </a:t>
            </a:r>
            <a:r>
              <a:rPr lang="de-DE" sz="700" b="1" dirty="0" err="1" smtClean="0"/>
              <a:t>Fire</a:t>
            </a:r>
            <a:r>
              <a:rPr lang="de-DE" sz="700" b="1" dirty="0" smtClean="0"/>
              <a:t> 810</a:t>
            </a:r>
            <a:endParaRPr lang="de-DE" sz="700" b="1" dirty="0"/>
          </a:p>
        </p:txBody>
      </p:sp>
      <p:sp>
        <p:nvSpPr>
          <p:cNvPr id="55" name="Textfeld 54"/>
          <p:cNvSpPr txBox="1"/>
          <p:nvPr/>
        </p:nvSpPr>
        <p:spPr>
          <a:xfrm>
            <a:off x="2691636" y="5726662"/>
            <a:ext cx="707530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AF 647 CSF-1R</a:t>
            </a:r>
            <a:endParaRPr lang="de-DE" sz="700" b="1" dirty="0"/>
          </a:p>
        </p:txBody>
      </p:sp>
      <p:sp>
        <p:nvSpPr>
          <p:cNvPr id="56" name="Textfeld 55"/>
          <p:cNvSpPr txBox="1"/>
          <p:nvPr/>
        </p:nvSpPr>
        <p:spPr>
          <a:xfrm>
            <a:off x="3676730" y="5726662"/>
            <a:ext cx="1040337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err="1" smtClean="0"/>
              <a:t>PerCP-eFlour</a:t>
            </a:r>
            <a:r>
              <a:rPr lang="de-DE" sz="700" b="1" dirty="0" smtClean="0"/>
              <a:t> 710 IRF8</a:t>
            </a:r>
            <a:endParaRPr lang="de-DE" sz="700" b="1" dirty="0"/>
          </a:p>
        </p:txBody>
      </p:sp>
      <p:cxnSp>
        <p:nvCxnSpPr>
          <p:cNvPr id="9" name="Gerader Verbinder 8"/>
          <p:cNvCxnSpPr/>
          <p:nvPr/>
        </p:nvCxnSpPr>
        <p:spPr>
          <a:xfrm>
            <a:off x="481161" y="3166762"/>
            <a:ext cx="385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/>
          <p:cNvCxnSpPr/>
          <p:nvPr/>
        </p:nvCxnSpPr>
        <p:spPr>
          <a:xfrm flipV="1">
            <a:off x="478969" y="4578502"/>
            <a:ext cx="536852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Grafik 5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134" b="18518"/>
          <a:stretch/>
        </p:blipFill>
        <p:spPr>
          <a:xfrm>
            <a:off x="4638799" y="2978172"/>
            <a:ext cx="1166320" cy="136800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" t="54665" r="74952" b="14357"/>
          <a:stretch/>
        </p:blipFill>
        <p:spPr>
          <a:xfrm>
            <a:off x="206376" y="4724231"/>
            <a:ext cx="1019808" cy="984754"/>
          </a:xfrm>
          <a:prstGeom prst="rect">
            <a:avLst/>
          </a:prstGeom>
        </p:spPr>
      </p:pic>
      <p:sp>
        <p:nvSpPr>
          <p:cNvPr id="60" name="Textfeld 59"/>
          <p:cNvSpPr txBox="1"/>
          <p:nvPr/>
        </p:nvSpPr>
        <p:spPr>
          <a:xfrm>
            <a:off x="2358646" y="4967399"/>
            <a:ext cx="144000" cy="418211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SSC-H</a:t>
            </a:r>
            <a:endParaRPr lang="de-DE" sz="700" b="1" dirty="0"/>
          </a:p>
        </p:txBody>
      </p:sp>
      <p:sp>
        <p:nvSpPr>
          <p:cNvPr id="61" name="Textfeld 60"/>
          <p:cNvSpPr txBox="1"/>
          <p:nvPr/>
        </p:nvSpPr>
        <p:spPr>
          <a:xfrm>
            <a:off x="1209691" y="4967399"/>
            <a:ext cx="144000" cy="418211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SSC-H</a:t>
            </a:r>
            <a:endParaRPr lang="de-DE" sz="700" b="1" dirty="0"/>
          </a:p>
        </p:txBody>
      </p:sp>
      <p:sp>
        <p:nvSpPr>
          <p:cNvPr id="62" name="Textfeld 61"/>
          <p:cNvSpPr txBox="1"/>
          <p:nvPr/>
        </p:nvSpPr>
        <p:spPr>
          <a:xfrm>
            <a:off x="43200" y="4888762"/>
            <a:ext cx="144000" cy="575484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BV785 </a:t>
            </a:r>
            <a:r>
              <a:rPr lang="de-DE" sz="700" b="1" dirty="0" err="1" smtClean="0"/>
              <a:t>cKit</a:t>
            </a:r>
            <a:endParaRPr lang="de-DE" sz="700" b="1" dirty="0"/>
          </a:p>
        </p:txBody>
      </p:sp>
      <p:sp>
        <p:nvSpPr>
          <p:cNvPr id="63" name="Textfeld 62"/>
          <p:cNvSpPr txBox="1"/>
          <p:nvPr/>
        </p:nvSpPr>
        <p:spPr>
          <a:xfrm>
            <a:off x="4628752" y="3032622"/>
            <a:ext cx="1481812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err="1" smtClean="0"/>
              <a:t>Megakaryocyte</a:t>
            </a:r>
            <a:r>
              <a:rPr lang="de-DE" sz="800" b="1" dirty="0" smtClean="0"/>
              <a:t> </a:t>
            </a:r>
            <a:r>
              <a:rPr lang="de-DE" sz="800" b="1" dirty="0" err="1" smtClean="0"/>
              <a:t>progenitor</a:t>
            </a:r>
            <a:endParaRPr lang="de-DE" sz="800" b="1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16" t="7592" r="3546" b="62794"/>
          <a:stretch/>
        </p:blipFill>
        <p:spPr>
          <a:xfrm>
            <a:off x="4938886" y="4739394"/>
            <a:ext cx="1055392" cy="982377"/>
          </a:xfrm>
          <a:prstGeom prst="rect">
            <a:avLst/>
          </a:prstGeom>
        </p:spPr>
      </p:pic>
      <p:sp>
        <p:nvSpPr>
          <p:cNvPr id="64" name="Textfeld 63"/>
          <p:cNvSpPr txBox="1"/>
          <p:nvPr/>
        </p:nvSpPr>
        <p:spPr>
          <a:xfrm>
            <a:off x="4760655" y="4967399"/>
            <a:ext cx="144000" cy="418211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SSC-H</a:t>
            </a:r>
            <a:endParaRPr lang="de-DE" sz="700" b="1" dirty="0"/>
          </a:p>
        </p:txBody>
      </p:sp>
      <p:sp>
        <p:nvSpPr>
          <p:cNvPr id="65" name="Textfeld 64"/>
          <p:cNvSpPr txBox="1"/>
          <p:nvPr/>
        </p:nvSpPr>
        <p:spPr>
          <a:xfrm>
            <a:off x="5089359" y="5698635"/>
            <a:ext cx="892139" cy="200055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FITC CxCl12</a:t>
            </a:r>
            <a:endParaRPr lang="de-DE" sz="700" b="1" dirty="0"/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" t="23492" r="70049" b="23783"/>
          <a:stretch/>
        </p:blipFill>
        <p:spPr>
          <a:xfrm>
            <a:off x="6708101" y="2929644"/>
            <a:ext cx="1059097" cy="973310"/>
          </a:xfrm>
          <a:prstGeom prst="rect">
            <a:avLst/>
          </a:prstGeom>
        </p:spPr>
      </p:pic>
      <p:sp>
        <p:nvSpPr>
          <p:cNvPr id="68" name="Textfeld 67"/>
          <p:cNvSpPr txBox="1"/>
          <p:nvPr/>
        </p:nvSpPr>
        <p:spPr>
          <a:xfrm>
            <a:off x="4615885" y="3453067"/>
            <a:ext cx="144000" cy="418211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sz="700" b="1" dirty="0" smtClean="0"/>
              <a:t>SSC-H</a:t>
            </a:r>
            <a:endParaRPr lang="de-DE" sz="700" b="1" dirty="0"/>
          </a:p>
        </p:txBody>
      </p:sp>
      <p:sp>
        <p:nvSpPr>
          <p:cNvPr id="69" name="Textfeld 68"/>
          <p:cNvSpPr txBox="1"/>
          <p:nvPr/>
        </p:nvSpPr>
        <p:spPr>
          <a:xfrm>
            <a:off x="6585879" y="1203606"/>
            <a:ext cx="1397629" cy="215444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smtClean="0"/>
              <a:t>PD1</a:t>
            </a:r>
            <a:r>
              <a:rPr lang="de-DE" sz="800" b="1" baseline="30000" dirty="0" smtClean="0"/>
              <a:t>+</a:t>
            </a:r>
            <a:r>
              <a:rPr lang="de-DE" sz="800" b="1" dirty="0" smtClean="0"/>
              <a:t> </a:t>
            </a:r>
            <a:r>
              <a:rPr lang="de-DE" sz="800" b="1" dirty="0" err="1" smtClean="0"/>
              <a:t>progenitor</a:t>
            </a:r>
            <a:r>
              <a:rPr lang="de-DE" sz="800" b="1" dirty="0" smtClean="0"/>
              <a:t> </a:t>
            </a:r>
            <a:r>
              <a:rPr lang="de-DE" sz="800" b="1" dirty="0" err="1" smtClean="0"/>
              <a:t>cells</a:t>
            </a:r>
            <a:endParaRPr lang="de-DE" sz="800" b="1" dirty="0"/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66" t="23176" r="36390" b="23783"/>
          <a:stretch/>
        </p:blipFill>
        <p:spPr>
          <a:xfrm>
            <a:off x="6737586" y="1658752"/>
            <a:ext cx="1000126" cy="979131"/>
          </a:xfrm>
          <a:prstGeom prst="rect">
            <a:avLst/>
          </a:prstGeom>
        </p:spPr>
      </p:pic>
      <p:pic>
        <p:nvPicPr>
          <p:cNvPr id="71" name="Grafik 7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18" t="23755" r="292" b="23783"/>
          <a:stretch/>
        </p:blipFill>
        <p:spPr>
          <a:xfrm>
            <a:off x="6669325" y="4194715"/>
            <a:ext cx="1136649" cy="968462"/>
          </a:xfrm>
          <a:prstGeom prst="rect">
            <a:avLst/>
          </a:prstGeom>
        </p:spPr>
      </p:pic>
      <p:sp>
        <p:nvSpPr>
          <p:cNvPr id="72" name="Textfeld 71"/>
          <p:cNvSpPr txBox="1"/>
          <p:nvPr/>
        </p:nvSpPr>
        <p:spPr>
          <a:xfrm>
            <a:off x="6844563" y="2761699"/>
            <a:ext cx="800202" cy="21544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smtClean="0"/>
              <a:t>CLP</a:t>
            </a:r>
            <a:endParaRPr lang="de-DE" sz="800" b="1" dirty="0"/>
          </a:p>
        </p:txBody>
      </p:sp>
      <p:sp>
        <p:nvSpPr>
          <p:cNvPr id="73" name="Textfeld 72"/>
          <p:cNvSpPr txBox="1"/>
          <p:nvPr/>
        </p:nvSpPr>
        <p:spPr>
          <a:xfrm>
            <a:off x="6834824" y="1503240"/>
            <a:ext cx="800202" cy="21544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smtClean="0"/>
              <a:t>MPP</a:t>
            </a:r>
            <a:endParaRPr lang="de-DE" sz="800" b="1" dirty="0"/>
          </a:p>
        </p:txBody>
      </p:sp>
      <p:sp>
        <p:nvSpPr>
          <p:cNvPr id="74" name="Textfeld 73"/>
          <p:cNvSpPr txBox="1"/>
          <p:nvPr/>
        </p:nvSpPr>
        <p:spPr>
          <a:xfrm>
            <a:off x="6492430" y="4005472"/>
            <a:ext cx="1608484" cy="21544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800" b="1" dirty="0" err="1" smtClean="0"/>
              <a:t>Innate</a:t>
            </a:r>
            <a:r>
              <a:rPr lang="de-DE" sz="800" b="1" dirty="0" smtClean="0"/>
              <a:t> lymphoid </a:t>
            </a:r>
            <a:r>
              <a:rPr lang="de-DE" sz="800" b="1" dirty="0" err="1" smtClean="0"/>
              <a:t>progenitors</a:t>
            </a:r>
            <a:endParaRPr lang="de-DE" sz="800" b="1" dirty="0"/>
          </a:p>
        </p:txBody>
      </p:sp>
      <p:sp>
        <p:nvSpPr>
          <p:cNvPr id="75" name="Textfeld 74"/>
          <p:cNvSpPr txBox="1"/>
          <p:nvPr/>
        </p:nvSpPr>
        <p:spPr>
          <a:xfrm>
            <a:off x="6725096" y="5318160"/>
            <a:ext cx="951561" cy="200055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PE-</a:t>
            </a:r>
            <a:r>
              <a:rPr lang="de-DE" sz="700" b="1" dirty="0" err="1" smtClean="0"/>
              <a:t>Fire</a:t>
            </a:r>
            <a:r>
              <a:rPr lang="de-DE" sz="700" b="1" dirty="0" smtClean="0"/>
              <a:t> 810 CD279</a:t>
            </a:r>
            <a:endParaRPr lang="de-DE" sz="700" b="1" dirty="0"/>
          </a:p>
        </p:txBody>
      </p:sp>
      <p:cxnSp>
        <p:nvCxnSpPr>
          <p:cNvPr id="76" name="Gerade Verbindung mit Pfeil 75"/>
          <p:cNvCxnSpPr/>
          <p:nvPr/>
        </p:nvCxnSpPr>
        <p:spPr>
          <a:xfrm>
            <a:off x="6844563" y="5246161"/>
            <a:ext cx="790463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feld 79"/>
          <p:cNvSpPr txBox="1"/>
          <p:nvPr/>
        </p:nvSpPr>
        <p:spPr>
          <a:xfrm rot="16200000">
            <a:off x="6144176" y="3309295"/>
            <a:ext cx="951561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Count</a:t>
            </a:r>
            <a:endParaRPr lang="de-DE" sz="700" b="1" dirty="0"/>
          </a:p>
        </p:txBody>
      </p:sp>
      <p:sp>
        <p:nvSpPr>
          <p:cNvPr id="81" name="Textfeld 80"/>
          <p:cNvSpPr txBox="1"/>
          <p:nvPr/>
        </p:nvSpPr>
        <p:spPr>
          <a:xfrm rot="16200000">
            <a:off x="6144176" y="2035131"/>
            <a:ext cx="951561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Count</a:t>
            </a:r>
            <a:endParaRPr lang="de-DE" sz="700" b="1" dirty="0"/>
          </a:p>
        </p:txBody>
      </p:sp>
      <p:sp>
        <p:nvSpPr>
          <p:cNvPr id="82" name="Textfeld 81"/>
          <p:cNvSpPr txBox="1"/>
          <p:nvPr/>
        </p:nvSpPr>
        <p:spPr>
          <a:xfrm rot="16200000">
            <a:off x="6144176" y="4558867"/>
            <a:ext cx="951561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BV605 Thy1</a:t>
            </a:r>
            <a:endParaRPr lang="de-DE" sz="700" b="1" dirty="0"/>
          </a:p>
        </p:txBody>
      </p:sp>
      <p:cxnSp>
        <p:nvCxnSpPr>
          <p:cNvPr id="83" name="Gerader Verbinder 82"/>
          <p:cNvCxnSpPr/>
          <p:nvPr/>
        </p:nvCxnSpPr>
        <p:spPr>
          <a:xfrm flipV="1">
            <a:off x="6547956" y="1417984"/>
            <a:ext cx="140472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/>
          <p:cNvSpPr txBox="1"/>
          <p:nvPr/>
        </p:nvSpPr>
        <p:spPr>
          <a:xfrm>
            <a:off x="4881106" y="4174502"/>
            <a:ext cx="1029491" cy="14400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>
            <a:spAutoFit/>
          </a:bodyPr>
          <a:lstStyle/>
          <a:p>
            <a:pPr algn="ctr"/>
            <a:r>
              <a:rPr lang="de-DE" sz="700" b="1" dirty="0" smtClean="0"/>
              <a:t>PE-Cy7 CD41 Thy1</a:t>
            </a:r>
            <a:endParaRPr lang="de-DE" sz="700" b="1" dirty="0"/>
          </a:p>
        </p:txBody>
      </p:sp>
      <p:sp>
        <p:nvSpPr>
          <p:cNvPr id="78" name="Textfeld 77"/>
          <p:cNvSpPr txBox="1"/>
          <p:nvPr/>
        </p:nvSpPr>
        <p:spPr>
          <a:xfrm>
            <a:off x="17093" y="6271909"/>
            <a:ext cx="1882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/>
              <a:t>Supplementary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Figure</a:t>
            </a:r>
            <a:r>
              <a:rPr lang="de-DE" sz="1200" b="1" dirty="0" smtClean="0"/>
              <a:t> 2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180407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108</Words>
  <Application>Microsoft Office PowerPoint</Application>
  <PresentationFormat>Custom</PresentationFormat>
  <Paragraphs>57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</vt:lpstr>
      <vt:lpstr>Prism 8</vt:lpstr>
      <vt:lpstr>PowerPoint Presentation</vt:lpstr>
      <vt:lpstr>PowerPoint Presentation</vt:lpstr>
    </vt:vector>
  </TitlesOfParts>
  <Company>AHP License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CM</dc:creator>
  <cp:lastModifiedBy>Srimeadhaa Omanakuttan (Integra)</cp:lastModifiedBy>
  <cp:revision>403</cp:revision>
  <dcterms:created xsi:type="dcterms:W3CDTF">2022-03-31T15:43:30Z</dcterms:created>
  <dcterms:modified xsi:type="dcterms:W3CDTF">2023-06-27T05:22:19Z</dcterms:modified>
</cp:coreProperties>
</file>