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1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2B0CB-922B-465C-B419-254944B89655}" type="datetimeFigureOut">
              <a:rPr lang="en-GB" smtClean="0"/>
              <a:t>22/05/2023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A25E3-3948-4043-A996-A846F553A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15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A25E3-3948-4043-A996-A846F553A39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297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A25E3-3948-4043-A996-A846F553A39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127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A25E3-3948-4043-A996-A846F553A39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151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6125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04036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0919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23062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41033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20268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33504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91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1544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78149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28580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B3E0D-CCE0-47E8-93DF-33348AC8A386}" type="datetimeFigureOut">
              <a:rPr lang="da-DK" smtClean="0"/>
              <a:t>22-05-2023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0802C-F5F0-4C41-8E33-D72EF481A9C5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192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9AB1B94-F509-426A-A2CD-EB4F1351D2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33" t="16692" r="45585" b="2846"/>
          <a:stretch/>
        </p:blipFill>
        <p:spPr>
          <a:xfrm>
            <a:off x="396240" y="1360170"/>
            <a:ext cx="3985260" cy="39852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33E614-EA6D-442C-91AF-5DFDADF21C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0" t="16679" r="45858" b="2921"/>
          <a:stretch/>
        </p:blipFill>
        <p:spPr>
          <a:xfrm>
            <a:off x="4572000" y="1451610"/>
            <a:ext cx="4267200" cy="34747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6840" y="5435601"/>
            <a:ext cx="82905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 Figure 1: Proteomic data analysis</a:t>
            </a:r>
          </a:p>
          <a:p>
            <a:pPr marL="228600" indent="-228600">
              <a:buAutoNum type="alphaUcParenBoth"/>
            </a:pPr>
            <a:r>
              <a:rPr lang="da-DK" sz="1200" dirty="0" smtClean="0"/>
              <a:t>Principal component plot (PCA) of </a:t>
            </a:r>
            <a:r>
              <a:rPr lang="da-DK" sz="1200" dirty="0" err="1" smtClean="0"/>
              <a:t>mouse</a:t>
            </a:r>
            <a:r>
              <a:rPr lang="da-DK" sz="1200" dirty="0" smtClean="0"/>
              <a:t> </a:t>
            </a:r>
            <a:r>
              <a:rPr lang="da-DK" sz="1200" dirty="0" err="1" smtClean="0"/>
              <a:t>islets</a:t>
            </a:r>
            <a:r>
              <a:rPr lang="da-DK" sz="1200" dirty="0" smtClean="0"/>
              <a:t> </a:t>
            </a:r>
            <a:r>
              <a:rPr lang="da-DK" sz="1200" dirty="0" err="1" smtClean="0"/>
              <a:t>exposed</a:t>
            </a:r>
            <a:r>
              <a:rPr lang="da-DK" sz="1200" dirty="0" smtClean="0"/>
              <a:t> to BMP-2 (</a:t>
            </a:r>
            <a:r>
              <a:rPr lang="da-DK" sz="1200" dirty="0" err="1" smtClean="0"/>
              <a:t>blue</a:t>
            </a:r>
            <a:r>
              <a:rPr lang="da-DK" sz="1200" dirty="0" smtClean="0"/>
              <a:t>) or </a:t>
            </a:r>
            <a:r>
              <a:rPr lang="da-DK" sz="1200" dirty="0" err="1" smtClean="0"/>
              <a:t>left</a:t>
            </a:r>
            <a:r>
              <a:rPr lang="da-DK" sz="1200" dirty="0" smtClean="0"/>
              <a:t> non-</a:t>
            </a:r>
            <a:r>
              <a:rPr lang="da-DK" sz="1200" dirty="0" err="1" smtClean="0"/>
              <a:t>exposed</a:t>
            </a:r>
            <a:r>
              <a:rPr lang="da-DK" sz="1200" dirty="0" smtClean="0"/>
              <a:t> (red) for 10 </a:t>
            </a:r>
            <a:r>
              <a:rPr lang="da-DK" sz="1200" dirty="0" err="1" smtClean="0"/>
              <a:t>days</a:t>
            </a:r>
            <a:r>
              <a:rPr lang="da-DK" sz="1200" dirty="0" smtClean="0"/>
              <a:t>. </a:t>
            </a:r>
          </a:p>
          <a:p>
            <a:r>
              <a:rPr lang="en-US" sz="1200" dirty="0" smtClean="0"/>
              <a:t>Each </a:t>
            </a:r>
            <a:r>
              <a:rPr lang="en-US" sz="1200" dirty="0"/>
              <a:t>dot represents a sample. The first two principal components (PC) are shown, </a:t>
            </a:r>
            <a:r>
              <a:rPr lang="en-US" sz="1200" dirty="0" smtClean="0"/>
              <a:t>and </a:t>
            </a:r>
            <a:r>
              <a:rPr lang="en-US" sz="1200" dirty="0"/>
              <a:t>the percentage of variance explained by </a:t>
            </a:r>
            <a:endParaRPr lang="en-US" sz="1200" dirty="0" smtClean="0"/>
          </a:p>
          <a:p>
            <a:r>
              <a:rPr lang="en-US" sz="1200" dirty="0" smtClean="0"/>
              <a:t>each </a:t>
            </a:r>
            <a:r>
              <a:rPr lang="en-US" sz="1200" dirty="0"/>
              <a:t>PC is </a:t>
            </a:r>
            <a:r>
              <a:rPr lang="en-US" sz="1200" dirty="0" smtClean="0"/>
              <a:t>indicated. (B) Volcano plot of total regulated proteins by BMP-2.</a:t>
            </a:r>
            <a:r>
              <a:rPr lang="en-US" sz="1200" dirty="0"/>
              <a:t> </a:t>
            </a:r>
            <a:r>
              <a:rPr lang="en-US" sz="1200" dirty="0" smtClean="0"/>
              <a:t>Each </a:t>
            </a:r>
            <a:r>
              <a:rPr lang="en-US" sz="1200" dirty="0"/>
              <a:t>dot represents an individual </a:t>
            </a:r>
            <a:r>
              <a:rPr lang="en-US" sz="1200" dirty="0" smtClean="0"/>
              <a:t>protein. </a:t>
            </a:r>
          </a:p>
          <a:p>
            <a:r>
              <a:rPr lang="en-US" sz="1200" dirty="0" smtClean="0"/>
              <a:t>Green dots </a:t>
            </a:r>
            <a:r>
              <a:rPr lang="en-US" sz="1200" dirty="0"/>
              <a:t>represent significantly downregulated </a:t>
            </a:r>
            <a:r>
              <a:rPr lang="en-US" sz="1200" dirty="0" smtClean="0"/>
              <a:t>proteins </a:t>
            </a:r>
            <a:r>
              <a:rPr lang="en-US" sz="1200" dirty="0"/>
              <a:t>(FDR adjusted </a:t>
            </a:r>
            <a:r>
              <a:rPr lang="en-US" sz="1200" i="1" dirty="0"/>
              <a:t>p</a:t>
            </a:r>
            <a:r>
              <a:rPr lang="en-US" sz="1200" dirty="0"/>
              <a:t>-value &lt; </a:t>
            </a:r>
            <a:r>
              <a:rPr lang="en-US" sz="1200" dirty="0" smtClean="0"/>
              <a:t>0.05, FC &gt;0.5),  red </a:t>
            </a:r>
            <a:r>
              <a:rPr lang="en-US" sz="1200" dirty="0"/>
              <a:t>dots represent significantly </a:t>
            </a:r>
            <a:endParaRPr lang="en-US" sz="1200" dirty="0" smtClean="0"/>
          </a:p>
          <a:p>
            <a:r>
              <a:rPr lang="en-US" sz="1200" dirty="0" smtClean="0"/>
              <a:t>upregulated proteins (FDR </a:t>
            </a:r>
            <a:r>
              <a:rPr lang="en-US" sz="1200" dirty="0"/>
              <a:t>adjusted </a:t>
            </a:r>
            <a:r>
              <a:rPr lang="en-US" sz="1200" i="1" dirty="0"/>
              <a:t>p</a:t>
            </a:r>
            <a:r>
              <a:rPr lang="en-US" sz="1200" dirty="0"/>
              <a:t>-value &lt; </a:t>
            </a:r>
            <a:r>
              <a:rPr lang="en-US" sz="1200" dirty="0" smtClean="0"/>
              <a:t>0.05, FC 0.5). X-axis: Log2 ratio, y-axis: -Log10(p-value).</a:t>
            </a:r>
          </a:p>
          <a:p>
            <a:r>
              <a:rPr lang="en-US" sz="1200" dirty="0" smtClean="0"/>
              <a:t>Data </a:t>
            </a:r>
            <a:r>
              <a:rPr lang="en-US" sz="1200" dirty="0"/>
              <a:t>are shown as means of </a:t>
            </a:r>
            <a:r>
              <a:rPr lang="en-US" sz="1200" i="1" dirty="0"/>
              <a:t>n</a:t>
            </a:r>
            <a:r>
              <a:rPr lang="en-US" sz="1200" dirty="0"/>
              <a:t> = </a:t>
            </a:r>
            <a:r>
              <a:rPr lang="en-US" sz="1200" dirty="0" smtClean="0"/>
              <a:t>5 </a:t>
            </a:r>
            <a:r>
              <a:rPr lang="en-US" sz="1200" dirty="0"/>
              <a:t>independent experiments.</a:t>
            </a:r>
            <a:r>
              <a:rPr lang="en-US" sz="1200" dirty="0" smtClean="0"/>
              <a:t> </a:t>
            </a:r>
            <a:endParaRPr lang="da-DK" sz="1200" dirty="0" smtClean="0"/>
          </a:p>
          <a:p>
            <a:pPr marL="342900" indent="-342900">
              <a:buAutoNum type="alphaUcParenBoth"/>
            </a:pPr>
            <a:endParaRPr lang="da-DK" sz="1200" dirty="0"/>
          </a:p>
        </p:txBody>
      </p:sp>
    </p:spTree>
    <p:extLst>
      <p:ext uri="{BB962C8B-B14F-4D97-AF65-F5344CB8AC3E}">
        <p14:creationId xmlns:p14="http://schemas.microsoft.com/office/powerpoint/2010/main" val="3949250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 object&#10;&#10;Description automatically generated">
            <a:extLst>
              <a:ext uri="{FF2B5EF4-FFF2-40B4-BE49-F238E27FC236}">
                <a16:creationId xmlns:a16="http://schemas.microsoft.com/office/drawing/2014/main" id="{1ACA0D5E-EFCD-4AFB-846C-59B7CD328DF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40" y="101600"/>
            <a:ext cx="9144000" cy="671848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66E3CD7-4CD7-46B0-AEEA-99427D78031B}"/>
              </a:ext>
            </a:extLst>
          </p:cNvPr>
          <p:cNvSpPr/>
          <p:nvPr/>
        </p:nvSpPr>
        <p:spPr>
          <a:xfrm>
            <a:off x="3307396" y="1165122"/>
            <a:ext cx="2927757" cy="1971412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50F52C-E42F-4E2B-8D9D-F7928E997068}"/>
              </a:ext>
            </a:extLst>
          </p:cNvPr>
          <p:cNvSpPr txBox="1"/>
          <p:nvPr/>
        </p:nvSpPr>
        <p:spPr>
          <a:xfrm>
            <a:off x="5296740" y="1061126"/>
            <a:ext cx="3645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Protein processing in ER and signal peptide processing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D1E69D5-8692-44DD-A54A-3F1BC76C0055}"/>
              </a:ext>
            </a:extLst>
          </p:cNvPr>
          <p:cNvSpPr/>
          <p:nvPr/>
        </p:nvSpPr>
        <p:spPr>
          <a:xfrm>
            <a:off x="131847" y="2956845"/>
            <a:ext cx="1030079" cy="1691192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E330A2-71C2-404E-9043-4079E8481164}"/>
              </a:ext>
            </a:extLst>
          </p:cNvPr>
          <p:cNvSpPr txBox="1"/>
          <p:nvPr/>
        </p:nvSpPr>
        <p:spPr>
          <a:xfrm>
            <a:off x="-55548" y="2495180"/>
            <a:ext cx="23159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200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Minichromosome </a:t>
            </a:r>
          </a:p>
          <a:p>
            <a:r>
              <a:rPr lang="da-DK" sz="1200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maintenance</a:t>
            </a:r>
            <a:r>
              <a:rPr lang="da-DK" sz="1200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da-DK" sz="1200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complex</a:t>
            </a:r>
            <a:endParaRPr lang="da-DK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185384" y="6263079"/>
            <a:ext cx="4914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 Figure 2: STRING analysis- BMP-2 down regulated proteins</a:t>
            </a:r>
          </a:p>
          <a:p>
            <a:r>
              <a:rPr lang="en-US" sz="1200" dirty="0" smtClean="0"/>
              <a:t>Red circles indicate STRING network with high confidence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43411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8606" y="6100168"/>
            <a:ext cx="9033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 Figure 3: </a:t>
            </a:r>
            <a:r>
              <a:rPr lang="en-US" sz="1200" dirty="0"/>
              <a:t>G</a:t>
            </a:r>
            <a:r>
              <a:rPr lang="en-US" sz="1200" dirty="0" smtClean="0"/>
              <a:t>enes </a:t>
            </a:r>
            <a:r>
              <a:rPr lang="en-US" sz="1200" dirty="0"/>
              <a:t>proximal to differential H3K27ac or H3K4me3 sites following BMP-2 </a:t>
            </a:r>
            <a:r>
              <a:rPr lang="en-US" sz="1200" dirty="0" smtClean="0"/>
              <a:t>exposure </a:t>
            </a:r>
            <a:r>
              <a:rPr lang="en-US" sz="1200" dirty="0"/>
              <a:t>exhibited </a:t>
            </a:r>
            <a:endParaRPr lang="en-US" sz="1200" dirty="0" smtClean="0"/>
          </a:p>
          <a:p>
            <a:r>
              <a:rPr lang="en-US" sz="1200" dirty="0" smtClean="0"/>
              <a:t>concordant </a:t>
            </a:r>
            <a:r>
              <a:rPr lang="en-US" sz="1200" dirty="0"/>
              <a:t>changes in mRNA </a:t>
            </a:r>
            <a:r>
              <a:rPr lang="en-US" sz="1200" dirty="0" smtClean="0"/>
              <a:t>levels (RPKM), </a:t>
            </a:r>
            <a:r>
              <a:rPr lang="en-US" sz="1200" dirty="0"/>
              <a:t>with the exception of sites losing </a:t>
            </a:r>
            <a:r>
              <a:rPr lang="en-US" sz="1200" dirty="0" smtClean="0"/>
              <a:t>H3K4me3. A) </a:t>
            </a:r>
            <a:r>
              <a:rPr lang="en-US" sz="1200" b="1" dirty="0" smtClean="0"/>
              <a:t> </a:t>
            </a:r>
            <a:r>
              <a:rPr lang="en-US" sz="1200" dirty="0" smtClean="0"/>
              <a:t>H3K27ac downregulated B) H3K27ac upregulated</a:t>
            </a:r>
          </a:p>
          <a:p>
            <a:r>
              <a:rPr lang="en-US" sz="1200" dirty="0" smtClean="0"/>
              <a:t>C) H3K4me3 downregulated D) H3K4me3 upregulated </a:t>
            </a:r>
            <a:endParaRPr lang="en-US" sz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72862" y="707377"/>
            <a:ext cx="7315200" cy="5167221"/>
            <a:chOff x="672862" y="707377"/>
            <a:chExt cx="7315200" cy="5167221"/>
          </a:xfrm>
        </p:grpSpPr>
        <p:grpSp>
          <p:nvGrpSpPr>
            <p:cNvPr id="8" name="Group 7"/>
            <p:cNvGrpSpPr/>
            <p:nvPr/>
          </p:nvGrpSpPr>
          <p:grpSpPr>
            <a:xfrm>
              <a:off x="672862" y="707377"/>
              <a:ext cx="7315200" cy="5167221"/>
              <a:chOff x="741873" y="802257"/>
              <a:chExt cx="7315200" cy="5167221"/>
            </a:xfrm>
          </p:grpSpPr>
          <p:pic>
            <p:nvPicPr>
              <p:cNvPr id="2" name="Picture 1"/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051"/>
              <a:stretch/>
            </p:blipFill>
            <p:spPr>
              <a:xfrm>
                <a:off x="741873" y="802257"/>
                <a:ext cx="7315200" cy="5167221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792167" y="1061049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</a:t>
                </a:r>
                <a:endParaRPr lang="en-GB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792167" y="3574215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584915" y="3574215"/>
                <a:ext cx="327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584915" y="1061049"/>
                <a:ext cx="3177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B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682150" y="877981"/>
              <a:ext cx="17178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H3K27ac downregulated</a:t>
              </a:r>
              <a:endParaRPr lang="en-GB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12002" y="3617345"/>
              <a:ext cx="158697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H3K4me3 upregulated</a:t>
              </a:r>
              <a:endParaRPr lang="en-GB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82150" y="3617345"/>
              <a:ext cx="177875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H3K4me3 downregulated</a:t>
              </a:r>
              <a:endParaRPr lang="en-GB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12002" y="877981"/>
              <a:ext cx="15260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H3K27ac upregulated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79935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231</Words>
  <Application>Microsoft Office PowerPoint</Application>
  <PresentationFormat>On-screen Show (4:3)</PresentationFormat>
  <Paragraphs>26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roboto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Røssel Larsen</dc:creator>
  <cp:lastModifiedBy>Michala Cecilie Burstein Prause</cp:lastModifiedBy>
  <cp:revision>26</cp:revision>
  <dcterms:created xsi:type="dcterms:W3CDTF">2021-11-19T12:02:34Z</dcterms:created>
  <dcterms:modified xsi:type="dcterms:W3CDTF">2023-05-22T07:33:34Z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2630e2-1ac5-455e-8217-0156b1936a76_Enabled">
    <vt:lpwstr>true</vt:lpwstr>
  </property>
  <property fmtid="{D5CDD505-2E9C-101B-9397-08002B2CF9AE}" pid="3" name="MSIP_Label_6a2630e2-1ac5-455e-8217-0156b1936a76_SetDate">
    <vt:lpwstr>2023-04-04T08:53:05Z</vt:lpwstr>
  </property>
  <property fmtid="{D5CDD505-2E9C-101B-9397-08002B2CF9AE}" pid="4" name="MSIP_Label_6a2630e2-1ac5-455e-8217-0156b1936a76_Method">
    <vt:lpwstr>Standard</vt:lpwstr>
  </property>
  <property fmtid="{D5CDD505-2E9C-101B-9397-08002B2CF9AE}" pid="5" name="MSIP_Label_6a2630e2-1ac5-455e-8217-0156b1936a76_Name">
    <vt:lpwstr>Notclass</vt:lpwstr>
  </property>
  <property fmtid="{D5CDD505-2E9C-101B-9397-08002B2CF9AE}" pid="6" name="MSIP_Label_6a2630e2-1ac5-455e-8217-0156b1936a76_SiteId">
    <vt:lpwstr>a3927f91-cda1-4696-af89-8c9f1ceffa91</vt:lpwstr>
  </property>
  <property fmtid="{D5CDD505-2E9C-101B-9397-08002B2CF9AE}" pid="7" name="MSIP_Label_6a2630e2-1ac5-455e-8217-0156b1936a76_ActionId">
    <vt:lpwstr>a1623b04-89fd-4e0b-9736-c23c84d469c9</vt:lpwstr>
  </property>
  <property fmtid="{D5CDD505-2E9C-101B-9397-08002B2CF9AE}" pid="8" name="MSIP_Label_6a2630e2-1ac5-455e-8217-0156b1936a76_ContentBits">
    <vt:lpwstr>0</vt:lpwstr>
  </property>
</Properties>
</file>