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9" r:id="rId2"/>
    <p:sldId id="260" r:id="rId3"/>
  </p:sldIdLst>
  <p:sldSz cx="6858000" cy="9906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5DFF01-E7FB-4BB0-AF88-B2CBBDDF13B3}" v="10" dt="2022-10-16T23:55:48.270"/>
    <p1510:client id="{9ECBAFA7-DDCE-4E86-9F56-7FF6206FFC8B}" v="4" dt="2022-10-17T12:58:58.6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8"/>
    <p:restoredTop sz="87586" autoAdjust="0"/>
  </p:normalViewPr>
  <p:slideViewPr>
    <p:cSldViewPr snapToGrid="0" snapToObjects="1">
      <p:cViewPr>
        <p:scale>
          <a:sx n="125" d="100"/>
          <a:sy n="125" d="100"/>
        </p:scale>
        <p:origin x="-2646" y="264"/>
      </p:cViewPr>
      <p:guideLst>
        <p:guide orient="horz" pos="3120"/>
        <p:guide pos="2954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042" cy="513789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348" y="0"/>
            <a:ext cx="3079040" cy="513789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>
              <a:defRPr sz="1300"/>
            </a:lvl1pPr>
          </a:lstStyle>
          <a:p>
            <a:fld id="{F3829209-714B-4D56-98E0-18F8AF77A2AD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1279525"/>
            <a:ext cx="23891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91" tIns="47745" rIns="95491" bIns="477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05" y="4925459"/>
            <a:ext cx="5684255" cy="4029621"/>
          </a:xfrm>
          <a:prstGeom prst="rect">
            <a:avLst/>
          </a:prstGeom>
        </p:spPr>
        <p:txBody>
          <a:bodyPr vert="horz" lIns="95491" tIns="47745" rIns="95491" bIns="4774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0824"/>
            <a:ext cx="3079042" cy="513789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348" y="9720824"/>
            <a:ext cx="3079040" cy="513789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>
              <a:defRPr sz="1300"/>
            </a:lvl1pPr>
          </a:lstStyle>
          <a:p>
            <a:fld id="{386F461D-060D-44B2-9679-96E83ED164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273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F461D-060D-44B2-9679-96E83ED1647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29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172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17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5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600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574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676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94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42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583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65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97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75D3A-F91B-7E41-99C5-2CB385C9EF3E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EA61-FAC0-3A46-8401-2BD270A49D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49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xmlns="" id="{A1B37CA7-B69C-B5A6-58C2-D12C4AEE0EF6}"/>
              </a:ext>
            </a:extLst>
          </p:cNvPr>
          <p:cNvSpPr txBox="1"/>
          <p:nvPr/>
        </p:nvSpPr>
        <p:spPr>
          <a:xfrm>
            <a:off x="258484" y="45395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Hiragino Maru Gothic ProN W4" panose="020F0400000000000000" pitchFamily="34" charset="-128"/>
              </a:rPr>
              <a:t>A</a:t>
            </a:r>
            <a:endParaRPr kumimoji="1" lang="ja-JP" altLang="en-US" sz="2400" b="1">
              <a:latin typeface="Arial Narrow" panose="020B0606020202030204" pitchFamily="34" charset="0"/>
              <a:ea typeface="Hiragino Maru Gothic ProN W4" panose="020F0400000000000000" pitchFamily="34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xmlns="" id="{CC435B86-8FA0-E170-85C2-02FC6F98E7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2"/>
          <a:stretch/>
        </p:blipFill>
        <p:spPr>
          <a:xfrm>
            <a:off x="689323" y="135922"/>
            <a:ext cx="3744538" cy="15214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0" name="テキスト ボックス 119"/>
          <p:cNvSpPr txBox="1"/>
          <p:nvPr/>
        </p:nvSpPr>
        <p:spPr>
          <a:xfrm>
            <a:off x="60579" y="8566735"/>
            <a:ext cx="6731391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b="1" dirty="0">
                <a:latin typeface="Arial Narrow" panose="020B0606020202030204" pitchFamily="34" charset="0"/>
              </a:rPr>
              <a:t>Supplementary Fig. 1 (Hasegawa K</a:t>
            </a:r>
            <a:r>
              <a:rPr lang="en-US" altLang="ja-JP" sz="1300" b="1" i="1" dirty="0">
                <a:latin typeface="Arial Narrow" panose="020B0606020202030204" pitchFamily="34" charset="0"/>
              </a:rPr>
              <a:t> et al.</a:t>
            </a:r>
            <a:r>
              <a:rPr lang="en-US" altLang="ja-JP" sz="1300" b="1" dirty="0">
                <a:latin typeface="Arial Narrow" panose="020B0606020202030204" pitchFamily="34" charset="0"/>
              </a:rPr>
              <a:t>):</a:t>
            </a:r>
            <a:r>
              <a:rPr lang="en-US" altLang="ja-JP" sz="1300" dirty="0">
                <a:latin typeface="Arial Narrow" panose="020B0606020202030204" pitchFamily="34" charset="0"/>
              </a:rPr>
              <a:t> </a:t>
            </a:r>
            <a:r>
              <a:rPr lang="en-US" altLang="ja-JP" sz="1300" b="1" dirty="0">
                <a:latin typeface="Arial Narrow" panose="020B0606020202030204" pitchFamily="34" charset="0"/>
              </a:rPr>
              <a:t>Comparisons of sequencing metrics among the Agilent’s </a:t>
            </a:r>
            <a:r>
              <a:rPr lang="en-US" altLang="ja-JP" sz="1300" b="1" dirty="0" err="1">
                <a:latin typeface="Arial Narrow" panose="020B0606020202030204" pitchFamily="34" charset="0"/>
              </a:rPr>
              <a:t>SureSelect</a:t>
            </a:r>
            <a:r>
              <a:rPr lang="en-US" altLang="ja-JP" sz="1300" b="1" dirty="0">
                <a:latin typeface="Arial Narrow" panose="020B0606020202030204" pitchFamily="34" charset="0"/>
              </a:rPr>
              <a:t> XT Human Methyl-</a:t>
            </a:r>
            <a:r>
              <a:rPr lang="en-US" altLang="ja-JP" sz="1300" b="1" dirty="0" err="1">
                <a:latin typeface="Arial Narrow" panose="020B0606020202030204" pitchFamily="34" charset="0"/>
              </a:rPr>
              <a:t>Seq</a:t>
            </a:r>
            <a:r>
              <a:rPr lang="en-US" altLang="ja-JP" sz="1300" b="1" dirty="0">
                <a:latin typeface="Arial Narrow" panose="020B0606020202030204" pitchFamily="34" charset="0"/>
              </a:rPr>
              <a:t> (</a:t>
            </a:r>
            <a:r>
              <a:rPr lang="en-US" altLang="ja-JP" sz="1300" b="1" dirty="0" err="1">
                <a:latin typeface="Arial Narrow" panose="020B0606020202030204" pitchFamily="34" charset="0"/>
              </a:rPr>
              <a:t>BSCap</a:t>
            </a:r>
            <a:r>
              <a:rPr lang="en-US" altLang="ja-JP" sz="1300" b="1" dirty="0">
                <a:latin typeface="Arial Narrow" panose="020B0606020202030204" pitchFamily="34" charset="0"/>
              </a:rPr>
              <a:t>) high, medium, low and </a:t>
            </a:r>
            <a:r>
              <a:rPr lang="en-US" altLang="ja-JP" sz="1300" b="1" dirty="0" err="1">
                <a:latin typeface="Arial Narrow" panose="020B0606020202030204" pitchFamily="34" charset="0"/>
              </a:rPr>
              <a:t>EMCap</a:t>
            </a:r>
            <a:r>
              <a:rPr lang="en-US" altLang="ja-JP" sz="1300" b="1" dirty="0">
                <a:latin typeface="Arial Narrow" panose="020B0606020202030204" pitchFamily="34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ja-JP" sz="1300" b="1" dirty="0">
                <a:latin typeface="Arial Narrow" panose="020B0606020202030204" pitchFamily="34" charset="0"/>
              </a:rPr>
              <a:t>A.</a:t>
            </a:r>
            <a:r>
              <a:rPr lang="en-US" altLang="ja-JP" sz="1300" dirty="0">
                <a:latin typeface="Arial Narrow" panose="020B0606020202030204" pitchFamily="34" charset="0"/>
              </a:rPr>
              <a:t> Quality control check of </a:t>
            </a:r>
            <a:r>
              <a:rPr lang="en-US" altLang="ja-JP" sz="1300" dirty="0" err="1">
                <a:latin typeface="Arial Narrow" panose="020B0606020202030204" pitchFamily="34" charset="0"/>
              </a:rPr>
              <a:t>EMCap</a:t>
            </a:r>
            <a:r>
              <a:rPr lang="en-US" altLang="ja-JP" sz="1300" dirty="0">
                <a:latin typeface="Arial Narrow" panose="020B0606020202030204" pitchFamily="34" charset="0"/>
              </a:rPr>
              <a:t> by Bioanalyzer. </a:t>
            </a:r>
            <a:r>
              <a:rPr lang="en-US" altLang="ja-JP" sz="1300" b="1" dirty="0">
                <a:latin typeface="Arial Narrow" panose="020B0606020202030204" pitchFamily="34" charset="0"/>
              </a:rPr>
              <a:t>B-F.</a:t>
            </a:r>
            <a:r>
              <a:rPr lang="en-US" altLang="ja-JP" sz="1300" dirty="0">
                <a:latin typeface="Arial Narrow" panose="020B0606020202030204" pitchFamily="34" charset="0"/>
              </a:rPr>
              <a:t> Comparison among </a:t>
            </a:r>
            <a:r>
              <a:rPr lang="en-US" altLang="ja-JP" sz="1300" dirty="0" err="1">
                <a:latin typeface="Arial Narrow" panose="020B0606020202030204" pitchFamily="34" charset="0"/>
              </a:rPr>
              <a:t>BSCap_high</a:t>
            </a:r>
            <a:r>
              <a:rPr lang="en-US" altLang="ja-JP" sz="1300" dirty="0">
                <a:latin typeface="Arial Narrow" panose="020B0606020202030204" pitchFamily="34" charset="0"/>
              </a:rPr>
              <a:t>, </a:t>
            </a:r>
            <a:r>
              <a:rPr lang="en-US" altLang="ja-JP" sz="1300" dirty="0" err="1">
                <a:latin typeface="Arial Narrow" panose="020B0606020202030204" pitchFamily="34" charset="0"/>
              </a:rPr>
              <a:t>BSCap_medium</a:t>
            </a:r>
            <a:r>
              <a:rPr lang="en-US" altLang="ja-JP" sz="1300" dirty="0">
                <a:latin typeface="Arial Narrow" panose="020B0606020202030204" pitchFamily="34" charset="0"/>
              </a:rPr>
              <a:t>, </a:t>
            </a:r>
            <a:r>
              <a:rPr lang="en-US" altLang="ja-JP" sz="1300" dirty="0" err="1">
                <a:latin typeface="Arial Narrow" panose="020B0606020202030204" pitchFamily="34" charset="0"/>
              </a:rPr>
              <a:t>BSCap_low</a:t>
            </a:r>
            <a:r>
              <a:rPr lang="en-US" altLang="ja-JP" sz="1300" dirty="0">
                <a:latin typeface="Arial Narrow" panose="020B0606020202030204" pitchFamily="34" charset="0"/>
              </a:rPr>
              <a:t> and </a:t>
            </a:r>
            <a:r>
              <a:rPr lang="en-US" altLang="ja-JP" sz="1300" dirty="0" err="1">
                <a:latin typeface="Arial Narrow" panose="020B0606020202030204" pitchFamily="34" charset="0"/>
              </a:rPr>
              <a:t>EMCap</a:t>
            </a:r>
            <a:r>
              <a:rPr lang="en-US" altLang="ja-JP" sz="1300" dirty="0">
                <a:latin typeface="Arial Narrow" panose="020B0606020202030204" pitchFamily="34" charset="0"/>
              </a:rPr>
              <a:t> libraries. </a:t>
            </a:r>
            <a:r>
              <a:rPr lang="en-US" altLang="ja-JP" sz="1300" b="1" dirty="0">
                <a:latin typeface="Arial Narrow" panose="020B0606020202030204" pitchFamily="34" charset="0"/>
              </a:rPr>
              <a:t>B. </a:t>
            </a:r>
            <a:r>
              <a:rPr lang="en-US" altLang="ja-JP" sz="1300" dirty="0">
                <a:latin typeface="Arial Narrow" panose="020B0606020202030204" pitchFamily="34" charset="0"/>
              </a:rPr>
              <a:t>Mean methylation rates of </a:t>
            </a:r>
            <a:r>
              <a:rPr lang="en-US" altLang="ja-JP" sz="1300" dirty="0" err="1">
                <a:latin typeface="Arial Narrow" panose="020B0606020202030204" pitchFamily="34" charset="0"/>
              </a:rPr>
              <a:t>cytosines</a:t>
            </a:r>
            <a:r>
              <a:rPr lang="en-US" altLang="ja-JP" sz="1300" dirty="0">
                <a:latin typeface="Arial Narrow" panose="020B0606020202030204" pitchFamily="34" charset="0"/>
              </a:rPr>
              <a:t> in </a:t>
            </a:r>
            <a:r>
              <a:rPr lang="en-US" altLang="ja-JP" sz="1300" dirty="0" err="1">
                <a:latin typeface="Arial Narrow" panose="020B0606020202030204" pitchFamily="34" charset="0"/>
              </a:rPr>
              <a:t>CpG</a:t>
            </a:r>
            <a:r>
              <a:rPr lang="en-US" altLang="ja-JP" sz="1300" dirty="0">
                <a:latin typeface="Arial Narrow" panose="020B0606020202030204" pitchFamily="34" charset="0"/>
              </a:rPr>
              <a:t>, CHG, and CHH nucleotides. </a:t>
            </a:r>
            <a:r>
              <a:rPr lang="en-US" altLang="ja-JP" sz="1300" b="1" dirty="0">
                <a:latin typeface="Arial Narrow" panose="020B0606020202030204" pitchFamily="34" charset="0"/>
              </a:rPr>
              <a:t>C. </a:t>
            </a:r>
            <a:r>
              <a:rPr lang="en-US" altLang="ja-JP" sz="1300" dirty="0">
                <a:latin typeface="Arial Narrow" panose="020B0606020202030204" pitchFamily="34" charset="0"/>
              </a:rPr>
              <a:t>Mapping rates. </a:t>
            </a:r>
            <a:r>
              <a:rPr lang="en-US" altLang="ja-JP" sz="1300" b="1" dirty="0">
                <a:latin typeface="Arial Narrow" panose="020B0606020202030204" pitchFamily="34" charset="0"/>
              </a:rPr>
              <a:t>D</a:t>
            </a:r>
            <a:r>
              <a:rPr lang="en-US" altLang="ja-JP" sz="1300" dirty="0">
                <a:latin typeface="Arial Narrow" panose="020B0606020202030204" pitchFamily="34" charset="0"/>
              </a:rPr>
              <a:t>. On-target rates. </a:t>
            </a:r>
            <a:r>
              <a:rPr lang="en-US" altLang="ja-JP" sz="1300" b="1" dirty="0">
                <a:latin typeface="Arial Narrow" panose="020B0606020202030204" pitchFamily="34" charset="0"/>
              </a:rPr>
              <a:t>E</a:t>
            </a:r>
            <a:r>
              <a:rPr lang="en-US" altLang="ja-JP" sz="1300" dirty="0">
                <a:latin typeface="Arial Narrow" panose="020B0606020202030204" pitchFamily="34" charset="0"/>
              </a:rPr>
              <a:t>. Insert size distributions. </a:t>
            </a:r>
            <a:r>
              <a:rPr lang="en-US" altLang="ja-JP" sz="1300" b="1" dirty="0">
                <a:latin typeface="Arial Narrow" panose="020B0606020202030204" pitchFamily="34" charset="0"/>
              </a:rPr>
              <a:t>F</a:t>
            </a:r>
            <a:r>
              <a:rPr lang="en-US" altLang="ja-JP" sz="1300" dirty="0">
                <a:latin typeface="Arial Narrow" panose="020B0606020202030204" pitchFamily="34" charset="0"/>
              </a:rPr>
              <a:t>. Cumulative plots of the read depth for the 3,110,612 target CpG sites.</a:t>
            </a:r>
            <a:endParaRPr lang="en-US" altLang="ja-JP" sz="1300" b="1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B300740B-3514-F89B-0356-260D58D8AB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62" t="9865" r="20751" b="19899"/>
          <a:stretch/>
        </p:blipFill>
        <p:spPr>
          <a:xfrm>
            <a:off x="548868" y="6455501"/>
            <a:ext cx="1980437" cy="194035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xmlns="" id="{F2DAD1F4-9C07-1647-E414-DAD37656F8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717" y="1757411"/>
            <a:ext cx="6019117" cy="223701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xmlns="" id="{C5359B1B-3F00-F138-35CA-81199F48C7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375" y="4090805"/>
            <a:ext cx="6136484" cy="228772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xmlns="" id="{D2AE75F1-DF97-AAC9-36CB-4524C0D5631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9251" t="25069" r="9967" b="64092"/>
          <a:stretch/>
        </p:blipFill>
        <p:spPr>
          <a:xfrm>
            <a:off x="2529305" y="6558617"/>
            <a:ext cx="640615" cy="859665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29534494-C414-BB7D-F7AE-71CED81B9330}"/>
              </a:ext>
            </a:extLst>
          </p:cNvPr>
          <p:cNvSpPr txBox="1"/>
          <p:nvPr/>
        </p:nvSpPr>
        <p:spPr>
          <a:xfrm rot="16200000">
            <a:off x="-536465" y="7299974"/>
            <a:ext cx="1959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 Narrow" panose="020B060602020203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Percentage of </a:t>
            </a:r>
            <a:r>
              <a:rPr kumimoji="1" lang="ja-JP" altLang="en-US" sz="1050" b="1" dirty="0">
                <a:latin typeface="Arial Narrow" panose="020B060602020203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kumimoji="1" lang="en-US" altLang="ja-JP" sz="1050" b="1" dirty="0">
                <a:latin typeface="Arial Narrow" panose="020B0606020202030204" pitchFamily="34" charset="0"/>
                <a:ea typeface="Arimo" panose="020B0604020202020204" pitchFamily="34" charset="0"/>
                <a:cs typeface="Arimo" panose="020B0604020202020204" pitchFamily="34" charset="0"/>
              </a:rPr>
              <a:t>target CG sites (%)</a:t>
            </a:r>
            <a:endParaRPr kumimoji="1" lang="ja-JP" altLang="en-US" sz="1050" b="1" dirty="0">
              <a:latin typeface="Arial Narrow" panose="020B0606020202030204" pitchFamily="34" charset="0"/>
              <a:ea typeface="Arial Unicode MS" panose="020B0604020202020204" pitchFamily="50" charset="-128"/>
              <a:cs typeface="Arimo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xmlns="" id="{F7D2A9B5-50B6-5656-6A57-80BB0CF0267C}"/>
              </a:ext>
            </a:extLst>
          </p:cNvPr>
          <p:cNvSpPr txBox="1"/>
          <p:nvPr/>
        </p:nvSpPr>
        <p:spPr>
          <a:xfrm>
            <a:off x="258484" y="1457838"/>
            <a:ext cx="3674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Hiragino Maru Gothic ProN W4" panose="020F0400000000000000" pitchFamily="34" charset="-128"/>
              </a:rPr>
              <a:t>B</a:t>
            </a:r>
            <a:endParaRPr kumimoji="1" lang="ja-JP" altLang="en-US" sz="2400" b="1" dirty="0">
              <a:latin typeface="Arial Narrow" panose="020B0606020202030204" pitchFamily="34" charset="0"/>
              <a:ea typeface="Hiragino Maru Gothic ProN W4" panose="020F0400000000000000" pitchFamily="34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xmlns="" id="{852CE676-83F3-B663-D01E-328EE2C1E6F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9251" t="54986" r="10313" b="33376"/>
          <a:stretch/>
        </p:blipFill>
        <p:spPr>
          <a:xfrm>
            <a:off x="4239218" y="7408268"/>
            <a:ext cx="620076" cy="859943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683D34CA-1C5B-3B61-47F4-2229461B247B}"/>
              </a:ext>
            </a:extLst>
          </p:cNvPr>
          <p:cNvSpPr txBox="1"/>
          <p:nvPr/>
        </p:nvSpPr>
        <p:spPr>
          <a:xfrm>
            <a:off x="3060401" y="6558497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BSCap_high_1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16BCCC65-C0A3-71C8-BB0D-DDBBED105ABC}"/>
              </a:ext>
            </a:extLst>
          </p:cNvPr>
          <p:cNvSpPr txBox="1"/>
          <p:nvPr/>
        </p:nvSpPr>
        <p:spPr>
          <a:xfrm>
            <a:off x="3060401" y="6754302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BSCap_high_2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AC823E7F-CDE2-8428-644F-A292B075232F}"/>
              </a:ext>
            </a:extLst>
          </p:cNvPr>
          <p:cNvSpPr txBox="1"/>
          <p:nvPr/>
        </p:nvSpPr>
        <p:spPr>
          <a:xfrm>
            <a:off x="3060401" y="6966990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BSCap_high_3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892E2887-AE0D-614F-8F02-79523E817355}"/>
              </a:ext>
            </a:extLst>
          </p:cNvPr>
          <p:cNvSpPr txBox="1"/>
          <p:nvPr/>
        </p:nvSpPr>
        <p:spPr>
          <a:xfrm>
            <a:off x="3060401" y="7153057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BSCap_high_4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xmlns="" id="{991F8EEE-8A84-FADD-3025-A7C65AD37BF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9251" t="35410" r="11038" b="54310"/>
          <a:stretch/>
        </p:blipFill>
        <p:spPr>
          <a:xfrm>
            <a:off x="4260772" y="6601391"/>
            <a:ext cx="576967" cy="792567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xmlns="" id="{12AFAD78-3760-B6CB-DD12-D192455F4358}"/>
              </a:ext>
            </a:extLst>
          </p:cNvPr>
          <p:cNvSpPr txBox="1"/>
          <p:nvPr/>
        </p:nvSpPr>
        <p:spPr>
          <a:xfrm>
            <a:off x="3060401" y="7366915"/>
            <a:ext cx="1234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BSCap_medium_1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xmlns="" id="{EDE5746B-F1C2-A68A-07FA-9E1D107AF82D}"/>
              </a:ext>
            </a:extLst>
          </p:cNvPr>
          <p:cNvSpPr txBox="1"/>
          <p:nvPr/>
        </p:nvSpPr>
        <p:spPr>
          <a:xfrm>
            <a:off x="3060401" y="7547480"/>
            <a:ext cx="10952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BSCap_medium_2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xmlns="" id="{1D3F2E13-413C-303B-9056-19DD70FC62AC}"/>
              </a:ext>
            </a:extLst>
          </p:cNvPr>
          <p:cNvSpPr txBox="1"/>
          <p:nvPr/>
        </p:nvSpPr>
        <p:spPr>
          <a:xfrm>
            <a:off x="3060402" y="7760168"/>
            <a:ext cx="1095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BSCap_medium_3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xmlns="" id="{43153A2F-642A-459A-FEAC-BCEF873B878E}"/>
              </a:ext>
            </a:extLst>
          </p:cNvPr>
          <p:cNvSpPr txBox="1"/>
          <p:nvPr/>
        </p:nvSpPr>
        <p:spPr>
          <a:xfrm>
            <a:off x="3060402" y="7946235"/>
            <a:ext cx="1095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BSCap_medium_4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xmlns="" id="{812081B5-319D-95A6-2228-13BE7C0E143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9251" t="45177" r="10244" b="44621"/>
          <a:stretch/>
        </p:blipFill>
        <p:spPr>
          <a:xfrm>
            <a:off x="2545783" y="7414304"/>
            <a:ext cx="624137" cy="753831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xmlns="" id="{7623DAF6-AB2F-3F5E-4A72-6043C684B58B}"/>
              </a:ext>
            </a:extLst>
          </p:cNvPr>
          <p:cNvSpPr txBox="1"/>
          <p:nvPr/>
        </p:nvSpPr>
        <p:spPr>
          <a:xfrm>
            <a:off x="4829875" y="6586151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BSCap_low_1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xmlns="" id="{0BDFF3A3-5DF9-DA6E-EB6A-BA3EC81D2FC3}"/>
              </a:ext>
            </a:extLst>
          </p:cNvPr>
          <p:cNvSpPr txBox="1"/>
          <p:nvPr/>
        </p:nvSpPr>
        <p:spPr>
          <a:xfrm>
            <a:off x="4829875" y="6781956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BSCap_low_2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xmlns="" id="{55F815F3-AD77-0AFB-DE57-7432D68F7CB1}"/>
              </a:ext>
            </a:extLst>
          </p:cNvPr>
          <p:cNvSpPr txBox="1"/>
          <p:nvPr/>
        </p:nvSpPr>
        <p:spPr>
          <a:xfrm>
            <a:off x="4829875" y="6994644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BSCap_low_3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xmlns="" id="{3D61DCD9-6076-F1E2-CCC7-A7941999720D}"/>
              </a:ext>
            </a:extLst>
          </p:cNvPr>
          <p:cNvSpPr txBox="1"/>
          <p:nvPr/>
        </p:nvSpPr>
        <p:spPr>
          <a:xfrm>
            <a:off x="4829875" y="7180711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BSCap_low_4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xmlns="" id="{CC395B21-5AEC-0E77-9380-E1FAF0488520}"/>
              </a:ext>
            </a:extLst>
          </p:cNvPr>
          <p:cNvSpPr txBox="1"/>
          <p:nvPr/>
        </p:nvSpPr>
        <p:spPr>
          <a:xfrm>
            <a:off x="4844585" y="7392967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EMCap_1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xmlns="" id="{5E47B628-A63E-948A-275B-954A63B50FB3}"/>
              </a:ext>
            </a:extLst>
          </p:cNvPr>
          <p:cNvSpPr txBox="1"/>
          <p:nvPr/>
        </p:nvSpPr>
        <p:spPr>
          <a:xfrm>
            <a:off x="4844585" y="7588772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EMCap_2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xmlns="" id="{B5230D37-0823-0EEE-549D-DBE3DDB02E5D}"/>
              </a:ext>
            </a:extLst>
          </p:cNvPr>
          <p:cNvSpPr txBox="1"/>
          <p:nvPr/>
        </p:nvSpPr>
        <p:spPr>
          <a:xfrm>
            <a:off x="4844585" y="7801460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EMCap_3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xmlns="" id="{6CE77C15-8741-0A06-8246-3F5416DECD08}"/>
              </a:ext>
            </a:extLst>
          </p:cNvPr>
          <p:cNvSpPr txBox="1"/>
          <p:nvPr/>
        </p:nvSpPr>
        <p:spPr>
          <a:xfrm>
            <a:off x="4844585" y="7987527"/>
            <a:ext cx="945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EMCap_4</a:t>
            </a:r>
            <a:endParaRPr kumimoji="1" lang="ja-JP" altLang="en-US" sz="1000" b="1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xmlns="" id="{1BCDA490-309E-720D-D869-C65394CEDB3C}"/>
              </a:ext>
            </a:extLst>
          </p:cNvPr>
          <p:cNvSpPr txBox="1"/>
          <p:nvPr/>
        </p:nvSpPr>
        <p:spPr>
          <a:xfrm>
            <a:off x="258484" y="3865580"/>
            <a:ext cx="3674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Hiragino Maru Gothic ProN W4" panose="020F0400000000000000" pitchFamily="34" charset="-128"/>
              </a:rPr>
              <a:t>C</a:t>
            </a:r>
            <a:endParaRPr kumimoji="1" lang="ja-JP" altLang="en-US" sz="2400" b="1" dirty="0">
              <a:latin typeface="Arial Narrow" panose="020B0606020202030204" pitchFamily="34" charset="0"/>
              <a:ea typeface="Hiragino Maru Gothic ProN W4" panose="020F0400000000000000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xmlns="" id="{A2B633EF-AEE7-013E-59B7-14BF144B027F}"/>
              </a:ext>
            </a:extLst>
          </p:cNvPr>
          <p:cNvSpPr txBox="1"/>
          <p:nvPr/>
        </p:nvSpPr>
        <p:spPr>
          <a:xfrm>
            <a:off x="2326662" y="3866711"/>
            <a:ext cx="3674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Hiragino Maru Gothic ProN W4" panose="020F0400000000000000" pitchFamily="34" charset="-128"/>
              </a:rPr>
              <a:t>D</a:t>
            </a:r>
            <a:endParaRPr kumimoji="1" lang="ja-JP" altLang="en-US" sz="2400" b="1" dirty="0">
              <a:latin typeface="Arial Narrow" panose="020B0606020202030204" pitchFamily="34" charset="0"/>
              <a:ea typeface="Hiragino Maru Gothic ProN W4" panose="020F0400000000000000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xmlns="" id="{001170E4-DAF9-5C2A-BF4B-CC5339981390}"/>
              </a:ext>
            </a:extLst>
          </p:cNvPr>
          <p:cNvSpPr txBox="1"/>
          <p:nvPr/>
        </p:nvSpPr>
        <p:spPr>
          <a:xfrm>
            <a:off x="4395068" y="3865580"/>
            <a:ext cx="35298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Hiragino Maru Gothic ProN W4" panose="020F0400000000000000" pitchFamily="34" charset="-128"/>
              </a:rPr>
              <a:t>E</a:t>
            </a:r>
            <a:endParaRPr kumimoji="1" lang="ja-JP" altLang="en-US" sz="2400" b="1" dirty="0">
              <a:latin typeface="Arial Narrow" panose="020B0606020202030204" pitchFamily="34" charset="0"/>
              <a:ea typeface="Hiragino Maru Gothic ProN W4" panose="020F0400000000000000" pitchFamily="34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xmlns="" id="{E1F698A8-19F1-C82F-262B-C1C74DBC8BBA}"/>
              </a:ext>
            </a:extLst>
          </p:cNvPr>
          <p:cNvSpPr txBox="1"/>
          <p:nvPr/>
        </p:nvSpPr>
        <p:spPr>
          <a:xfrm>
            <a:off x="272911" y="615929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Hiragino Maru Gothic ProN W4" panose="020F0400000000000000" pitchFamily="34" charset="-128"/>
              </a:rPr>
              <a:t>F</a:t>
            </a:r>
            <a:endParaRPr kumimoji="1" lang="ja-JP" altLang="en-US" sz="2400" b="1" dirty="0">
              <a:latin typeface="Arial Narrow" panose="020B0606020202030204" pitchFamily="34" charset="0"/>
              <a:ea typeface="Hiragino Maru Gothic ProN W4" panose="020F0400000000000000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xmlns="" id="{D50879FD-74ED-B6EE-8C4B-FA615EFCB5BC}"/>
              </a:ext>
            </a:extLst>
          </p:cNvPr>
          <p:cNvSpPr txBox="1"/>
          <p:nvPr/>
        </p:nvSpPr>
        <p:spPr>
          <a:xfrm>
            <a:off x="1104749" y="8347021"/>
            <a:ext cx="11448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 Narrow" panose="020B060602020203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Depth of coverage</a:t>
            </a:r>
            <a:endParaRPr kumimoji="1" lang="ja-JP" altLang="en-US" sz="1050" b="1" dirty="0">
              <a:latin typeface="Arial Narrow" panose="020B0606020202030204" pitchFamily="34" charset="0"/>
              <a:ea typeface="Arial Unicode MS" panose="020B0604020202020204" pitchFamily="50" charset="-128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8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150646" y="119931"/>
            <a:ext cx="6552524" cy="2979971"/>
            <a:chOff x="102794" y="5487569"/>
            <a:chExt cx="6552524" cy="2979971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22" t="11811" r="22440" b="33139"/>
            <a:stretch/>
          </p:blipFill>
          <p:spPr bwMode="auto">
            <a:xfrm>
              <a:off x="942959" y="5599417"/>
              <a:ext cx="5084930" cy="2538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4" name="グループ化 43"/>
            <p:cNvGrpSpPr/>
            <p:nvPr/>
          </p:nvGrpSpPr>
          <p:grpSpPr>
            <a:xfrm>
              <a:off x="208635" y="6048953"/>
              <a:ext cx="787395" cy="1059461"/>
              <a:chOff x="697585" y="6048953"/>
              <a:chExt cx="787395" cy="1059461"/>
            </a:xfrm>
          </p:grpSpPr>
          <p:sp>
            <p:nvSpPr>
              <p:cNvPr id="72" name="テキスト ボックス 71"/>
              <p:cNvSpPr txBox="1"/>
              <p:nvPr/>
            </p:nvSpPr>
            <p:spPr>
              <a:xfrm>
                <a:off x="697585" y="6048953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1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697585" y="6169527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2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697585" y="6290101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3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697585" y="641067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4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697585" y="6531249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EMCap_1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697585" y="6651823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EMCap_2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>
                <a:off x="697585" y="6772397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EMCap_3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9" name="テキスト ボックス 78"/>
              <p:cNvSpPr txBox="1"/>
              <p:nvPr/>
            </p:nvSpPr>
            <p:spPr>
              <a:xfrm>
                <a:off x="697585" y="6892970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EMCap_4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208635" y="7008855"/>
              <a:ext cx="787395" cy="1059461"/>
              <a:chOff x="697585" y="6048953"/>
              <a:chExt cx="787395" cy="1059461"/>
            </a:xfrm>
          </p:grpSpPr>
          <p:sp>
            <p:nvSpPr>
              <p:cNvPr id="64" name="テキスト ボックス 63"/>
              <p:cNvSpPr txBox="1"/>
              <p:nvPr/>
            </p:nvSpPr>
            <p:spPr>
              <a:xfrm>
                <a:off x="697585" y="6048953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1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697585" y="6169527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2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697585" y="6290101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3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697585" y="641067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BSCap_high_</a:t>
                </a:r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4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697585" y="6531249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EMCap_1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697585" y="6651823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EMCap_2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697585" y="6772397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EMCap_3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697585" y="6892970"/>
                <a:ext cx="5629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EMCap_4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</p:grpSp>
        <p:pic>
          <p:nvPicPr>
            <p:cNvPr id="46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22" t="74710" r="22440" b="22252"/>
            <a:stretch/>
          </p:blipFill>
          <p:spPr bwMode="auto">
            <a:xfrm>
              <a:off x="942959" y="8143122"/>
              <a:ext cx="5084930" cy="14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テキスト ボックス 46"/>
            <p:cNvSpPr txBox="1"/>
            <p:nvPr/>
          </p:nvSpPr>
          <p:spPr>
            <a:xfrm>
              <a:off x="208635" y="5812454"/>
              <a:ext cx="7665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solidFill>
                    <a:srgbClr val="7030A0"/>
                  </a:solidFill>
                  <a:latin typeface="Arial Narrow" panose="020B0606020202030204" pitchFamily="34" charset="0"/>
                </a:rPr>
                <a:t>Target regions</a:t>
              </a:r>
              <a:endParaRPr kumimoji="1" lang="ja-JP" altLang="en-US" sz="800" b="1" dirty="0">
                <a:solidFill>
                  <a:srgbClr val="7030A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208635" y="8000301"/>
              <a:ext cx="3818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solidFill>
                    <a:srgbClr val="009900"/>
                  </a:solidFill>
                  <a:latin typeface="Arial Narrow" panose="020B0606020202030204" pitchFamily="34" charset="0"/>
                </a:rPr>
                <a:t>CGIs</a:t>
              </a:r>
              <a:endParaRPr kumimoji="1" lang="ja-JP" altLang="en-US" sz="800" b="1" dirty="0">
                <a:solidFill>
                  <a:srgbClr val="009900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6004178" y="6092349"/>
              <a:ext cx="651140" cy="1933421"/>
              <a:chOff x="6004178" y="6092349"/>
              <a:chExt cx="651140" cy="1933421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6034677" y="6092349"/>
                <a:ext cx="590143" cy="1933421"/>
                <a:chOff x="6027889" y="6092349"/>
                <a:chExt cx="590143" cy="1933421"/>
              </a:xfrm>
            </p:grpSpPr>
            <p:cxnSp>
              <p:nvCxnSpPr>
                <p:cNvPr id="61" name="直線コネクタ 60"/>
                <p:cNvCxnSpPr/>
                <p:nvPr/>
              </p:nvCxnSpPr>
              <p:spPr>
                <a:xfrm>
                  <a:off x="6027889" y="6092349"/>
                  <a:ext cx="590143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線コネクタ 61"/>
                <p:cNvCxnSpPr/>
                <p:nvPr/>
              </p:nvCxnSpPr>
              <p:spPr>
                <a:xfrm>
                  <a:off x="6027889" y="7044489"/>
                  <a:ext cx="590143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コネクタ 62"/>
                <p:cNvCxnSpPr/>
                <p:nvPr/>
              </p:nvCxnSpPr>
              <p:spPr>
                <a:xfrm>
                  <a:off x="6027889" y="8025770"/>
                  <a:ext cx="590143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テキスト ボックス 58"/>
              <p:cNvSpPr txBox="1"/>
              <p:nvPr/>
            </p:nvSpPr>
            <p:spPr>
              <a:xfrm>
                <a:off x="6008987" y="6381842"/>
                <a:ext cx="6415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Read depth</a:t>
                </a:r>
              </a:p>
              <a:p>
                <a:pPr algn="ctr"/>
                <a:r>
                  <a:rPr kumimoji="1" lang="en-US" altLang="ja-JP" sz="800" b="1" dirty="0">
                    <a:latin typeface="Arial Narrow" panose="020B0606020202030204" pitchFamily="34" charset="0"/>
                  </a:rPr>
                  <a:t>(0 - 50)</a:t>
                </a:r>
                <a:endParaRPr kumimoji="1" lang="ja-JP" altLang="en-US" sz="800" b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6004178" y="7355501"/>
                <a:ext cx="6511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Methylation</a:t>
                </a:r>
              </a:p>
              <a:p>
                <a:pPr algn="ctr"/>
                <a:r>
                  <a:rPr kumimoji="1" lang="en-US" altLang="ja-JP" sz="800" b="1" dirty="0">
                    <a:solidFill>
                      <a:srgbClr val="0000FF"/>
                    </a:solidFill>
                    <a:latin typeface="Arial Narrow" panose="020B0606020202030204" pitchFamily="34" charset="0"/>
                  </a:rPr>
                  <a:t>(0 - 100 %)</a:t>
                </a:r>
                <a:endParaRPr kumimoji="1" lang="ja-JP" altLang="en-US" sz="800" b="1" dirty="0">
                  <a:solidFill>
                    <a:srgbClr val="0000FF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xmlns="" id="{9F322673-298C-A833-DF84-7C725A8AABDD}"/>
                </a:ext>
              </a:extLst>
            </p:cNvPr>
            <p:cNvSpPr txBox="1"/>
            <p:nvPr/>
          </p:nvSpPr>
          <p:spPr>
            <a:xfrm>
              <a:off x="102794" y="5487569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sz="1600" b="1" dirty="0">
                <a:latin typeface="Arial Narrow" panose="020B0606020202030204" pitchFamily="34" charset="0"/>
                <a:ea typeface="Hiragino Maru Gothic ProN W4" panose="020F0400000000000000" pitchFamily="34" charset="-128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897030" y="8252096"/>
              <a:ext cx="47481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latin typeface="Arial Narrow" panose="020B0606020202030204" pitchFamily="34" charset="0"/>
                </a:rPr>
                <a:t>HOXA1</a:t>
              </a:r>
              <a:endParaRPr kumimoji="1" lang="ja-JP" altLang="en-US" sz="8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4088568" y="8252096"/>
              <a:ext cx="6559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latin typeface="Arial Narrow" panose="020B0606020202030204" pitchFamily="34" charset="0"/>
                </a:rPr>
                <a:t>NR_037940 </a:t>
              </a:r>
              <a:endParaRPr kumimoji="1" lang="ja-JP" altLang="en-US" sz="8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1821784" y="8252096"/>
              <a:ext cx="47481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latin typeface="Arial Narrow" panose="020B0606020202030204" pitchFamily="34" charset="0"/>
                </a:rPr>
                <a:t>HOXA3</a:t>
              </a:r>
              <a:endParaRPr kumimoji="1" lang="ja-JP" altLang="en-US" sz="8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2354305" y="8252096"/>
              <a:ext cx="47481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latin typeface="Arial Narrow" panose="020B0606020202030204" pitchFamily="34" charset="0"/>
                </a:rPr>
                <a:t>HOXA4</a:t>
              </a:r>
              <a:endParaRPr kumimoji="1" lang="ja-JP" altLang="en-US" sz="8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3081743" y="8252096"/>
              <a:ext cx="6190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latin typeface="Arial Narrow" panose="020B0606020202030204" pitchFamily="34" charset="0"/>
                </a:rPr>
                <a:t>HOXA-AS3</a:t>
              </a:r>
              <a:endParaRPr kumimoji="1" lang="ja-JP" altLang="en-US" sz="8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4714261" y="8252096"/>
              <a:ext cx="5212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latin typeface="Arial Narrow" panose="020B0606020202030204" pitchFamily="34" charset="0"/>
                </a:rPr>
                <a:t>HOXA11</a:t>
              </a:r>
              <a:endParaRPr kumimoji="1" lang="ja-JP" altLang="en-US" sz="800" b="1" i="1" dirty="0">
                <a:latin typeface="Arial Narrow" panose="020B0606020202030204" pitchFamily="34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5416572" y="8252096"/>
              <a:ext cx="5212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latin typeface="Arial Narrow" panose="020B0606020202030204" pitchFamily="34" charset="0"/>
                </a:rPr>
                <a:t>HOXA13</a:t>
              </a:r>
              <a:endParaRPr kumimoji="1" lang="ja-JP" altLang="en-US" sz="800" b="1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80" name="テキスト ボックス 79"/>
          <p:cNvSpPr txBox="1"/>
          <p:nvPr/>
        </p:nvSpPr>
        <p:spPr>
          <a:xfrm>
            <a:off x="60031" y="3436597"/>
            <a:ext cx="6731391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b="1" dirty="0">
                <a:latin typeface="Arial Narrow" panose="020B0606020202030204" pitchFamily="34" charset="0"/>
              </a:rPr>
              <a:t>Supplementary Fig. </a:t>
            </a:r>
            <a:r>
              <a:rPr lang="en-US" altLang="ja-JP" sz="1300" b="1" dirty="0" smtClean="0">
                <a:latin typeface="Arial Narrow" panose="020B0606020202030204" pitchFamily="34" charset="0"/>
              </a:rPr>
              <a:t>2 </a:t>
            </a:r>
            <a:r>
              <a:rPr lang="en-US" altLang="ja-JP" sz="1300" b="1" dirty="0">
                <a:latin typeface="Arial Narrow" panose="020B0606020202030204" pitchFamily="34" charset="0"/>
              </a:rPr>
              <a:t>(Hasegawa K</a:t>
            </a:r>
            <a:r>
              <a:rPr lang="en-US" altLang="ja-JP" sz="1300" b="1" i="1" dirty="0">
                <a:latin typeface="Arial Narrow" panose="020B0606020202030204" pitchFamily="34" charset="0"/>
              </a:rPr>
              <a:t> et al</a:t>
            </a:r>
            <a:r>
              <a:rPr lang="en-US" altLang="ja-JP" sz="1300" b="1" i="1" dirty="0" smtClean="0">
                <a:latin typeface="Arial Narrow" panose="020B0606020202030204" pitchFamily="34" charset="0"/>
              </a:rPr>
              <a:t>.</a:t>
            </a:r>
            <a:r>
              <a:rPr lang="en-US" altLang="ja-JP" sz="1300" b="1" dirty="0" smtClean="0">
                <a:latin typeface="Arial Narrow" panose="020B0606020202030204" pitchFamily="34" charset="0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en-US" altLang="ja-JP" sz="1200" dirty="0">
                <a:latin typeface="Arial Narrow" panose="020B0606020202030204" pitchFamily="34" charset="0"/>
              </a:rPr>
              <a:t>Read depths and methylation values of individual </a:t>
            </a:r>
            <a:r>
              <a:rPr lang="en-US" altLang="ja-JP" sz="1200" dirty="0" smtClean="0">
                <a:latin typeface="Arial Narrow" panose="020B0606020202030204" pitchFamily="34" charset="0"/>
              </a:rPr>
              <a:t>target </a:t>
            </a:r>
            <a:r>
              <a:rPr lang="en-US" altLang="ja-JP" sz="1200" dirty="0" err="1" smtClean="0">
                <a:latin typeface="Arial Narrow" panose="020B0606020202030204" pitchFamily="34" charset="0"/>
              </a:rPr>
              <a:t>CpG</a:t>
            </a:r>
            <a:r>
              <a:rPr lang="en-US" altLang="ja-JP" sz="1200" dirty="0" smtClean="0">
                <a:latin typeface="Arial Narrow" panose="020B0606020202030204" pitchFamily="34" charset="0"/>
              </a:rPr>
              <a:t> </a:t>
            </a:r>
            <a:r>
              <a:rPr lang="en-US" altLang="ja-JP" sz="1200" dirty="0">
                <a:latin typeface="Arial Narrow" panose="020B0606020202030204" pitchFamily="34" charset="0"/>
              </a:rPr>
              <a:t>sites </a:t>
            </a:r>
            <a:r>
              <a:rPr lang="en-US" altLang="ja-JP" sz="1200" dirty="0" smtClean="0">
                <a:latin typeface="Arial Narrow" panose="020B0606020202030204" pitchFamily="34" charset="0"/>
              </a:rPr>
              <a:t>with the minimum coverage of 1 in at least one of the eight libraries visualized </a:t>
            </a:r>
            <a:r>
              <a:rPr lang="en-US" altLang="ja-JP" sz="1200" dirty="0">
                <a:latin typeface="Arial Narrow" panose="020B0606020202030204" pitchFamily="34" charset="0"/>
              </a:rPr>
              <a:t>for a 120kb interval (hg19) from the </a:t>
            </a:r>
            <a:r>
              <a:rPr lang="en-US" altLang="ja-JP" sz="1200" i="1" dirty="0">
                <a:latin typeface="Arial Narrow" panose="020B0606020202030204" pitchFamily="34" charset="0"/>
              </a:rPr>
              <a:t>HOXA </a:t>
            </a:r>
            <a:r>
              <a:rPr lang="en-US" altLang="ja-JP" sz="1200" dirty="0">
                <a:latin typeface="Arial Narrow" panose="020B0606020202030204" pitchFamily="34" charset="0"/>
              </a:rPr>
              <a:t>gene cluster region on chromosome 7 using Integrative Genomics Viewer (IGV; https://igv.org</a:t>
            </a:r>
            <a:r>
              <a:rPr lang="en-US" altLang="ja-JP" sz="1200" dirty="0" smtClean="0">
                <a:latin typeface="Arial Narrow" panose="020B0606020202030204" pitchFamily="34" charset="0"/>
              </a:rPr>
              <a:t>/):</a:t>
            </a:r>
          </a:p>
          <a:p>
            <a:pPr>
              <a:spcAft>
                <a:spcPts val="600"/>
              </a:spcAft>
            </a:pPr>
            <a:r>
              <a:rPr lang="en-US" altLang="ja-JP" sz="1200" dirty="0">
                <a:latin typeface="Arial Narrow" panose="020B0606020202030204" pitchFamily="34" charset="0"/>
              </a:rPr>
              <a:t>Read depth and methylation rate for each </a:t>
            </a:r>
            <a:r>
              <a:rPr lang="en-US" altLang="ja-JP" sz="1200" dirty="0" err="1">
                <a:latin typeface="Arial Narrow" panose="020B0606020202030204" pitchFamily="34" charset="0"/>
              </a:rPr>
              <a:t>CpG</a:t>
            </a:r>
            <a:r>
              <a:rPr lang="en-US" altLang="ja-JP" sz="1200" dirty="0">
                <a:latin typeface="Arial Narrow" panose="020B0606020202030204" pitchFamily="34" charset="0"/>
              </a:rPr>
              <a:t> site were determined for each library and united as one file using </a:t>
            </a:r>
            <a:r>
              <a:rPr lang="en-US" altLang="ja-JP" sz="1200" dirty="0" err="1">
                <a:latin typeface="Arial Narrow" panose="020B0606020202030204" pitchFamily="34" charset="0"/>
              </a:rPr>
              <a:t>bismark_methylation_extractor</a:t>
            </a:r>
            <a:r>
              <a:rPr lang="en-US" altLang="ja-JP" sz="1200" dirty="0">
                <a:latin typeface="Arial Narrow" panose="020B0606020202030204" pitchFamily="34" charset="0"/>
              </a:rPr>
              <a:t> and coverage2cytosine commands of </a:t>
            </a:r>
            <a:r>
              <a:rPr lang="en-US" altLang="ja-JP" sz="1200" dirty="0" err="1">
                <a:latin typeface="Arial Narrow" panose="020B0606020202030204" pitchFamily="34" charset="0"/>
              </a:rPr>
              <a:t>Bismark</a:t>
            </a:r>
            <a:r>
              <a:rPr lang="en-US" altLang="ja-JP" sz="1200" dirty="0">
                <a:latin typeface="Arial Narrow" panose="020B0606020202030204" pitchFamily="34" charset="0"/>
              </a:rPr>
              <a:t> and </a:t>
            </a:r>
            <a:r>
              <a:rPr lang="en-US" altLang="ja-JP" sz="1200" dirty="0" err="1" smtClean="0">
                <a:latin typeface="Arial Narrow" panose="020B0606020202030204" pitchFamily="34" charset="0"/>
              </a:rPr>
              <a:t>MethylKit</a:t>
            </a:r>
            <a:r>
              <a:rPr lang="en-US" altLang="ja-JP" sz="1200" dirty="0" smtClean="0">
                <a:latin typeface="Arial Narrow" panose="020B0606020202030204" pitchFamily="34" charset="0"/>
              </a:rPr>
              <a:t> with </a:t>
            </a:r>
            <a:r>
              <a:rPr lang="en-US" altLang="ja-JP" sz="1200" dirty="0">
                <a:latin typeface="Arial Narrow" panose="020B0606020202030204" pitchFamily="34" charset="0"/>
              </a:rPr>
              <a:t>modifications (“</a:t>
            </a:r>
            <a:r>
              <a:rPr lang="en-US" altLang="ja-JP" sz="1200" dirty="0" err="1">
                <a:latin typeface="Arial Narrow" panose="020B0606020202030204" pitchFamily="34" charset="0"/>
              </a:rPr>
              <a:t>mincov</a:t>
            </a:r>
            <a:r>
              <a:rPr lang="en-US" altLang="ja-JP" sz="1200" dirty="0">
                <a:latin typeface="Arial Narrow" panose="020B0606020202030204" pitchFamily="34" charset="0"/>
              </a:rPr>
              <a:t>=1” and “</a:t>
            </a:r>
            <a:r>
              <a:rPr lang="en-US" altLang="ja-JP" sz="1200" dirty="0" err="1">
                <a:latin typeface="Arial Narrow" panose="020B0606020202030204" pitchFamily="34" charset="0"/>
              </a:rPr>
              <a:t>min.per.group</a:t>
            </a:r>
            <a:r>
              <a:rPr lang="en-US" altLang="ja-JP" sz="1200" dirty="0">
                <a:latin typeface="Arial Narrow" panose="020B0606020202030204" pitchFamily="34" charset="0"/>
              </a:rPr>
              <a:t>=1L”), and converted to an IGV format for data </a:t>
            </a:r>
            <a:r>
              <a:rPr lang="en-US" altLang="ja-JP" sz="1200" dirty="0" smtClean="0">
                <a:latin typeface="Arial Narrow" panose="020B0606020202030204" pitchFamily="34" charset="0"/>
              </a:rPr>
              <a:t>visualization. </a:t>
            </a:r>
            <a:endParaRPr lang="en-US" altLang="ja-JP" sz="1200" dirty="0">
              <a:latin typeface="Arial Narrow" panose="020B0606020202030204" pitchFamily="34" charset="0"/>
            </a:endParaRPr>
          </a:p>
          <a:p>
            <a:r>
              <a:rPr lang="en-US" altLang="ja-JP" sz="1200" dirty="0" smtClean="0">
                <a:latin typeface="Arial Narrow" panose="020B0606020202030204" pitchFamily="34" charset="0"/>
              </a:rPr>
              <a:t>Genomic </a:t>
            </a:r>
            <a:r>
              <a:rPr lang="en-US" altLang="ja-JP" sz="1200" dirty="0">
                <a:latin typeface="Arial Narrow" panose="020B0606020202030204" pitchFamily="34" charset="0"/>
              </a:rPr>
              <a:t>intervals of the capture targets are shown in the “Target regions” track by visualizing the bait information (S03770311_Covered.bed) for the </a:t>
            </a:r>
            <a:r>
              <a:rPr lang="en-US" altLang="ja-JP" sz="1200" dirty="0" err="1">
                <a:latin typeface="Arial Narrow" panose="020B0606020202030204" pitchFamily="34" charset="0"/>
              </a:rPr>
              <a:t>SureSelect</a:t>
            </a:r>
            <a:r>
              <a:rPr lang="en-US" altLang="ja-JP" sz="1200" dirty="0">
                <a:latin typeface="Arial Narrow" panose="020B0606020202030204" pitchFamily="34" charset="0"/>
              </a:rPr>
              <a:t> XT Human Methyl-</a:t>
            </a:r>
            <a:r>
              <a:rPr lang="en-US" altLang="ja-JP" sz="1200" dirty="0" err="1">
                <a:latin typeface="Arial Narrow" panose="020B0606020202030204" pitchFamily="34" charset="0"/>
              </a:rPr>
              <a:t>Seq</a:t>
            </a:r>
            <a:r>
              <a:rPr lang="en-US" altLang="ja-JP" sz="1200" dirty="0">
                <a:latin typeface="Arial Narrow" panose="020B0606020202030204" pitchFamily="34" charset="0"/>
              </a:rPr>
              <a:t> Capture Library (Agilent). The “CGIs” track shows the positions of the </a:t>
            </a:r>
            <a:r>
              <a:rPr lang="en-US" altLang="ja-JP" sz="1200" dirty="0" err="1">
                <a:latin typeface="Arial Narrow" panose="020B0606020202030204" pitchFamily="34" charset="0"/>
              </a:rPr>
              <a:t>CpG</a:t>
            </a:r>
            <a:r>
              <a:rPr lang="en-US" altLang="ja-JP" sz="1200" dirty="0">
                <a:latin typeface="Arial Narrow" panose="020B0606020202030204" pitchFamily="34" charset="0"/>
              </a:rPr>
              <a:t> islands retrieved from the UCSC Genome Browser (https://genome.ucsc.edu/). Only a subset of genes within the interval is shown for simplicity. Negative values were assigned (-10 for read depth and -1 for methylation) when the read depth for a </a:t>
            </a:r>
            <a:r>
              <a:rPr lang="en-US" altLang="ja-JP" sz="1200" dirty="0" err="1">
                <a:latin typeface="Arial Narrow" panose="020B0606020202030204" pitchFamily="34" charset="0"/>
              </a:rPr>
              <a:t>CpG</a:t>
            </a:r>
            <a:r>
              <a:rPr lang="en-US" altLang="ja-JP" sz="1200" dirty="0">
                <a:latin typeface="Arial Narrow" panose="020B0606020202030204" pitchFamily="34" charset="0"/>
              </a:rPr>
              <a:t> site is zero, and are shown in gray bars to help distinguishing “missing value” from “0% methylation” for a give </a:t>
            </a:r>
            <a:r>
              <a:rPr lang="en-US" altLang="ja-JP" sz="1200" dirty="0" err="1">
                <a:latin typeface="Arial Narrow" panose="020B0606020202030204" pitchFamily="34" charset="0"/>
              </a:rPr>
              <a:t>CpG</a:t>
            </a:r>
            <a:r>
              <a:rPr lang="en-US" altLang="ja-JP" sz="1200" dirty="0">
                <a:latin typeface="Arial Narrow" panose="020B0606020202030204" pitchFamily="34" charset="0"/>
              </a:rPr>
              <a:t> site. The data ranges of non-negative values are 0 to 50 for read depth and 0 to 1 (0 to 100%) for DNA methylation</a:t>
            </a:r>
            <a:r>
              <a:rPr lang="en-US" altLang="ja-JP" sz="1200" dirty="0" smtClean="0">
                <a:latin typeface="Arial Narrow" panose="020B0606020202030204" pitchFamily="34" charset="0"/>
              </a:rPr>
              <a:t>.</a:t>
            </a:r>
            <a:endParaRPr lang="en-US" altLang="ja-JP" sz="13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621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5997</TotalTime>
  <Words>369</Words>
  <Application>Microsoft Office PowerPoint</Application>
  <PresentationFormat>A4 210 x 297 mm</PresentationFormat>
  <Paragraphs>60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長谷川 慶太</dc:creator>
  <cp:lastModifiedBy>Kazuhiko Nakabayashi</cp:lastModifiedBy>
  <cp:revision>78</cp:revision>
  <cp:lastPrinted>2023-01-21T08:50:31Z</cp:lastPrinted>
  <dcterms:created xsi:type="dcterms:W3CDTF">2022-05-02T00:58:03Z</dcterms:created>
  <dcterms:modified xsi:type="dcterms:W3CDTF">2023-03-31T13:45:19Z</dcterms:modified>
</cp:coreProperties>
</file>