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3" r:id="rId3"/>
    <p:sldId id="262" r:id="rId4"/>
    <p:sldId id="263" r:id="rId5"/>
    <p:sldId id="264" r:id="rId6"/>
    <p:sldId id="265" r:id="rId7"/>
    <p:sldId id="266" r:id="rId8"/>
    <p:sldId id="267" r:id="rId9"/>
    <p:sldId id="274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Yee" initials="JY" lastIdx="1" clrIdx="0">
    <p:extLst>
      <p:ext uri="{19B8F6BF-5375-455C-9EA6-DF929625EA0E}">
        <p15:presenceInfo xmlns:p15="http://schemas.microsoft.com/office/powerpoint/2012/main" userId="3a1b47abb8a934f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0"/>
  </p:normalViewPr>
  <p:slideViewPr>
    <p:cSldViewPr snapToGrid="0">
      <p:cViewPr varScale="1">
        <p:scale>
          <a:sx n="69" d="100"/>
          <a:sy n="69" d="100"/>
        </p:scale>
        <p:origin x="41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50D9B-9CDC-429E-B923-DE285028C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F86244-8FDA-414D-BCB3-A4685141D2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DD1556-2C04-405B-BE5A-B6DBC79AA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6DE4F-2A30-4404-9676-BF0AE3D8C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6D6B8-0589-479C-9EDD-201D2433D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31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842E6-23BA-40DB-BEDD-9C7440054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5DCDF8-D06A-4EE1-8DDD-6BE91B181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D1976-E1E0-489B-A628-D51D2E135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098CE-0378-470F-8383-4D3B67831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BB9C5-7DAD-477C-8D56-2E2FC0AEE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8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DDD76D-13B5-485B-9E9A-D959797622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B10B3D-296E-4B3F-B2FE-8235552676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FE7A9-A1B7-4CBF-93CE-67BCC2EB7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0802C-5AB0-465C-A907-44A2A7DE9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353B1-4921-4906-A488-AA5083CD7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05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89BE1-E9D1-4EE9-B154-884157F81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78121-25AF-4C44-B976-0DE85D3510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3BD6F-1DC2-494D-8F04-035C15030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A10C2-2C15-43FA-9E4D-4004C6DA8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B40AE-AE99-4369-894B-FD73CFA69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315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2F30B-592E-46A1-BDB4-9276A3F1D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DD62EF-8EA5-4A5C-99E7-23B6F5193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09A64-BE82-434D-9E27-EEF426E94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0C7CE-E2D9-49D0-8B0F-81792473B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C4486-1BC3-4BDB-B8B9-2804A3831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35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81BED-4752-41B8-A075-B40C591E4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3EA46-D2EB-4A4F-82FA-9635A0BBA6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611962-09D7-4CEA-9A62-3CF7A7BC5D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6CE175-30BC-4E53-8F3D-B38463C65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D6913F-58FF-4961-9C34-9132C11A6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55D020-03FC-46E8-B0B0-57706EC04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46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8343A-4359-4BCF-AE20-1A1CE1F06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385BD-DE78-40BC-AE95-18DF32E87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39A9CE-C423-48FA-9B8E-4374362AE8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A420D2-CD30-4A1A-8E2B-BB1CEA13DF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D89486-7899-43F8-9393-26B9C221D2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9C61CD-D911-4AD5-A219-CA2F1886A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64422-9BE0-4D3A-B07C-14BAF75B3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F719B9-0D27-400F-97F8-F7EE0E0FC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67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21A35-AE64-490F-BE96-833318540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1165D4-3091-4CAE-9521-ABD62E221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11103-717B-4516-BE1A-8888FAE84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360084-9768-45F2-B0A8-8D27CA2BD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36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F181E6-A7B3-4D43-BA27-B729EF04E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C42B03-CE70-49A5-9174-B6BA78DE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3DCD91-BCBD-4718-B0BC-4EBF99044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90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12960-1944-48BD-BBEC-9F5B9AC6F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F7362-0D33-439E-9345-B1DFE3B4E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D45741-0C5A-44BE-8997-F5D903719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6BBB1C-2325-4465-8670-8A985CDBC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587C0-26E7-4D29-B527-F662B8FB5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6837C-DA9E-4B2E-9C06-313F60857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63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E3A0E-142C-46D8-9669-34478BCC8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14FD8E-CFFB-4877-83C4-4C257621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29624A-BEC1-4088-9DB8-9C032D53B7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0B7480-CA54-41DF-B331-E18D0564C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CEDDDA-BCC0-47CD-A484-825C1CA17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45702-7961-4C2B-B668-B8CFEC76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93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E28635-7E79-4C81-81A4-A1B5CE0AA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363B4A-B5A6-4FE6-9610-91E9436E4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1D2A6-89B0-4743-BE5B-C0DE8BBF45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7B4B0-D1E1-468B-B0F9-E5B5442CE62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AF4EC-6CC5-4C72-8A12-C181152911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70A59-A8B1-4F48-8B07-A60E63D00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3D433-04EB-4BF7-93B2-BEAB28888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30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s://upload.wikimedia.org/wikipedia/commons/d/da/Head_CT_scan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s://upload.wikimedia.org/wikipedia/commons/thumb/c/c8/Chest_Xray_PA_3-8-2010.png/1477px-Chest_Xray_PA_3-8-2010.pn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974FA-5548-462B-8746-CDEE9EC1C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 blood count (CBC)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F6BFC-C1A3-455C-BF02-017B790211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White blood count (WBC)  	 102.3 x1000/mm</a:t>
            </a:r>
            <a:r>
              <a:rPr lang="en-US" baseline="30000" dirty="0"/>
              <a:t>3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Hemoglobin (Hgb)    		 8.2 g/dL </a:t>
            </a:r>
          </a:p>
          <a:p>
            <a:pPr marL="0" indent="0">
              <a:buNone/>
            </a:pPr>
            <a:r>
              <a:rPr lang="en-US" dirty="0"/>
              <a:t>Hematocrit (HCT)   		 25.6% </a:t>
            </a:r>
          </a:p>
          <a:p>
            <a:pPr marL="0" indent="0">
              <a:buNone/>
            </a:pPr>
            <a:r>
              <a:rPr lang="en-US" dirty="0"/>
              <a:t>Platelet (</a:t>
            </a:r>
            <a:r>
              <a:rPr lang="en-US" dirty="0" err="1"/>
              <a:t>Plt</a:t>
            </a:r>
            <a:r>
              <a:rPr lang="en-US" dirty="0"/>
              <a:t>)   			 19 x1000/mm</a:t>
            </a:r>
            <a:r>
              <a:rPr lang="en-US" baseline="30000" dirty="0"/>
              <a:t>3</a:t>
            </a:r>
            <a:r>
              <a:rPr lang="en-US" dirty="0"/>
              <a:t>  </a:t>
            </a:r>
          </a:p>
          <a:p>
            <a:pPr marL="0" indent="0">
              <a:buNone/>
            </a:pPr>
            <a:r>
              <a:rPr lang="en-US" dirty="0"/>
              <a:t>Neutrophils 				43%</a:t>
            </a:r>
          </a:p>
          <a:p>
            <a:pPr marL="0" indent="0">
              <a:buNone/>
            </a:pPr>
            <a:r>
              <a:rPr lang="en-US" dirty="0" err="1"/>
              <a:t>Lymphs</a:t>
            </a:r>
            <a:r>
              <a:rPr lang="en-US" dirty="0"/>
              <a:t> 				23%</a:t>
            </a:r>
          </a:p>
          <a:p>
            <a:pPr marL="0" indent="0">
              <a:buNone/>
            </a:pPr>
            <a:r>
              <a:rPr lang="en-US" dirty="0"/>
              <a:t>Monocytes 				8%</a:t>
            </a:r>
          </a:p>
          <a:p>
            <a:pPr marL="0" indent="0">
              <a:buNone/>
            </a:pPr>
            <a:r>
              <a:rPr lang="en-US" dirty="0"/>
              <a:t>Eos 					2%</a:t>
            </a:r>
          </a:p>
          <a:p>
            <a:pPr marL="0" indent="0">
              <a:buNone/>
            </a:pPr>
            <a:r>
              <a:rPr lang="en-US" dirty="0" err="1"/>
              <a:t>Basos</a:t>
            </a:r>
            <a:r>
              <a:rPr lang="en-US" dirty="0"/>
              <a:t> 					24% 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9724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CFBAF-7DC3-48B8-9F96-437323C4A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ACB08-BD63-4930-A147-20F867D24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17A9DB-AC11-4E62-A7D1-2A5F87F3EF4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6" y="198555"/>
            <a:ext cx="12064855" cy="6294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8378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06F20089-8A1F-486F-8445-E89DA0B5FF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 descr="Head_CT_scan">
            <a:extLst>
              <a:ext uri="{FF2B5EF4-FFF2-40B4-BE49-F238E27FC236}">
                <a16:creationId xmlns:a16="http://schemas.microsoft.com/office/drawing/2014/main" id="{B9B22E53-A0BC-4582-9805-83255BAD2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098" y="162098"/>
            <a:ext cx="6533804" cy="653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0AE1D98B-913E-44EA-BC97-6D89D49BB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3371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06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F273D44-A1A0-4A7C-ADAA-6D1DC3448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Picture 1" descr="1477px-Chest_Xray_PA_3-8-2010">
            <a:extLst>
              <a:ext uri="{FF2B5EF4-FFF2-40B4-BE49-F238E27FC236}">
                <a16:creationId xmlns:a16="http://schemas.microsoft.com/office/drawing/2014/main" id="{6489EFC1-CAF9-49E3-9F54-60B875ECD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534" y="124274"/>
            <a:ext cx="8140932" cy="660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65CC4F8B-D2E9-44BD-829D-D166CF07C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1642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08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image" descr="Schematic_showing_the_appearance_of_acute_myeloblastic_leukemia%2C_M0_under_microscope">
            <a:extLst>
              <a:ext uri="{FF2B5EF4-FFF2-40B4-BE49-F238E27FC236}">
                <a16:creationId xmlns:a16="http://schemas.microsoft.com/office/drawing/2014/main" id="{695A2A22-0165-47DD-8810-55ACBC758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915" y="276112"/>
            <a:ext cx="7698169" cy="630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0240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99940-3665-410C-9BAF-97D82B7DA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Metabolic Panel (BMP)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70240-D7B0-4520-9334-97291419A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Sodium     				 138 </a:t>
            </a:r>
            <a:r>
              <a:rPr lang="en-US" dirty="0" err="1"/>
              <a:t>mEq</a:t>
            </a:r>
            <a:r>
              <a:rPr lang="en-US" dirty="0"/>
              <a:t>/L </a:t>
            </a:r>
          </a:p>
          <a:p>
            <a:pPr marL="0" indent="0">
              <a:buNone/>
            </a:pPr>
            <a:r>
              <a:rPr lang="en-US" dirty="0"/>
              <a:t>Chloride   				 105 </a:t>
            </a:r>
            <a:r>
              <a:rPr lang="en-US" dirty="0" err="1"/>
              <a:t>mEq</a:t>
            </a:r>
            <a:r>
              <a:rPr lang="en-US" dirty="0"/>
              <a:t>/L </a:t>
            </a:r>
          </a:p>
          <a:p>
            <a:pPr marL="0" indent="0">
              <a:buNone/>
            </a:pPr>
            <a:r>
              <a:rPr lang="en-US" dirty="0"/>
              <a:t>Potassium   				 3.9 </a:t>
            </a:r>
            <a:r>
              <a:rPr lang="en-US" dirty="0" err="1"/>
              <a:t>mEq</a:t>
            </a:r>
            <a:r>
              <a:rPr lang="en-US" dirty="0"/>
              <a:t>/L </a:t>
            </a:r>
          </a:p>
          <a:p>
            <a:pPr marL="0" indent="0">
              <a:buNone/>
            </a:pPr>
            <a:r>
              <a:rPr lang="en-US" dirty="0"/>
              <a:t>Bicarbonate (HCO</a:t>
            </a:r>
            <a:r>
              <a:rPr lang="en-US" baseline="-25000" dirty="0"/>
              <a:t>3</a:t>
            </a:r>
            <a:r>
              <a:rPr lang="en-US" dirty="0"/>
              <a:t>) 		 27 </a:t>
            </a:r>
            <a:r>
              <a:rPr lang="en-US" dirty="0" err="1"/>
              <a:t>mEq</a:t>
            </a:r>
            <a:r>
              <a:rPr lang="en-US" dirty="0"/>
              <a:t>/L  </a:t>
            </a:r>
          </a:p>
          <a:p>
            <a:pPr marL="0" indent="0">
              <a:buNone/>
            </a:pPr>
            <a:r>
              <a:rPr lang="en-US" dirty="0"/>
              <a:t>Blood Urea Nitrogen (BUN) 	 32 mg/dL   </a:t>
            </a:r>
          </a:p>
          <a:p>
            <a:pPr marL="0" indent="0">
              <a:buNone/>
            </a:pPr>
            <a:r>
              <a:rPr lang="en-US" dirty="0"/>
              <a:t>Creatinine (Cr)    			 1.4 mg/dL  </a:t>
            </a:r>
          </a:p>
          <a:p>
            <a:pPr marL="0" indent="0">
              <a:buNone/>
            </a:pPr>
            <a:r>
              <a:rPr lang="en-US" dirty="0"/>
              <a:t>Glucose    				 110 mg/dL </a:t>
            </a:r>
          </a:p>
          <a:p>
            <a:pPr marL="0" indent="0">
              <a:buNone/>
            </a:pPr>
            <a:r>
              <a:rPr lang="en-US" dirty="0"/>
              <a:t>Calcium				 9.5 mg/dL</a:t>
            </a:r>
          </a:p>
        </p:txBody>
      </p:sp>
    </p:spTree>
    <p:extLst>
      <p:ext uri="{BB962C8B-B14F-4D97-AF65-F5344CB8AC3E}">
        <p14:creationId xmlns:p14="http://schemas.microsoft.com/office/powerpoint/2010/main" val="1400470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A77C0-0F13-4E02-9670-804D2AF45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Hepatic Function Panel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EAA29-9D97-4325-9175-1F803EC738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AST 				20 Units/L</a:t>
            </a:r>
          </a:p>
          <a:p>
            <a:pPr marL="0" indent="0">
              <a:buNone/>
            </a:pPr>
            <a:r>
              <a:rPr lang="en-US" dirty="0"/>
              <a:t>ALT 				24 Units/L</a:t>
            </a:r>
          </a:p>
          <a:p>
            <a:pPr marL="0" indent="0">
              <a:buNone/>
            </a:pPr>
            <a:r>
              <a:rPr lang="en-US" dirty="0"/>
              <a:t>T </a:t>
            </a:r>
            <a:r>
              <a:rPr lang="en-US" dirty="0" err="1"/>
              <a:t>bili</a:t>
            </a:r>
            <a:r>
              <a:rPr lang="en-US" dirty="0"/>
              <a:t> 				1.2 mg/dL</a:t>
            </a:r>
          </a:p>
          <a:p>
            <a:pPr marL="0" indent="0">
              <a:buNone/>
            </a:pPr>
            <a:r>
              <a:rPr lang="en-US" dirty="0"/>
              <a:t>D </a:t>
            </a:r>
            <a:r>
              <a:rPr lang="en-US" dirty="0" err="1"/>
              <a:t>bili</a:t>
            </a:r>
            <a:r>
              <a:rPr lang="en-US" dirty="0"/>
              <a:t> 				0.4 mg/dL</a:t>
            </a:r>
          </a:p>
          <a:p>
            <a:pPr marL="0" indent="0">
              <a:buNone/>
            </a:pPr>
            <a:r>
              <a:rPr lang="en-US" dirty="0"/>
              <a:t>Albumin 			3.0 g/dL</a:t>
            </a:r>
          </a:p>
          <a:p>
            <a:pPr marL="0" indent="0">
              <a:buNone/>
            </a:pPr>
            <a:r>
              <a:rPr lang="en-US" dirty="0" err="1"/>
              <a:t>Alk</a:t>
            </a:r>
            <a:r>
              <a:rPr lang="en-US" dirty="0"/>
              <a:t> </a:t>
            </a:r>
            <a:r>
              <a:rPr lang="en-US" dirty="0" err="1"/>
              <a:t>Phos</a:t>
            </a:r>
            <a:r>
              <a:rPr lang="en-US" dirty="0"/>
              <a:t> 			82 Units/L</a:t>
            </a:r>
          </a:p>
          <a:p>
            <a:pPr marL="0" indent="0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817195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F2581-E706-4F96-8284-F8872058C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Coagulation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B77C5-7887-4C1B-88A0-617E8FF4A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PT 				11.2 seconds</a:t>
            </a:r>
          </a:p>
          <a:p>
            <a:pPr marL="0" indent="0">
              <a:buNone/>
            </a:pPr>
            <a:r>
              <a:rPr lang="en-US" sz="3600" dirty="0"/>
              <a:t>INR 				1.0</a:t>
            </a:r>
          </a:p>
          <a:p>
            <a:pPr marL="0" indent="0">
              <a:buNone/>
            </a:pPr>
            <a:r>
              <a:rPr lang="en-US" sz="3600" dirty="0"/>
              <a:t>PTT 				31 seconds</a:t>
            </a:r>
          </a:p>
        </p:txBody>
      </p:sp>
    </p:spTree>
    <p:extLst>
      <p:ext uri="{BB962C8B-B14F-4D97-AF65-F5344CB8AC3E}">
        <p14:creationId xmlns:p14="http://schemas.microsoft.com/office/powerpoint/2010/main" val="858535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29792-9B67-4CD1-9C62-8FA0AA5BE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Lactate Dehydrogenase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7B54A-C21C-4AF7-A44A-94DD1BA0B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460 units/L</a:t>
            </a:r>
          </a:p>
        </p:txBody>
      </p:sp>
    </p:spTree>
    <p:extLst>
      <p:ext uri="{BB962C8B-B14F-4D97-AF65-F5344CB8AC3E}">
        <p14:creationId xmlns:p14="http://schemas.microsoft.com/office/powerpoint/2010/main" val="2751322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E6FC2-53D4-44E5-BCBF-AF61934A8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Uric Acid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D908-E26D-40FE-B9FD-2D9E25C78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8.1 mg/dL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80572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1CB38-71E4-4DAF-88FA-9FCBF64F0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Urinalysis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54E85-E901-4F35-B454-B6AAAEC7B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Leukocyte esterase 			negative</a:t>
            </a:r>
          </a:p>
          <a:p>
            <a:pPr marL="0" indent="0">
              <a:buNone/>
            </a:pPr>
            <a:r>
              <a:rPr lang="en-US" dirty="0"/>
              <a:t>Nitrites					negative</a:t>
            </a:r>
          </a:p>
          <a:p>
            <a:pPr marL="0" indent="0">
              <a:buNone/>
            </a:pPr>
            <a:r>
              <a:rPr lang="en-US" dirty="0"/>
              <a:t>Blood 					none</a:t>
            </a:r>
          </a:p>
          <a:p>
            <a:pPr marL="0" indent="0">
              <a:buNone/>
            </a:pPr>
            <a:r>
              <a:rPr lang="en-US" dirty="0"/>
              <a:t>Protein					none</a:t>
            </a:r>
          </a:p>
          <a:p>
            <a:pPr marL="0" indent="0">
              <a:buNone/>
            </a:pPr>
            <a:r>
              <a:rPr lang="en-US" dirty="0"/>
              <a:t>Ketones 				1+</a:t>
            </a:r>
          </a:p>
          <a:p>
            <a:pPr marL="0" indent="0">
              <a:buNone/>
            </a:pPr>
            <a:r>
              <a:rPr lang="en-US" dirty="0"/>
              <a:t>Glucose 				none</a:t>
            </a:r>
          </a:p>
          <a:p>
            <a:pPr marL="0" indent="0">
              <a:buNone/>
            </a:pPr>
            <a:r>
              <a:rPr lang="en-US" dirty="0"/>
              <a:t>Color 					dark yellow</a:t>
            </a:r>
          </a:p>
          <a:p>
            <a:pPr marL="0" indent="0">
              <a:buNone/>
            </a:pPr>
            <a:r>
              <a:rPr lang="en-US" dirty="0"/>
              <a:t>WBC 					0-5 WBCs/HPF</a:t>
            </a:r>
          </a:p>
          <a:p>
            <a:pPr marL="0" indent="0">
              <a:buNone/>
            </a:pPr>
            <a:r>
              <a:rPr lang="en-US" dirty="0"/>
              <a:t>RBC 					0-5 RBCs/HPF</a:t>
            </a:r>
          </a:p>
          <a:p>
            <a:pPr marL="0" indent="0">
              <a:buNone/>
            </a:pPr>
            <a:r>
              <a:rPr lang="en-US" dirty="0"/>
              <a:t>Squamous epithelial cells 		0-5 cells/HPF</a:t>
            </a:r>
          </a:p>
          <a:p>
            <a:pPr marL="0" indent="0">
              <a:buNone/>
            </a:pPr>
            <a:r>
              <a:rPr lang="en-US" dirty="0"/>
              <a:t>Specific gravity 			1.015</a:t>
            </a:r>
          </a:p>
        </p:txBody>
      </p:sp>
    </p:spTree>
    <p:extLst>
      <p:ext uri="{BB962C8B-B14F-4D97-AF65-F5344CB8AC3E}">
        <p14:creationId xmlns:p14="http://schemas.microsoft.com/office/powerpoint/2010/main" val="330209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23101-AD55-4A70-BCB8-1F6EDA9C7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Rapid Influenza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EC7F0-D0F4-42D4-8A10-E956FF5B2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/>
              <a:t>Negative</a:t>
            </a:r>
          </a:p>
        </p:txBody>
      </p:sp>
    </p:spTree>
    <p:extLst>
      <p:ext uri="{BB962C8B-B14F-4D97-AF65-F5344CB8AC3E}">
        <p14:creationId xmlns:p14="http://schemas.microsoft.com/office/powerpoint/2010/main" val="2722419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358</Words>
  <Application>Microsoft Office PowerPoint</Application>
  <PresentationFormat>Widescreen</PresentationFormat>
  <Paragraphs>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Complete blood count (CBC)</vt:lpstr>
      <vt:lpstr>PowerPoint Presentation</vt:lpstr>
      <vt:lpstr>Basic Metabolic Panel (BMP)</vt:lpstr>
      <vt:lpstr>Hepatic Function Panel</vt:lpstr>
      <vt:lpstr>Coagulation Factors</vt:lpstr>
      <vt:lpstr>Lactate Dehydrogenase</vt:lpstr>
      <vt:lpstr>Uric Acid</vt:lpstr>
      <vt:lpstr>Urinalysis</vt:lpstr>
      <vt:lpstr>Rapid Influenza Testing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Yee</dc:creator>
  <cp:lastModifiedBy>Jennifer Yee</cp:lastModifiedBy>
  <cp:revision>67</cp:revision>
  <dcterms:created xsi:type="dcterms:W3CDTF">2019-12-09T13:57:02Z</dcterms:created>
  <dcterms:modified xsi:type="dcterms:W3CDTF">2020-02-21T02:54:35Z</dcterms:modified>
</cp:coreProperties>
</file>