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4" r:id="rId1"/>
  </p:sldMasterIdLst>
  <p:notesMasterIdLst>
    <p:notesMasterId r:id="rId30"/>
  </p:notesMasterIdLst>
  <p:sldIdLst>
    <p:sldId id="256" r:id="rId2"/>
    <p:sldId id="281" r:id="rId3"/>
    <p:sldId id="280" r:id="rId4"/>
    <p:sldId id="257" r:id="rId5"/>
    <p:sldId id="264" r:id="rId6"/>
    <p:sldId id="268" r:id="rId7"/>
    <p:sldId id="258" r:id="rId8"/>
    <p:sldId id="271" r:id="rId9"/>
    <p:sldId id="282" r:id="rId10"/>
    <p:sldId id="273" r:id="rId11"/>
    <p:sldId id="274" r:id="rId12"/>
    <p:sldId id="283" r:id="rId13"/>
    <p:sldId id="276" r:id="rId14"/>
    <p:sldId id="262" r:id="rId15"/>
    <p:sldId id="284" r:id="rId16"/>
    <p:sldId id="272" r:id="rId17"/>
    <p:sldId id="277" r:id="rId18"/>
    <p:sldId id="285" r:id="rId19"/>
    <p:sldId id="261" r:id="rId20"/>
    <p:sldId id="269" r:id="rId21"/>
    <p:sldId id="286" r:id="rId22"/>
    <p:sldId id="278" r:id="rId23"/>
    <p:sldId id="288" r:id="rId24"/>
    <p:sldId id="290" r:id="rId25"/>
    <p:sldId id="279" r:id="rId26"/>
    <p:sldId id="289" r:id="rId27"/>
    <p:sldId id="287" r:id="rId28"/>
    <p:sldId id="291"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30"/>
    <p:restoredTop sz="85850"/>
  </p:normalViewPr>
  <p:slideViewPr>
    <p:cSldViewPr snapToGrid="0" snapToObjects="1">
      <p:cViewPr varScale="1">
        <p:scale>
          <a:sx n="105" d="100"/>
          <a:sy n="105" d="100"/>
        </p:scale>
        <p:origin x="1408" y="176"/>
      </p:cViewPr>
      <p:guideLst/>
    </p:cSldViewPr>
  </p:slideViewPr>
  <p:notesTextViewPr>
    <p:cViewPr>
      <p:scale>
        <a:sx n="105" d="100"/>
        <a:sy n="10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FAA2E9-FFE6-FB48-8FE6-0E38D17EFD43}" type="datetimeFigureOut">
              <a:rPr lang="en-US" smtClean="0"/>
              <a:t>7/2/22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9E3E00-6192-A343-8118-52078DB94D96}" type="slidenum">
              <a:rPr lang="en-US" smtClean="0"/>
              <a:t>‹#›</a:t>
            </a:fld>
            <a:endParaRPr lang="en-US"/>
          </a:p>
        </p:txBody>
      </p:sp>
    </p:spTree>
    <p:extLst>
      <p:ext uri="{BB962C8B-B14F-4D97-AF65-F5344CB8AC3E}">
        <p14:creationId xmlns:p14="http://schemas.microsoft.com/office/powerpoint/2010/main" val="637548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youtu.be/sIYPHKlFcwY"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1</a:t>
            </a:fld>
            <a:endParaRPr lang="en-US"/>
          </a:p>
        </p:txBody>
      </p:sp>
    </p:spTree>
    <p:extLst>
      <p:ext uri="{BB962C8B-B14F-4D97-AF65-F5344CB8AC3E}">
        <p14:creationId xmlns:p14="http://schemas.microsoft.com/office/powerpoint/2010/main" val="1059017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4: Popliteal Fossa Block. Author's own 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Figure 5: Ultrasound-guided popliteal fossa nerve block. Adapted from InterAnest. Ultrasound guided popliteal sciatic nerve block. In: YouTube. youtu.be/v-Wb_N98h1Q. Published November 9, 2017. Accessed April 18, 2022. CC BY 3.0.</a:t>
            </a:r>
          </a:p>
          <a:p>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21</a:t>
            </a:fld>
            <a:endParaRPr lang="en-US"/>
          </a:p>
        </p:txBody>
      </p:sp>
    </p:spTree>
    <p:extLst>
      <p:ext uri="{BB962C8B-B14F-4D97-AF65-F5344CB8AC3E}">
        <p14:creationId xmlns:p14="http://schemas.microsoft.com/office/powerpoint/2010/main" val="4181255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Table 1 adapted from:</a:t>
            </a:r>
          </a:p>
          <a:p>
            <a:r>
              <a:rPr lang="en-US" dirty="0"/>
              <a:t>Hemmings HC, Egan TD, Suzuki S. Koköfer A, Gerner P. Chapter 17: Local Aesthetics. In: </a:t>
            </a:r>
            <a:r>
              <a:rPr lang="en-US" i="1" dirty="0"/>
              <a:t>Pharmacology and Physiology for Anesthesia: Foundations and Clinical Application</a:t>
            </a:r>
            <a:r>
              <a:rPr lang="en-US" dirty="0"/>
              <a:t>. 1st ed. Philadelphia, PA: Elsevier, Inc.; 2019:291-308.</a:t>
            </a:r>
          </a:p>
          <a:p>
            <a:endParaRPr lang="en-US" dirty="0"/>
          </a:p>
          <a:p>
            <a:r>
              <a:rPr lang="en-US" dirty="0"/>
              <a:t>Gadsden J. Chapter 2. Local Anesthetics: Clinical Pharmacology and Rational Selection. In: </a:t>
            </a:r>
            <a:r>
              <a:rPr lang="en-US" i="1" dirty="0"/>
              <a:t>Hadzic's Peripheral Nerve Blocks and Anatomy for Ultrasound-Guided Regional Anesthesia, 2e</a:t>
            </a:r>
            <a:r>
              <a:rPr lang="en-US" dirty="0"/>
              <a:t>. McGraw Hill; 2012:29-40.</a:t>
            </a:r>
          </a:p>
        </p:txBody>
      </p:sp>
      <p:sp>
        <p:nvSpPr>
          <p:cNvPr id="4" name="Slide Number Placeholder 3"/>
          <p:cNvSpPr>
            <a:spLocks noGrp="1"/>
          </p:cNvSpPr>
          <p:nvPr>
            <p:ph type="sldNum" sz="quarter" idx="5"/>
          </p:nvPr>
        </p:nvSpPr>
        <p:spPr/>
        <p:txBody>
          <a:bodyPr/>
          <a:lstStyle/>
          <a:p>
            <a:fld id="{399E3E00-6192-A343-8118-52078DB94D96}" type="slidenum">
              <a:rPr lang="en-US" smtClean="0"/>
              <a:t>26</a:t>
            </a:fld>
            <a:endParaRPr lang="en-US"/>
          </a:p>
        </p:txBody>
      </p:sp>
    </p:spTree>
    <p:extLst>
      <p:ext uri="{BB962C8B-B14F-4D97-AF65-F5344CB8AC3E}">
        <p14:creationId xmlns:p14="http://schemas.microsoft.com/office/powerpoint/2010/main" val="2904702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28</a:t>
            </a:fld>
            <a:endParaRPr lang="en-US"/>
          </a:p>
        </p:txBody>
      </p:sp>
    </p:spTree>
    <p:extLst>
      <p:ext uri="{BB962C8B-B14F-4D97-AF65-F5344CB8AC3E}">
        <p14:creationId xmlns:p14="http://schemas.microsoft.com/office/powerpoint/2010/main" val="1436877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2</a:t>
            </a:fld>
            <a:endParaRPr lang="en-US"/>
          </a:p>
        </p:txBody>
      </p:sp>
    </p:spTree>
    <p:extLst>
      <p:ext uri="{BB962C8B-B14F-4D97-AF65-F5344CB8AC3E}">
        <p14:creationId xmlns:p14="http://schemas.microsoft.com/office/powerpoint/2010/main" val="125104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4</a:t>
            </a:fld>
            <a:endParaRPr lang="en-US"/>
          </a:p>
        </p:txBody>
      </p:sp>
    </p:spTree>
    <p:extLst>
      <p:ext uri="{BB962C8B-B14F-4D97-AF65-F5344CB8AC3E}">
        <p14:creationId xmlns:p14="http://schemas.microsoft.com/office/powerpoint/2010/main" val="736747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for skin movement: if one stops applying forward pressure on the needle, the skin retracts and pulls the needle backwards with it.</a:t>
            </a:r>
          </a:p>
        </p:txBody>
      </p:sp>
      <p:sp>
        <p:nvSpPr>
          <p:cNvPr id="4" name="Slide Number Placeholder 3"/>
          <p:cNvSpPr>
            <a:spLocks noGrp="1"/>
          </p:cNvSpPr>
          <p:nvPr>
            <p:ph type="sldNum" sz="quarter" idx="5"/>
          </p:nvPr>
        </p:nvSpPr>
        <p:spPr/>
        <p:txBody>
          <a:bodyPr/>
          <a:lstStyle/>
          <a:p>
            <a:fld id="{399E3E00-6192-A343-8118-52078DB94D96}" type="slidenum">
              <a:rPr lang="en-US" smtClean="0"/>
              <a:t>6</a:t>
            </a:fld>
            <a:endParaRPr lang="en-US"/>
          </a:p>
        </p:txBody>
      </p:sp>
    </p:spTree>
    <p:extLst>
      <p:ext uri="{BB962C8B-B14F-4D97-AF65-F5344CB8AC3E}">
        <p14:creationId xmlns:p14="http://schemas.microsoft.com/office/powerpoint/2010/main" val="1407036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Image 1: Supraclavicular Brachial Plexus Block. Author’s own 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Figure 1: Ultrasound-guided supraclavicular brachial plexus nerve block. Adapted from InterAnest. Ultrasound guided supraclavicular brachial plexus block. In: YouTube. </a:t>
            </a:r>
            <a:r>
              <a:rPr lang="en-US" sz="1200" u="sng" kern="1200" dirty="0">
                <a:solidFill>
                  <a:schemeClr val="tx1"/>
                </a:solidFill>
                <a:effectLst/>
                <a:latin typeface="+mn-lt"/>
                <a:ea typeface="+mn-ea"/>
                <a:cs typeface="+mn-cs"/>
                <a:hlinkClick r:id="rId3"/>
              </a:rPr>
              <a:t>youtu.be/sIYPHKlFcwY</a:t>
            </a:r>
            <a:r>
              <a:rPr lang="en-US" sz="1200" kern="1200" dirty="0">
                <a:solidFill>
                  <a:schemeClr val="tx1"/>
                </a:solidFill>
                <a:effectLst/>
                <a:latin typeface="+mn-lt"/>
                <a:ea typeface="+mn-ea"/>
                <a:cs typeface="+mn-cs"/>
              </a:rPr>
              <a:t>. Published November 7, 2017. Accessed April 18, 2022. CC BY 3.0.</a:t>
            </a:r>
          </a:p>
          <a:p>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9</a:t>
            </a:fld>
            <a:endParaRPr lang="en-US"/>
          </a:p>
        </p:txBody>
      </p:sp>
    </p:spTree>
    <p:extLst>
      <p:ext uri="{BB962C8B-B14F-4D97-AF65-F5344CB8AC3E}">
        <p14:creationId xmlns:p14="http://schemas.microsoft.com/office/powerpoint/2010/main" val="4252136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Pneumothorax is possible with the ICB, but should be rare with appropriate technique, needle orientation, and needle guidance. The self-limited side effects that occur with supraclavicular block (eg, hoarseness, Horner syndrome, phrenic nerve paresis) can occur with ICB, but less frequently.</a:t>
            </a:r>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10</a:t>
            </a:fld>
            <a:endParaRPr lang="en-US"/>
          </a:p>
        </p:txBody>
      </p:sp>
    </p:spTree>
    <p:extLst>
      <p:ext uri="{BB962C8B-B14F-4D97-AF65-F5344CB8AC3E}">
        <p14:creationId xmlns:p14="http://schemas.microsoft.com/office/powerpoint/2010/main" val="2546732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2 and Figure 2: </a:t>
            </a:r>
            <a:r>
              <a:rPr lang="en-US" sz="1200" kern="1200" dirty="0">
                <a:solidFill>
                  <a:schemeClr val="tx1"/>
                </a:solidFill>
                <a:effectLst/>
                <a:latin typeface="+mn-lt"/>
                <a:ea typeface="+mn-ea"/>
                <a:cs typeface="+mn-cs"/>
              </a:rPr>
              <a:t>Ultrasound-guided infraclavicular brachial plexus nerve block. Adapted from InterAnest. Ultrasound guided infraclavicular brachial plexus block. In: YouTube. youtu.be/5o3TvsyJZig. Published September 16, 2017. Accessed April 18, 2022. CC BY 3.0.</a:t>
            </a:r>
          </a:p>
          <a:p>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12</a:t>
            </a:fld>
            <a:endParaRPr lang="en-US"/>
          </a:p>
        </p:txBody>
      </p:sp>
    </p:spTree>
    <p:extLst>
      <p:ext uri="{BB962C8B-B14F-4D97-AF65-F5344CB8AC3E}">
        <p14:creationId xmlns:p14="http://schemas.microsoft.com/office/powerpoint/2010/main" val="1857612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Image 3: Femoral Block. Author’s own image.</a:t>
            </a:r>
            <a:r>
              <a:rPr lang="en-US" dirty="0">
                <a:effectLst/>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Figure 3: Ultrasound-guided femoral nerve block. Adapted from Shiv Kumar Singh. FEMORAL NERVE ANATOMY AND US GUIDED BLOCK. In: YouTube. youtu.be/FiO3Tbgrk-Q. Published June 17, 2018. Accessed April 18, 2022. CC BY 3.0.</a:t>
            </a:r>
          </a:p>
          <a:p>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15</a:t>
            </a:fld>
            <a:endParaRPr lang="en-US"/>
          </a:p>
        </p:txBody>
      </p:sp>
    </p:spTree>
    <p:extLst>
      <p:ext uri="{BB962C8B-B14F-4D97-AF65-F5344CB8AC3E}">
        <p14:creationId xmlns:p14="http://schemas.microsoft.com/office/powerpoint/2010/main" val="4157380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Image 3: Femoral Block. Author’s own image.</a:t>
            </a:r>
            <a:r>
              <a:rPr lang="en-US" dirty="0">
                <a:effectLst/>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Figure 4:</a:t>
            </a:r>
            <a:r>
              <a:rPr lang="en-US" sz="1200" kern="1200" dirty="0">
                <a:solidFill>
                  <a:schemeClr val="tx1"/>
                </a:solidFill>
                <a:effectLst/>
                <a:latin typeface="+mn-lt"/>
                <a:ea typeface="+mn-ea"/>
                <a:cs typeface="+mn-cs"/>
              </a:rPr>
              <a:t> Ultrasound-guided fascia iliaca nerve block. Adapted from Shiv Kumar Singh. US GUIDED “2 in 1” Block FOR HIP FRACTURES. In: YouTube. youtu.be/q7hZRdGrqIc. Published July 18, 2018. Accessed April 18, 2022. CC BY 3.0.</a:t>
            </a:r>
          </a:p>
          <a:p>
            <a:endParaRPr lang="en-US" dirty="0"/>
          </a:p>
        </p:txBody>
      </p:sp>
      <p:sp>
        <p:nvSpPr>
          <p:cNvPr id="4" name="Slide Number Placeholder 3"/>
          <p:cNvSpPr>
            <a:spLocks noGrp="1"/>
          </p:cNvSpPr>
          <p:nvPr>
            <p:ph type="sldNum" sz="quarter" idx="5"/>
          </p:nvPr>
        </p:nvSpPr>
        <p:spPr/>
        <p:txBody>
          <a:bodyPr/>
          <a:lstStyle/>
          <a:p>
            <a:fld id="{399E3E00-6192-A343-8118-52078DB94D96}" type="slidenum">
              <a:rPr lang="en-US" smtClean="0"/>
              <a:t>18</a:t>
            </a:fld>
            <a:endParaRPr lang="en-US"/>
          </a:p>
        </p:txBody>
      </p:sp>
    </p:spTree>
    <p:extLst>
      <p:ext uri="{BB962C8B-B14F-4D97-AF65-F5344CB8AC3E}">
        <p14:creationId xmlns:p14="http://schemas.microsoft.com/office/powerpoint/2010/main" val="39054903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B49C8F47-F84F-BF4E-A1BE-CADF67EC5F7B}" type="datetimeFigureOut">
              <a:rPr lang="en-US" smtClean="0"/>
              <a:t>7/2/22</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19756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49C8F47-F84F-BF4E-A1BE-CADF67EC5F7B}" type="datetimeFigureOut">
              <a:rPr lang="en-US" smtClean="0"/>
              <a:t>7/2/22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3077085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B49C8F47-F84F-BF4E-A1BE-CADF67EC5F7B}" type="datetimeFigureOut">
              <a:rPr lang="en-US" smtClean="0"/>
              <a:t>7/2/22</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284977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B49C8F47-F84F-BF4E-A1BE-CADF67EC5F7B}" type="datetimeFigureOut">
              <a:rPr lang="en-US" smtClean="0"/>
              <a:t>7/2/22</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24B774B3-14F5-A448-A7B3-962D5CA67ED4}"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356727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B49C8F47-F84F-BF4E-A1BE-CADF67EC5F7B}" type="datetimeFigureOut">
              <a:rPr lang="en-US" smtClean="0"/>
              <a:t>7/2/22</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13998985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49C8F47-F84F-BF4E-A1BE-CADF67EC5F7B}" type="datetimeFigureOut">
              <a:rPr lang="en-US" smtClean="0"/>
              <a:t>7/2/22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1531104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49C8F47-F84F-BF4E-A1BE-CADF67EC5F7B}" type="datetimeFigureOut">
              <a:rPr lang="en-US" smtClean="0"/>
              <a:t>7/2/22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533955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9C8F47-F84F-BF4E-A1BE-CADF67EC5F7B}" type="datetimeFigureOut">
              <a:rPr lang="en-US" smtClean="0"/>
              <a:t>7/2/22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13157784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B49C8F47-F84F-BF4E-A1BE-CADF67EC5F7B}" type="datetimeFigureOut">
              <a:rPr lang="en-US" smtClean="0"/>
              <a:t>7/2/22</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1425357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9C8F47-F84F-BF4E-A1BE-CADF67EC5F7B}" type="datetimeFigureOut">
              <a:rPr lang="en-US" smtClean="0"/>
              <a:t>7/2/22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2101657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B49C8F47-F84F-BF4E-A1BE-CADF67EC5F7B}" type="datetimeFigureOut">
              <a:rPr lang="en-US" smtClean="0"/>
              <a:t>7/2/22</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2137995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49C8F47-F84F-BF4E-A1BE-CADF67EC5F7B}" type="datetimeFigureOut">
              <a:rPr lang="en-US" smtClean="0"/>
              <a:t>7/2/22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4222788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9C8F47-F84F-BF4E-A1BE-CADF67EC5F7B}" type="datetimeFigureOut">
              <a:rPr lang="en-US" smtClean="0"/>
              <a:t>7/2/22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4077319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9C8F47-F84F-BF4E-A1BE-CADF67EC5F7B}" type="datetimeFigureOut">
              <a:rPr lang="en-US" smtClean="0"/>
              <a:t>7/2/22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1209973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9C8F47-F84F-BF4E-A1BE-CADF67EC5F7B}" type="datetimeFigureOut">
              <a:rPr lang="en-US" smtClean="0"/>
              <a:t>7/2/22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1934920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49C8F47-F84F-BF4E-A1BE-CADF67EC5F7B}" type="datetimeFigureOut">
              <a:rPr lang="en-US" smtClean="0"/>
              <a:t>7/2/22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235805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49C8F47-F84F-BF4E-A1BE-CADF67EC5F7B}" type="datetimeFigureOut">
              <a:rPr lang="en-US" smtClean="0"/>
              <a:t>7/2/22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B774B3-14F5-A448-A7B3-962D5CA67ED4}" type="slidenum">
              <a:rPr lang="en-US" smtClean="0"/>
              <a:t>‹#›</a:t>
            </a:fld>
            <a:endParaRPr lang="en-US"/>
          </a:p>
        </p:txBody>
      </p:sp>
    </p:spTree>
    <p:extLst>
      <p:ext uri="{BB962C8B-B14F-4D97-AF65-F5344CB8AC3E}">
        <p14:creationId xmlns:p14="http://schemas.microsoft.com/office/powerpoint/2010/main" val="1631113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49C8F47-F84F-BF4E-A1BE-CADF67EC5F7B}" type="datetimeFigureOut">
              <a:rPr lang="en-US" smtClean="0"/>
              <a:t>7/2/22</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4B774B3-14F5-A448-A7B3-962D5CA67ED4}" type="slidenum">
              <a:rPr lang="en-US" smtClean="0"/>
              <a:t>‹#›</a:t>
            </a:fld>
            <a:endParaRPr lang="en-US"/>
          </a:p>
        </p:txBody>
      </p:sp>
    </p:spTree>
    <p:extLst>
      <p:ext uri="{BB962C8B-B14F-4D97-AF65-F5344CB8AC3E}">
        <p14:creationId xmlns:p14="http://schemas.microsoft.com/office/powerpoint/2010/main" val="727580794"/>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2.jp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2.jp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7.jp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4E677-01CF-3DCB-4C90-5DE55056EC5D}"/>
              </a:ext>
            </a:extLst>
          </p:cNvPr>
          <p:cNvSpPr>
            <a:spLocks noGrp="1"/>
          </p:cNvSpPr>
          <p:nvPr>
            <p:ph type="ctrTitle"/>
          </p:nvPr>
        </p:nvSpPr>
        <p:spPr/>
        <p:txBody>
          <a:bodyPr>
            <a:normAutofit fontScale="90000"/>
          </a:bodyPr>
          <a:lstStyle/>
          <a:p>
            <a:r>
              <a:rPr lang="en-US" dirty="0"/>
              <a:t>Ultrasound Guided Regional Nerve Blocks Workshop</a:t>
            </a:r>
          </a:p>
        </p:txBody>
      </p:sp>
      <p:pic>
        <p:nvPicPr>
          <p:cNvPr id="3" name="Picture 8">
            <a:extLst>
              <a:ext uri="{FF2B5EF4-FFF2-40B4-BE49-F238E27FC236}">
                <a16:creationId xmlns:a16="http://schemas.microsoft.com/office/drawing/2014/main" id="{25D14D71-3B6C-8287-CFAB-E3D58769F0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43032" y="6254496"/>
            <a:ext cx="1462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6662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D32E3-5CD7-C768-0757-980032EC865F}"/>
              </a:ext>
            </a:extLst>
          </p:cNvPr>
          <p:cNvSpPr>
            <a:spLocks noGrp="1"/>
          </p:cNvSpPr>
          <p:nvPr>
            <p:ph type="title"/>
          </p:nvPr>
        </p:nvSpPr>
        <p:spPr/>
        <p:txBody>
          <a:bodyPr/>
          <a:lstStyle/>
          <a:p>
            <a:r>
              <a:rPr lang="en-US" dirty="0"/>
              <a:t>Infraclavicular Brachial Plexus</a:t>
            </a:r>
          </a:p>
        </p:txBody>
      </p:sp>
      <p:sp>
        <p:nvSpPr>
          <p:cNvPr id="3" name="Content Placeholder 2">
            <a:extLst>
              <a:ext uri="{FF2B5EF4-FFF2-40B4-BE49-F238E27FC236}">
                <a16:creationId xmlns:a16="http://schemas.microsoft.com/office/drawing/2014/main" id="{AFC8BC7B-2C9E-60F4-D560-B96F1CBD1511}"/>
              </a:ext>
            </a:extLst>
          </p:cNvPr>
          <p:cNvSpPr>
            <a:spLocks noGrp="1"/>
          </p:cNvSpPr>
          <p:nvPr>
            <p:ph idx="1"/>
          </p:nvPr>
        </p:nvSpPr>
        <p:spPr/>
        <p:txBody>
          <a:bodyPr/>
          <a:lstStyle/>
          <a:p>
            <a:r>
              <a:rPr lang="en-US" dirty="0"/>
              <a:t>Blocks the nerves of the brachial plexus at the level of the cords (lateral, posterior, and medial).</a:t>
            </a:r>
          </a:p>
          <a:p>
            <a:r>
              <a:rPr lang="en-US" dirty="0"/>
              <a:t>Provides anesthesia for surgeries of the distal two-thirds of the arm with blockade of the axillary and musculocutaneous nerves.</a:t>
            </a:r>
          </a:p>
          <a:p>
            <a:r>
              <a:rPr lang="en-US" dirty="0"/>
              <a:t>In comparison with supraclavicular blocks, the infraclavicular approach is more often used for placement of indwelling catheters since the infraclavicular site provides improved efficacy, stable positioning, and easier catheter care.</a:t>
            </a:r>
          </a:p>
          <a:p>
            <a:endParaRPr lang="en-US" dirty="0"/>
          </a:p>
        </p:txBody>
      </p:sp>
    </p:spTree>
    <p:extLst>
      <p:ext uri="{BB962C8B-B14F-4D97-AF65-F5344CB8AC3E}">
        <p14:creationId xmlns:p14="http://schemas.microsoft.com/office/powerpoint/2010/main" val="132386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36E09-A6D9-2132-164A-118AE7A83EB2}"/>
              </a:ext>
            </a:extLst>
          </p:cNvPr>
          <p:cNvSpPr>
            <a:spLocks noGrp="1"/>
          </p:cNvSpPr>
          <p:nvPr>
            <p:ph type="title"/>
          </p:nvPr>
        </p:nvSpPr>
        <p:spPr/>
        <p:txBody>
          <a:bodyPr/>
          <a:lstStyle/>
          <a:p>
            <a:r>
              <a:rPr lang="en-US" dirty="0"/>
              <a:t>Infraclavicular Brachial Plexus Guide</a:t>
            </a:r>
          </a:p>
        </p:txBody>
      </p:sp>
      <p:sp>
        <p:nvSpPr>
          <p:cNvPr id="6" name="Content Placeholder 5">
            <a:extLst>
              <a:ext uri="{FF2B5EF4-FFF2-40B4-BE49-F238E27FC236}">
                <a16:creationId xmlns:a16="http://schemas.microsoft.com/office/drawing/2014/main" id="{1528F7BD-E5B4-607A-1E79-65E9E9E07CE3}"/>
              </a:ext>
            </a:extLst>
          </p:cNvPr>
          <p:cNvSpPr>
            <a:spLocks noGrp="1"/>
          </p:cNvSpPr>
          <p:nvPr>
            <p:ph idx="1"/>
          </p:nvPr>
        </p:nvSpPr>
        <p:spPr/>
        <p:txBody>
          <a:bodyPr>
            <a:normAutofit/>
          </a:bodyPr>
          <a:lstStyle/>
          <a:p>
            <a:r>
              <a:rPr lang="en-US" dirty="0"/>
              <a:t>Patient: Supine with head turned contralaterally to the block. Abduct the humerus to 90 degrees.</a:t>
            </a:r>
          </a:p>
          <a:p>
            <a:r>
              <a:rPr lang="en-US" dirty="0"/>
              <a:t>Probe: Place in parasagittal plane, medial to the coracoid process and inferior to the clavicle to identify the axillary artery.</a:t>
            </a:r>
          </a:p>
          <a:p>
            <a:r>
              <a:rPr lang="en-US" dirty="0"/>
              <a:t>Needle: Insert in-plane of the probe, just inferior to the clavicle, and aim toward the posterior aspect of the axillary artery until needle is beneath the artery.</a:t>
            </a:r>
          </a:p>
          <a:p>
            <a:r>
              <a:rPr lang="en-US" dirty="0"/>
              <a:t>Helpful hint: Avoid placing the probe medial of the parasagittal plane.</a:t>
            </a:r>
          </a:p>
        </p:txBody>
      </p:sp>
    </p:spTree>
    <p:extLst>
      <p:ext uri="{BB962C8B-B14F-4D97-AF65-F5344CB8AC3E}">
        <p14:creationId xmlns:p14="http://schemas.microsoft.com/office/powerpoint/2010/main" val="2330000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C2C24-656F-39E1-D3CF-4947607829C2}"/>
              </a:ext>
            </a:extLst>
          </p:cNvPr>
          <p:cNvSpPr>
            <a:spLocks noGrp="1"/>
          </p:cNvSpPr>
          <p:nvPr>
            <p:ph type="title"/>
          </p:nvPr>
        </p:nvSpPr>
        <p:spPr/>
        <p:txBody>
          <a:bodyPr>
            <a:normAutofit/>
          </a:bodyPr>
          <a:lstStyle/>
          <a:p>
            <a:r>
              <a:rPr lang="en-US" dirty="0"/>
              <a:t>infraclavicular block Probe and Ultrasound</a:t>
            </a:r>
          </a:p>
        </p:txBody>
      </p:sp>
      <p:pic>
        <p:nvPicPr>
          <p:cNvPr id="7" name="Content Placeholder 6">
            <a:extLst>
              <a:ext uri="{FF2B5EF4-FFF2-40B4-BE49-F238E27FC236}">
                <a16:creationId xmlns:a16="http://schemas.microsoft.com/office/drawing/2014/main" id="{A610305A-7F53-988F-A4EB-04069C0D487C}"/>
              </a:ext>
            </a:extLst>
          </p:cNvPr>
          <p:cNvPicPr>
            <a:picLocks noGrp="1" noChangeAspect="1"/>
          </p:cNvPicPr>
          <p:nvPr>
            <p:ph sz="half" idx="1"/>
          </p:nvPr>
        </p:nvPicPr>
        <p:blipFill>
          <a:blip r:embed="rId3"/>
          <a:stretch>
            <a:fillRect/>
          </a:stretch>
        </p:blipFill>
        <p:spPr>
          <a:xfrm>
            <a:off x="471340" y="1921146"/>
            <a:ext cx="3855768" cy="4351338"/>
          </a:xfrm>
        </p:spPr>
      </p:pic>
      <p:pic>
        <p:nvPicPr>
          <p:cNvPr id="2050" name="Picture 5" descr="A picture containing text, water, outdoor, wave&#10;&#10;Description automatically generated">
            <a:extLst>
              <a:ext uri="{FF2B5EF4-FFF2-40B4-BE49-F238E27FC236}">
                <a16:creationId xmlns:a16="http://schemas.microsoft.com/office/drawing/2014/main" id="{3A16313B-B0B8-6116-D345-9EFCE483C9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7108" y="2521336"/>
            <a:ext cx="3760259" cy="3150958"/>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6" descr="Diagram&#10;&#10;Description automatically generated">
            <a:extLst>
              <a:ext uri="{FF2B5EF4-FFF2-40B4-BE49-F238E27FC236}">
                <a16:creationId xmlns:a16="http://schemas.microsoft.com/office/drawing/2014/main" id="{940164C7-B64C-FF4D-C997-C5F1A649A5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87367" y="2521336"/>
            <a:ext cx="3781150" cy="315095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BF267CA1-21FA-D148-A103-FFA1CA24839F}"/>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63000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0862D-9FC4-D5FC-ED6A-4FDAE840F23B}"/>
              </a:ext>
            </a:extLst>
          </p:cNvPr>
          <p:cNvSpPr>
            <a:spLocks noGrp="1"/>
          </p:cNvSpPr>
          <p:nvPr>
            <p:ph type="title"/>
          </p:nvPr>
        </p:nvSpPr>
        <p:spPr/>
        <p:txBody>
          <a:bodyPr/>
          <a:lstStyle/>
          <a:p>
            <a:r>
              <a:rPr lang="en-US" dirty="0"/>
              <a:t>Femoral</a:t>
            </a:r>
            <a:endParaRPr lang="en-US" b="1" dirty="0"/>
          </a:p>
        </p:txBody>
      </p:sp>
      <p:sp>
        <p:nvSpPr>
          <p:cNvPr id="3" name="Content Placeholder 2">
            <a:extLst>
              <a:ext uri="{FF2B5EF4-FFF2-40B4-BE49-F238E27FC236}">
                <a16:creationId xmlns:a16="http://schemas.microsoft.com/office/drawing/2014/main" id="{C5FF1FDB-6A5A-62C1-2635-84637879F725}"/>
              </a:ext>
            </a:extLst>
          </p:cNvPr>
          <p:cNvSpPr>
            <a:spLocks noGrp="1"/>
          </p:cNvSpPr>
          <p:nvPr>
            <p:ph idx="1"/>
          </p:nvPr>
        </p:nvSpPr>
        <p:spPr/>
        <p:txBody>
          <a:bodyPr/>
          <a:lstStyle/>
          <a:p>
            <a:r>
              <a:rPr lang="en-US" dirty="0"/>
              <a:t>The femoral nerve (L2 to L4) runs through the psoas muscle and emerges at the lower border between the psoas and iliacus muscles, beneath the inguinal ligament lateral to the common femoral artery.</a:t>
            </a:r>
          </a:p>
          <a:p>
            <a:r>
              <a:rPr lang="en-US" dirty="0"/>
              <a:t>The femoral nerve innervates muscles involved with hip flexion and knee extension, and provides sensation to the anterior thigh, femur, knee joint, and medial leg.</a:t>
            </a:r>
          </a:p>
          <a:p>
            <a:r>
              <a:rPr lang="en-US" dirty="0"/>
              <a:t>Complication: risk of quadriceps weakness.</a:t>
            </a:r>
          </a:p>
        </p:txBody>
      </p:sp>
    </p:spTree>
    <p:extLst>
      <p:ext uri="{BB962C8B-B14F-4D97-AF65-F5344CB8AC3E}">
        <p14:creationId xmlns:p14="http://schemas.microsoft.com/office/powerpoint/2010/main" val="20816041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49EE8-6A4F-748C-745B-5A946B9DFE21}"/>
              </a:ext>
            </a:extLst>
          </p:cNvPr>
          <p:cNvSpPr>
            <a:spLocks noGrp="1"/>
          </p:cNvSpPr>
          <p:nvPr>
            <p:ph type="title"/>
          </p:nvPr>
        </p:nvSpPr>
        <p:spPr/>
        <p:txBody>
          <a:bodyPr/>
          <a:lstStyle/>
          <a:p>
            <a:r>
              <a:rPr lang="en-US" dirty="0"/>
              <a:t>Femoral Nerve Block Guide</a:t>
            </a:r>
          </a:p>
        </p:txBody>
      </p:sp>
      <p:sp>
        <p:nvSpPr>
          <p:cNvPr id="5" name="Content Placeholder 4">
            <a:extLst>
              <a:ext uri="{FF2B5EF4-FFF2-40B4-BE49-F238E27FC236}">
                <a16:creationId xmlns:a16="http://schemas.microsoft.com/office/drawing/2014/main" id="{BC88988C-1DFA-434C-B98C-94BDB09DFD37}"/>
              </a:ext>
            </a:extLst>
          </p:cNvPr>
          <p:cNvSpPr>
            <a:spLocks noGrp="1"/>
          </p:cNvSpPr>
          <p:nvPr>
            <p:ph idx="1"/>
          </p:nvPr>
        </p:nvSpPr>
        <p:spPr/>
        <p:txBody>
          <a:bodyPr>
            <a:normAutofit/>
          </a:bodyPr>
          <a:lstStyle/>
          <a:p>
            <a:r>
              <a:rPr lang="en-US" dirty="0"/>
              <a:t>Patient: Supine with the ipsilateral extremity abducted to roughly 15 degrees and externally rotated as to rest the lateral aspect of the foot on the exam table.</a:t>
            </a:r>
          </a:p>
          <a:p>
            <a:r>
              <a:rPr lang="en-US" dirty="0"/>
              <a:t>Probe: Place transversely on the femoral crease, over the femoral arterial pulse, and move medially to identify the artery.</a:t>
            </a:r>
          </a:p>
          <a:p>
            <a:r>
              <a:rPr lang="en-US" dirty="0"/>
              <a:t>Needle: Place adjacent to the lateral aspect of the femoral nerve and insert between the layers of the fascia iliaca that surround the femoral nerve. </a:t>
            </a:r>
          </a:p>
          <a:p>
            <a:r>
              <a:rPr lang="en-US" dirty="0"/>
              <a:t>Helpful hint: Identify the femur prior to the femoral artery.</a:t>
            </a:r>
          </a:p>
        </p:txBody>
      </p:sp>
    </p:spTree>
    <p:extLst>
      <p:ext uri="{BB962C8B-B14F-4D97-AF65-F5344CB8AC3E}">
        <p14:creationId xmlns:p14="http://schemas.microsoft.com/office/powerpoint/2010/main" val="3857574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C2C24-656F-39E1-D3CF-4947607829C2}"/>
              </a:ext>
            </a:extLst>
          </p:cNvPr>
          <p:cNvSpPr>
            <a:spLocks noGrp="1"/>
          </p:cNvSpPr>
          <p:nvPr>
            <p:ph type="title"/>
          </p:nvPr>
        </p:nvSpPr>
        <p:spPr/>
        <p:txBody>
          <a:bodyPr>
            <a:normAutofit/>
          </a:bodyPr>
          <a:lstStyle/>
          <a:p>
            <a:r>
              <a:rPr lang="en-US" dirty="0"/>
              <a:t>Femoral block Probe and ultrasound</a:t>
            </a:r>
          </a:p>
        </p:txBody>
      </p:sp>
      <p:pic>
        <p:nvPicPr>
          <p:cNvPr id="3074" name="Picture 7" descr="A ultrasound of a baby&#10;&#10;Description automatically generated with low confidence">
            <a:extLst>
              <a:ext uri="{FF2B5EF4-FFF2-40B4-BE49-F238E27FC236}">
                <a16:creationId xmlns:a16="http://schemas.microsoft.com/office/drawing/2014/main" id="{7F03B841-6845-E36E-D54B-7DB087A364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0320" y="2736696"/>
            <a:ext cx="3933734" cy="2768183"/>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8" descr="Diagram&#10;&#10;Description automatically generated">
            <a:extLst>
              <a:ext uri="{FF2B5EF4-FFF2-40B4-BE49-F238E27FC236}">
                <a16:creationId xmlns:a16="http://schemas.microsoft.com/office/drawing/2014/main" id="{1C258395-D674-82D1-90CD-5C476A5AF2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4054" y="2736696"/>
            <a:ext cx="3933734" cy="276818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D6FD35BE-75DE-AB19-39E5-311E8DA8F348}"/>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image1.jpg" descr="A picture containing person, indoor&#10;&#10;Description automatically generated">
            <a:extLst>
              <a:ext uri="{FF2B5EF4-FFF2-40B4-BE49-F238E27FC236}">
                <a16:creationId xmlns:a16="http://schemas.microsoft.com/office/drawing/2014/main" id="{A263C7B7-F59A-4561-EE3D-103281F6910A}"/>
              </a:ext>
            </a:extLst>
          </p:cNvPr>
          <p:cNvPicPr/>
          <p:nvPr/>
        </p:nvPicPr>
        <p:blipFill>
          <a:blip r:embed="rId5"/>
          <a:srcRect/>
          <a:stretch>
            <a:fillRect/>
          </a:stretch>
        </p:blipFill>
        <p:spPr>
          <a:xfrm>
            <a:off x="439281" y="1955572"/>
            <a:ext cx="3281039" cy="4337251"/>
          </a:xfrm>
          <a:prstGeom prst="rect">
            <a:avLst/>
          </a:prstGeom>
          <a:ln/>
        </p:spPr>
      </p:pic>
    </p:spTree>
    <p:extLst>
      <p:ext uri="{BB962C8B-B14F-4D97-AF65-F5344CB8AC3E}">
        <p14:creationId xmlns:p14="http://schemas.microsoft.com/office/powerpoint/2010/main" val="5109522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308C0-B2F9-FF4E-9536-A9657A7E2E0B}"/>
              </a:ext>
            </a:extLst>
          </p:cNvPr>
          <p:cNvSpPr>
            <a:spLocks noGrp="1"/>
          </p:cNvSpPr>
          <p:nvPr>
            <p:ph type="title"/>
          </p:nvPr>
        </p:nvSpPr>
        <p:spPr/>
        <p:txBody>
          <a:bodyPr/>
          <a:lstStyle/>
          <a:p>
            <a:r>
              <a:rPr lang="en-US" dirty="0"/>
              <a:t>Fascia Iliaca</a:t>
            </a:r>
          </a:p>
        </p:txBody>
      </p:sp>
      <p:sp>
        <p:nvSpPr>
          <p:cNvPr id="3" name="Content Placeholder 2">
            <a:extLst>
              <a:ext uri="{FF2B5EF4-FFF2-40B4-BE49-F238E27FC236}">
                <a16:creationId xmlns:a16="http://schemas.microsoft.com/office/drawing/2014/main" id="{9F4DDAD8-4F24-1BEB-E7F3-E6F8BFF26DB5}"/>
              </a:ext>
            </a:extLst>
          </p:cNvPr>
          <p:cNvSpPr>
            <a:spLocks noGrp="1"/>
          </p:cNvSpPr>
          <p:nvPr>
            <p:ph idx="1"/>
          </p:nvPr>
        </p:nvSpPr>
        <p:spPr/>
        <p:txBody>
          <a:bodyPr>
            <a:normAutofit/>
          </a:bodyPr>
          <a:lstStyle/>
          <a:p>
            <a:r>
              <a:rPr lang="en-US" dirty="0"/>
              <a:t>Can cover the 3 nerves running through the fascia iliaca (L2-L4): femoral, lateral femoral cutaneous, and obturator nerves</a:t>
            </a:r>
          </a:p>
          <a:p>
            <a:r>
              <a:rPr lang="en-US" dirty="0"/>
              <a:t>These nerves are involved with hip flexion and knee extension and provide sensation from the lateral and anterior thigh down to the knee and medial leg</a:t>
            </a:r>
          </a:p>
          <a:p>
            <a:r>
              <a:rPr lang="en-US" dirty="0"/>
              <a:t>This alternative to the femoral nerve block can cover the lateral region more reliably</a:t>
            </a:r>
          </a:p>
        </p:txBody>
      </p:sp>
    </p:spTree>
    <p:extLst>
      <p:ext uri="{BB962C8B-B14F-4D97-AF65-F5344CB8AC3E}">
        <p14:creationId xmlns:p14="http://schemas.microsoft.com/office/powerpoint/2010/main" val="844833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BCC49-B386-0AF9-A6CE-ACAB62CC0CF3}"/>
              </a:ext>
            </a:extLst>
          </p:cNvPr>
          <p:cNvSpPr>
            <a:spLocks noGrp="1"/>
          </p:cNvSpPr>
          <p:nvPr>
            <p:ph type="title"/>
          </p:nvPr>
        </p:nvSpPr>
        <p:spPr/>
        <p:txBody>
          <a:bodyPr/>
          <a:lstStyle/>
          <a:p>
            <a:r>
              <a:rPr lang="en-US" dirty="0"/>
              <a:t>Fascia </a:t>
            </a:r>
            <a:r>
              <a:rPr lang="en-US" dirty="0" err="1"/>
              <a:t>Iliaca</a:t>
            </a:r>
            <a:r>
              <a:rPr lang="en-US" dirty="0"/>
              <a:t> Guide</a:t>
            </a:r>
          </a:p>
        </p:txBody>
      </p:sp>
      <p:sp>
        <p:nvSpPr>
          <p:cNvPr id="5" name="Content Placeholder 4">
            <a:extLst>
              <a:ext uri="{FF2B5EF4-FFF2-40B4-BE49-F238E27FC236}">
                <a16:creationId xmlns:a16="http://schemas.microsoft.com/office/drawing/2014/main" id="{A3BA351F-6CB2-35B3-8A3A-F78F133F7FA7}"/>
              </a:ext>
            </a:extLst>
          </p:cNvPr>
          <p:cNvSpPr>
            <a:spLocks noGrp="1"/>
          </p:cNvSpPr>
          <p:nvPr>
            <p:ph idx="1"/>
          </p:nvPr>
        </p:nvSpPr>
        <p:spPr/>
        <p:txBody>
          <a:bodyPr/>
          <a:lstStyle/>
          <a:p>
            <a:r>
              <a:rPr lang="en-US" dirty="0"/>
              <a:t>Patient: Supine position. Probe: Place transversely over the inguinal crease and move around slowly to identify the femoral artery; then move laterally to identify the femoral nerve followed by the fascia iliaca.</a:t>
            </a:r>
          </a:p>
          <a:p>
            <a:r>
              <a:rPr lang="en-US" dirty="0"/>
              <a:t>Needle: Insert in-plane from lateral aspect and guide the tip to under the fascia iliaca several centimeters lateral to the femoral artery.</a:t>
            </a:r>
          </a:p>
          <a:p>
            <a:r>
              <a:rPr lang="en-US" dirty="0"/>
              <a:t>Helpful hint: Confirm adequate spread of the anesthetic underneath the fascia iliaca with the ultrasound.</a:t>
            </a:r>
          </a:p>
        </p:txBody>
      </p:sp>
    </p:spTree>
    <p:extLst>
      <p:ext uri="{BB962C8B-B14F-4D97-AF65-F5344CB8AC3E}">
        <p14:creationId xmlns:p14="http://schemas.microsoft.com/office/powerpoint/2010/main" val="1207374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C2C24-656F-39E1-D3CF-4947607829C2}"/>
              </a:ext>
            </a:extLst>
          </p:cNvPr>
          <p:cNvSpPr>
            <a:spLocks noGrp="1"/>
          </p:cNvSpPr>
          <p:nvPr>
            <p:ph type="title"/>
          </p:nvPr>
        </p:nvSpPr>
        <p:spPr/>
        <p:txBody>
          <a:bodyPr>
            <a:normAutofit/>
          </a:bodyPr>
          <a:lstStyle/>
          <a:p>
            <a:r>
              <a:rPr lang="en-US" dirty="0"/>
              <a:t>Fascia iliaca block Probe and ultrasound</a:t>
            </a:r>
          </a:p>
        </p:txBody>
      </p:sp>
      <p:pic>
        <p:nvPicPr>
          <p:cNvPr id="4098" name="Picture 2" descr="A picture containing text, water, night sky&#10;&#10;Description automatically generated">
            <a:extLst>
              <a:ext uri="{FF2B5EF4-FFF2-40B4-BE49-F238E27FC236}">
                <a16:creationId xmlns:a16="http://schemas.microsoft.com/office/drawing/2014/main" id="{0D455AEF-7E71-F001-1E21-50F81855EC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7905" y="2055813"/>
            <a:ext cx="3754493" cy="2172739"/>
          </a:xfrm>
          <a:prstGeom prst="rect">
            <a:avLst/>
          </a:prstGeom>
          <a:noFill/>
          <a:extLst>
            <a:ext uri="{909E8E84-426E-40DD-AFC4-6F175D3DCCD1}">
              <a14:hiddenFill xmlns:a14="http://schemas.microsoft.com/office/drawing/2010/main">
                <a:solidFill>
                  <a:srgbClr val="FFFFFF"/>
                </a:solidFill>
              </a14:hiddenFill>
            </a:ext>
          </a:extLst>
        </p:spPr>
      </p:pic>
      <p:pic>
        <p:nvPicPr>
          <p:cNvPr id="4097" name="Picture 14" descr="A picture containing text, night sky&#10;&#10;Description automatically generated">
            <a:extLst>
              <a:ext uri="{FF2B5EF4-FFF2-40B4-BE49-F238E27FC236}">
                <a16:creationId xmlns:a16="http://schemas.microsoft.com/office/drawing/2014/main" id="{C9FA7C2C-7EB0-AA4C-2A8B-2681132CE0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7905" y="4228239"/>
            <a:ext cx="3754493" cy="217273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500DB83C-813F-B1E2-8E8F-498E958E5966}"/>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1" name="image1.jpg" descr="A picture containing person, indoor&#10;&#10;Description automatically generated">
            <a:extLst>
              <a:ext uri="{FF2B5EF4-FFF2-40B4-BE49-F238E27FC236}">
                <a16:creationId xmlns:a16="http://schemas.microsoft.com/office/drawing/2014/main" id="{E40A0F89-8984-A0AE-2E87-D3054D28840D}"/>
              </a:ext>
            </a:extLst>
          </p:cNvPr>
          <p:cNvPicPr/>
          <p:nvPr/>
        </p:nvPicPr>
        <p:blipFill>
          <a:blip r:embed="rId5"/>
          <a:srcRect/>
          <a:stretch>
            <a:fillRect/>
          </a:stretch>
        </p:blipFill>
        <p:spPr>
          <a:xfrm>
            <a:off x="2516293" y="2055813"/>
            <a:ext cx="3281039" cy="4337251"/>
          </a:xfrm>
          <a:prstGeom prst="rect">
            <a:avLst/>
          </a:prstGeom>
          <a:ln/>
        </p:spPr>
      </p:pic>
    </p:spTree>
    <p:extLst>
      <p:ext uri="{BB962C8B-B14F-4D97-AF65-F5344CB8AC3E}">
        <p14:creationId xmlns:p14="http://schemas.microsoft.com/office/powerpoint/2010/main" val="3179467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99AE3-78F4-C8B7-BB92-BB20B67038EA}"/>
              </a:ext>
            </a:extLst>
          </p:cNvPr>
          <p:cNvSpPr>
            <a:spLocks noGrp="1"/>
          </p:cNvSpPr>
          <p:nvPr>
            <p:ph type="title"/>
          </p:nvPr>
        </p:nvSpPr>
        <p:spPr/>
        <p:txBody>
          <a:bodyPr>
            <a:normAutofit/>
          </a:bodyPr>
          <a:lstStyle/>
          <a:p>
            <a:r>
              <a:rPr lang="en-US" dirty="0"/>
              <a:t>Popliteal Fossa (Distal Sciatic) Block </a:t>
            </a:r>
          </a:p>
        </p:txBody>
      </p:sp>
      <p:sp>
        <p:nvSpPr>
          <p:cNvPr id="3" name="Content Placeholder 2">
            <a:extLst>
              <a:ext uri="{FF2B5EF4-FFF2-40B4-BE49-F238E27FC236}">
                <a16:creationId xmlns:a16="http://schemas.microsoft.com/office/drawing/2014/main" id="{E3030F60-A611-39D6-3579-0BA3E7F9AE9A}"/>
              </a:ext>
            </a:extLst>
          </p:cNvPr>
          <p:cNvSpPr>
            <a:spLocks noGrp="1"/>
          </p:cNvSpPr>
          <p:nvPr>
            <p:ph idx="1"/>
          </p:nvPr>
        </p:nvSpPr>
        <p:spPr/>
        <p:txBody>
          <a:bodyPr/>
          <a:lstStyle/>
          <a:p>
            <a:r>
              <a:rPr lang="en-US" dirty="0"/>
              <a:t>Used in anesthesia of the posterior knee, calf, tibia, fibula, ankle, and foot.</a:t>
            </a:r>
          </a:p>
          <a:p>
            <a:r>
              <a:rPr lang="en-US" dirty="0"/>
              <a:t>Sciatic nerve can be blocked through Posterior approach vs Lateral approach. Posterior approach is easier to learn.</a:t>
            </a:r>
          </a:p>
          <a:p>
            <a:r>
              <a:rPr lang="en-US" dirty="0"/>
              <a:t>Complication: major complications of popliteal block are very rare. Motor deficit associated with popliteal block is the inability to dorsiflex the ankle that leads to foot drop.</a:t>
            </a:r>
          </a:p>
          <a:p>
            <a:endParaRPr lang="en-US" dirty="0"/>
          </a:p>
          <a:p>
            <a:endParaRPr lang="en-US" dirty="0"/>
          </a:p>
        </p:txBody>
      </p:sp>
    </p:spTree>
    <p:extLst>
      <p:ext uri="{BB962C8B-B14F-4D97-AF65-F5344CB8AC3E}">
        <p14:creationId xmlns:p14="http://schemas.microsoft.com/office/powerpoint/2010/main" val="4274940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01F66-BD51-37B2-CBC4-8A23E1EFA14E}"/>
              </a:ext>
            </a:extLst>
          </p:cNvPr>
          <p:cNvSpPr>
            <a:spLocks noGrp="1"/>
          </p:cNvSpPr>
          <p:nvPr>
            <p:ph type="title"/>
          </p:nvPr>
        </p:nvSpPr>
        <p:spPr/>
        <p:txBody>
          <a:bodyPr/>
          <a:lstStyle/>
          <a:p>
            <a:r>
              <a:rPr lang="en-US"/>
              <a:t>Ultrasound Guided Regional Nerve Blocks</a:t>
            </a:r>
            <a:endParaRPr lang="en-US" dirty="0"/>
          </a:p>
        </p:txBody>
      </p:sp>
      <p:sp>
        <p:nvSpPr>
          <p:cNvPr id="3" name="Content Placeholder 2">
            <a:extLst>
              <a:ext uri="{FF2B5EF4-FFF2-40B4-BE49-F238E27FC236}">
                <a16:creationId xmlns:a16="http://schemas.microsoft.com/office/drawing/2014/main" id="{35B49F36-970F-8D31-AE97-92A5304F5AFE}"/>
              </a:ext>
            </a:extLst>
          </p:cNvPr>
          <p:cNvSpPr>
            <a:spLocks noGrp="1"/>
          </p:cNvSpPr>
          <p:nvPr>
            <p:ph idx="1"/>
          </p:nvPr>
        </p:nvSpPr>
        <p:spPr/>
        <p:txBody>
          <a:bodyPr>
            <a:normAutofit/>
          </a:bodyPr>
          <a:lstStyle/>
          <a:p>
            <a:r>
              <a:rPr lang="en-US" dirty="0"/>
              <a:t>Used to administer local anesthesia to otherwise unreachable locations on the body</a:t>
            </a:r>
          </a:p>
          <a:p>
            <a:r>
              <a:rPr lang="en-US" dirty="0"/>
              <a:t>Can be used in the short term to manage the pain of conditions seen in the ER from rib fractures and shoulder dislocations to procedures such as closed reductions</a:t>
            </a:r>
          </a:p>
          <a:p>
            <a:r>
              <a:rPr lang="en-US" dirty="0"/>
              <a:t>Direct visualization of vascular and soft tissue structures with improving UGRNB techniques have contributed to better safety and decreased risk of injuries to important structures during the procedure</a:t>
            </a:r>
          </a:p>
          <a:p>
            <a:endParaRPr lang="en-US" dirty="0"/>
          </a:p>
        </p:txBody>
      </p:sp>
    </p:spTree>
    <p:extLst>
      <p:ext uri="{BB962C8B-B14F-4D97-AF65-F5344CB8AC3E}">
        <p14:creationId xmlns:p14="http://schemas.microsoft.com/office/powerpoint/2010/main" val="2586830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09256-B528-91C3-6617-C3C491CFB235}"/>
              </a:ext>
            </a:extLst>
          </p:cNvPr>
          <p:cNvSpPr>
            <a:spLocks noGrp="1"/>
          </p:cNvSpPr>
          <p:nvPr>
            <p:ph type="title"/>
          </p:nvPr>
        </p:nvSpPr>
        <p:spPr/>
        <p:txBody>
          <a:bodyPr/>
          <a:lstStyle/>
          <a:p>
            <a:r>
              <a:rPr lang="en-US" dirty="0"/>
              <a:t>Popliteal Fossa Guide (Posterior Approach)</a:t>
            </a:r>
          </a:p>
        </p:txBody>
      </p:sp>
      <p:sp>
        <p:nvSpPr>
          <p:cNvPr id="5" name="Content Placeholder 4">
            <a:extLst>
              <a:ext uri="{FF2B5EF4-FFF2-40B4-BE49-F238E27FC236}">
                <a16:creationId xmlns:a16="http://schemas.microsoft.com/office/drawing/2014/main" id="{E5475101-A9EA-3E0D-4E79-1C0BC300C797}"/>
              </a:ext>
            </a:extLst>
          </p:cNvPr>
          <p:cNvSpPr>
            <a:spLocks noGrp="1"/>
          </p:cNvSpPr>
          <p:nvPr>
            <p:ph idx="1"/>
          </p:nvPr>
        </p:nvSpPr>
        <p:spPr/>
        <p:txBody>
          <a:bodyPr/>
          <a:lstStyle/>
          <a:p>
            <a:r>
              <a:rPr lang="en-US" dirty="0"/>
              <a:t>Patient: Supine with knee flexed to 45-90 degrees Probe: Place on the posterior aspect of knee to identify the sciatic nerve. </a:t>
            </a:r>
          </a:p>
          <a:p>
            <a:r>
              <a:rPr lang="en-US" dirty="0"/>
              <a:t>Needle: Insert in-plane from the lateral aspect to place the tip within the common sciatic nerve sheath.</a:t>
            </a:r>
          </a:p>
          <a:p>
            <a:r>
              <a:rPr lang="en-US" dirty="0"/>
              <a:t>Helpful hint: Identify the kidney shaped sheath surrounding the tibial and common fibular nerves and place the needle directly in-between.</a:t>
            </a:r>
          </a:p>
        </p:txBody>
      </p:sp>
    </p:spTree>
    <p:extLst>
      <p:ext uri="{BB962C8B-B14F-4D97-AF65-F5344CB8AC3E}">
        <p14:creationId xmlns:p14="http://schemas.microsoft.com/office/powerpoint/2010/main" val="876226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C2C24-656F-39E1-D3CF-4947607829C2}"/>
              </a:ext>
            </a:extLst>
          </p:cNvPr>
          <p:cNvSpPr>
            <a:spLocks noGrp="1"/>
          </p:cNvSpPr>
          <p:nvPr>
            <p:ph type="title"/>
          </p:nvPr>
        </p:nvSpPr>
        <p:spPr/>
        <p:txBody>
          <a:bodyPr>
            <a:normAutofit/>
          </a:bodyPr>
          <a:lstStyle/>
          <a:p>
            <a:r>
              <a:rPr lang="en-US" dirty="0"/>
              <a:t>Popliteal Block Probe and ultrasound</a:t>
            </a:r>
          </a:p>
        </p:txBody>
      </p:sp>
      <p:pic>
        <p:nvPicPr>
          <p:cNvPr id="5122" name="Picture 15" descr="A picture containing text, night sky&#10;&#10;Description automatically generated">
            <a:extLst>
              <a:ext uri="{FF2B5EF4-FFF2-40B4-BE49-F238E27FC236}">
                <a16:creationId xmlns:a16="http://schemas.microsoft.com/office/drawing/2014/main" id="{3B64D1B9-CF70-0F07-AFEE-BE3453C6D2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8446" y="2435426"/>
            <a:ext cx="3493238" cy="3444721"/>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16" descr="Diagram&#10;&#10;Description automatically generated">
            <a:extLst>
              <a:ext uri="{FF2B5EF4-FFF2-40B4-BE49-F238E27FC236}">
                <a16:creationId xmlns:a16="http://schemas.microsoft.com/office/drawing/2014/main" id="{DB870FB9-A151-05E6-61BA-B89AFCBA72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1684" y="2435426"/>
            <a:ext cx="3493238" cy="344472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11CB86E6-4746-38A9-51A8-EFB1077831DF}"/>
              </a:ext>
            </a:extLst>
          </p:cNvPr>
          <p:cNvSpPr>
            <a:spLocks noChangeArrowheads="1"/>
          </p:cNvSpPr>
          <p:nvPr/>
        </p:nvSpPr>
        <p:spPr bwMode="auto">
          <a:xfrm>
            <a:off x="4648200" y="52782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descr="A picture containing person&#10;&#10;Description automatically generated">
            <a:extLst>
              <a:ext uri="{FF2B5EF4-FFF2-40B4-BE49-F238E27FC236}">
                <a16:creationId xmlns:a16="http://schemas.microsoft.com/office/drawing/2014/main" id="{CDECAC1F-34A6-D837-2759-3BE5935B2E89}"/>
              </a:ext>
            </a:extLst>
          </p:cNvPr>
          <p:cNvPicPr>
            <a:picLocks noChangeAspect="1"/>
          </p:cNvPicPr>
          <p:nvPr/>
        </p:nvPicPr>
        <p:blipFill>
          <a:blip r:embed="rId5"/>
          <a:stretch>
            <a:fillRect/>
          </a:stretch>
        </p:blipFill>
        <p:spPr>
          <a:xfrm>
            <a:off x="941897" y="1946755"/>
            <a:ext cx="3316549" cy="4422065"/>
          </a:xfrm>
          <a:prstGeom prst="rect">
            <a:avLst/>
          </a:prstGeom>
        </p:spPr>
      </p:pic>
    </p:spTree>
    <p:extLst>
      <p:ext uri="{BB962C8B-B14F-4D97-AF65-F5344CB8AC3E}">
        <p14:creationId xmlns:p14="http://schemas.microsoft.com/office/powerpoint/2010/main" val="26659459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AD437-D4D6-DB1C-84F2-BA6A6D9A5F34}"/>
              </a:ext>
            </a:extLst>
          </p:cNvPr>
          <p:cNvSpPr>
            <a:spLocks noGrp="1"/>
          </p:cNvSpPr>
          <p:nvPr>
            <p:ph type="title"/>
          </p:nvPr>
        </p:nvSpPr>
        <p:spPr/>
        <p:txBody>
          <a:bodyPr/>
          <a:lstStyle/>
          <a:p>
            <a:r>
              <a:rPr lang="en-US" dirty="0"/>
              <a:t>Complications</a:t>
            </a:r>
          </a:p>
        </p:txBody>
      </p:sp>
      <p:sp>
        <p:nvSpPr>
          <p:cNvPr id="3" name="Content Placeholder 2">
            <a:extLst>
              <a:ext uri="{FF2B5EF4-FFF2-40B4-BE49-F238E27FC236}">
                <a16:creationId xmlns:a16="http://schemas.microsoft.com/office/drawing/2014/main" id="{2DAE3011-BD70-CA65-DAF4-94D448CC54A1}"/>
              </a:ext>
            </a:extLst>
          </p:cNvPr>
          <p:cNvSpPr>
            <a:spLocks noGrp="1"/>
          </p:cNvSpPr>
          <p:nvPr>
            <p:ph idx="1"/>
          </p:nvPr>
        </p:nvSpPr>
        <p:spPr/>
        <p:txBody>
          <a:bodyPr/>
          <a:lstStyle/>
          <a:p>
            <a:r>
              <a:rPr lang="en-US" dirty="0"/>
              <a:t>Block failure</a:t>
            </a:r>
          </a:p>
          <a:p>
            <a:r>
              <a:rPr lang="en-US" dirty="0"/>
              <a:t>Hematoma</a:t>
            </a:r>
          </a:p>
          <a:p>
            <a:r>
              <a:rPr lang="en-US" dirty="0"/>
              <a:t>Infection</a:t>
            </a:r>
          </a:p>
          <a:p>
            <a:r>
              <a:rPr lang="en-US" dirty="0"/>
              <a:t>Nerve Injury</a:t>
            </a:r>
          </a:p>
          <a:p>
            <a:r>
              <a:rPr lang="en-US" dirty="0"/>
              <a:t>Vascular Puncture</a:t>
            </a:r>
          </a:p>
          <a:p>
            <a:r>
              <a:rPr lang="en-US" dirty="0"/>
              <a:t>Local anesthetic systemic toxicity (LAST) </a:t>
            </a:r>
          </a:p>
        </p:txBody>
      </p:sp>
    </p:spTree>
    <p:extLst>
      <p:ext uri="{BB962C8B-B14F-4D97-AF65-F5344CB8AC3E}">
        <p14:creationId xmlns:p14="http://schemas.microsoft.com/office/powerpoint/2010/main" val="29005393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E2725-2004-2AAB-779C-6173BA33E86C}"/>
              </a:ext>
            </a:extLst>
          </p:cNvPr>
          <p:cNvSpPr>
            <a:spLocks noGrp="1"/>
          </p:cNvSpPr>
          <p:nvPr>
            <p:ph type="title"/>
          </p:nvPr>
        </p:nvSpPr>
        <p:spPr/>
        <p:txBody>
          <a:bodyPr/>
          <a:lstStyle/>
          <a:p>
            <a:r>
              <a:rPr lang="en-US" dirty="0"/>
              <a:t>Recognizing LAST</a:t>
            </a:r>
          </a:p>
        </p:txBody>
      </p:sp>
      <p:sp>
        <p:nvSpPr>
          <p:cNvPr id="3" name="Content Placeholder 2">
            <a:extLst>
              <a:ext uri="{FF2B5EF4-FFF2-40B4-BE49-F238E27FC236}">
                <a16:creationId xmlns:a16="http://schemas.microsoft.com/office/drawing/2014/main" id="{DFDCD7A3-3612-1629-01A9-1AA9140F7DCC}"/>
              </a:ext>
            </a:extLst>
          </p:cNvPr>
          <p:cNvSpPr>
            <a:spLocks noGrp="1"/>
          </p:cNvSpPr>
          <p:nvPr>
            <p:ph idx="1"/>
          </p:nvPr>
        </p:nvSpPr>
        <p:spPr>
          <a:xfrm>
            <a:off x="1371600" y="2194560"/>
            <a:ext cx="10820400" cy="4024125"/>
          </a:xfrm>
        </p:spPr>
        <p:txBody>
          <a:bodyPr/>
          <a:lstStyle/>
          <a:p>
            <a:r>
              <a:rPr lang="en-US" sz="2800" dirty="0"/>
              <a:t>CNS Toxicity:</a:t>
            </a:r>
          </a:p>
          <a:p>
            <a:pPr lvl="1"/>
            <a:r>
              <a:rPr lang="en-US" sz="2400" dirty="0"/>
              <a:t>Metallic taste</a:t>
            </a:r>
          </a:p>
          <a:p>
            <a:pPr lvl="1"/>
            <a:r>
              <a:rPr lang="en-US" sz="2400" dirty="0"/>
              <a:t>Tinnitus</a:t>
            </a:r>
          </a:p>
          <a:p>
            <a:pPr lvl="1"/>
            <a:r>
              <a:rPr lang="en-US" sz="2400" dirty="0"/>
              <a:t>Circumoral numbness</a:t>
            </a:r>
          </a:p>
          <a:p>
            <a:pPr lvl="1"/>
            <a:r>
              <a:rPr lang="en-US" sz="2400" dirty="0"/>
              <a:t>Dysarthria</a:t>
            </a:r>
          </a:p>
          <a:p>
            <a:pPr lvl="1"/>
            <a:r>
              <a:rPr lang="en-US" sz="2400" dirty="0"/>
              <a:t>Seizures</a:t>
            </a:r>
          </a:p>
          <a:p>
            <a:pPr lvl="1"/>
            <a:r>
              <a:rPr lang="en-US" sz="2400" dirty="0"/>
              <a:t>Loss of consciousness</a:t>
            </a:r>
          </a:p>
          <a:p>
            <a:pPr lvl="1"/>
            <a:r>
              <a:rPr lang="en-US" sz="2400" dirty="0"/>
              <a:t>Respiratory Arrest</a:t>
            </a:r>
          </a:p>
        </p:txBody>
      </p:sp>
      <p:sp>
        <p:nvSpPr>
          <p:cNvPr id="4" name="Content Placeholder 2">
            <a:extLst>
              <a:ext uri="{FF2B5EF4-FFF2-40B4-BE49-F238E27FC236}">
                <a16:creationId xmlns:a16="http://schemas.microsoft.com/office/drawing/2014/main" id="{3CE5274C-7863-4DEA-2B19-A9C79C9DF2AB}"/>
              </a:ext>
            </a:extLst>
          </p:cNvPr>
          <p:cNvSpPr txBox="1">
            <a:spLocks/>
          </p:cNvSpPr>
          <p:nvPr/>
        </p:nvSpPr>
        <p:spPr>
          <a:xfrm>
            <a:off x="5872217" y="21945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Cardiovascular Toxicity:</a:t>
            </a:r>
          </a:p>
          <a:p>
            <a:pPr lvl="1"/>
            <a:r>
              <a:rPr lang="en-US" dirty="0"/>
              <a:t>Hypotension</a:t>
            </a:r>
          </a:p>
          <a:p>
            <a:pPr lvl="1"/>
            <a:r>
              <a:rPr lang="en-US" dirty="0"/>
              <a:t>Bradycardia</a:t>
            </a:r>
          </a:p>
          <a:p>
            <a:pPr lvl="1"/>
            <a:r>
              <a:rPr lang="en-US" dirty="0"/>
              <a:t>Ventricular arrhythmias</a:t>
            </a:r>
          </a:p>
          <a:p>
            <a:pPr lvl="1"/>
            <a:r>
              <a:rPr lang="en-US" dirty="0"/>
              <a:t>Cardiovascular collapse</a:t>
            </a:r>
          </a:p>
        </p:txBody>
      </p:sp>
    </p:spTree>
    <p:extLst>
      <p:ext uri="{BB962C8B-B14F-4D97-AF65-F5344CB8AC3E}">
        <p14:creationId xmlns:p14="http://schemas.microsoft.com/office/powerpoint/2010/main" val="3378604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9CB5D-0D7E-B659-EA5B-75D00FA51125}"/>
              </a:ext>
            </a:extLst>
          </p:cNvPr>
          <p:cNvSpPr>
            <a:spLocks noGrp="1"/>
          </p:cNvSpPr>
          <p:nvPr>
            <p:ph type="title"/>
          </p:nvPr>
        </p:nvSpPr>
        <p:spPr/>
        <p:txBody>
          <a:bodyPr/>
          <a:lstStyle/>
          <a:p>
            <a:r>
              <a:rPr lang="en-US" dirty="0"/>
              <a:t>Treatment of LAST</a:t>
            </a:r>
          </a:p>
        </p:txBody>
      </p:sp>
      <p:sp>
        <p:nvSpPr>
          <p:cNvPr id="3" name="Content Placeholder 2">
            <a:extLst>
              <a:ext uri="{FF2B5EF4-FFF2-40B4-BE49-F238E27FC236}">
                <a16:creationId xmlns:a16="http://schemas.microsoft.com/office/drawing/2014/main" id="{9C8BB1C7-EEFB-F2E4-30ED-EED1018C80AB}"/>
              </a:ext>
            </a:extLst>
          </p:cNvPr>
          <p:cNvSpPr>
            <a:spLocks noGrp="1"/>
          </p:cNvSpPr>
          <p:nvPr>
            <p:ph idx="1"/>
          </p:nvPr>
        </p:nvSpPr>
        <p:spPr/>
        <p:txBody>
          <a:bodyPr/>
          <a:lstStyle/>
          <a:p>
            <a:r>
              <a:rPr lang="en-US" dirty="0"/>
              <a:t>Stop the injection or infusion</a:t>
            </a:r>
          </a:p>
          <a:p>
            <a:r>
              <a:rPr lang="en-US" dirty="0"/>
              <a:t>Initiate lipid emulsion</a:t>
            </a:r>
          </a:p>
          <a:p>
            <a:r>
              <a:rPr lang="en-US" dirty="0"/>
              <a:t>Stabilize Airway, Breathing, and Circulation</a:t>
            </a:r>
          </a:p>
          <a:p>
            <a:r>
              <a:rPr lang="en-US" dirty="0"/>
              <a:t>Suppress seizures via benzodiazepines</a:t>
            </a:r>
          </a:p>
        </p:txBody>
      </p:sp>
    </p:spTree>
    <p:extLst>
      <p:ext uri="{BB962C8B-B14F-4D97-AF65-F5344CB8AC3E}">
        <p14:creationId xmlns:p14="http://schemas.microsoft.com/office/powerpoint/2010/main" val="953707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990C0-3150-FD5D-0A80-753A8732EECC}"/>
              </a:ext>
            </a:extLst>
          </p:cNvPr>
          <p:cNvSpPr>
            <a:spLocks noGrp="1"/>
          </p:cNvSpPr>
          <p:nvPr>
            <p:ph type="title"/>
          </p:nvPr>
        </p:nvSpPr>
        <p:spPr/>
        <p:txBody>
          <a:bodyPr/>
          <a:lstStyle/>
          <a:p>
            <a:r>
              <a:rPr lang="en-US" dirty="0"/>
              <a:t>Contraindications</a:t>
            </a:r>
          </a:p>
        </p:txBody>
      </p:sp>
      <p:sp>
        <p:nvSpPr>
          <p:cNvPr id="3" name="Content Placeholder 2">
            <a:extLst>
              <a:ext uri="{FF2B5EF4-FFF2-40B4-BE49-F238E27FC236}">
                <a16:creationId xmlns:a16="http://schemas.microsoft.com/office/drawing/2014/main" id="{6B7B6D3F-5568-CC17-7569-2BF721FD8FA4}"/>
              </a:ext>
            </a:extLst>
          </p:cNvPr>
          <p:cNvSpPr>
            <a:spLocks noGrp="1"/>
          </p:cNvSpPr>
          <p:nvPr>
            <p:ph idx="1"/>
          </p:nvPr>
        </p:nvSpPr>
        <p:spPr/>
        <p:txBody>
          <a:bodyPr/>
          <a:lstStyle/>
          <a:p>
            <a:r>
              <a:rPr lang="en-US" dirty="0"/>
              <a:t>Absolute</a:t>
            </a:r>
          </a:p>
          <a:p>
            <a:pPr lvl="1"/>
            <a:r>
              <a:rPr lang="en-US" dirty="0"/>
              <a:t>Patient refusal</a:t>
            </a:r>
          </a:p>
          <a:p>
            <a:pPr lvl="1"/>
            <a:r>
              <a:rPr lang="en-US" dirty="0"/>
              <a:t>Allergy to local anesthetic</a:t>
            </a:r>
          </a:p>
          <a:p>
            <a:r>
              <a:rPr lang="en-US" dirty="0"/>
              <a:t>Relative</a:t>
            </a:r>
          </a:p>
          <a:p>
            <a:pPr lvl="1"/>
            <a:r>
              <a:rPr lang="en-US" dirty="0"/>
              <a:t>Active infection at site</a:t>
            </a:r>
          </a:p>
          <a:p>
            <a:pPr lvl="1"/>
            <a:r>
              <a:rPr lang="en-US" dirty="0"/>
              <a:t>Coagulopathy/anti-thrombotic medication</a:t>
            </a:r>
          </a:p>
          <a:p>
            <a:pPr lvl="1"/>
            <a:r>
              <a:rPr lang="en-US" dirty="0"/>
              <a:t>Pre-existing neurological deficit</a:t>
            </a:r>
          </a:p>
        </p:txBody>
      </p:sp>
    </p:spTree>
    <p:extLst>
      <p:ext uri="{BB962C8B-B14F-4D97-AF65-F5344CB8AC3E}">
        <p14:creationId xmlns:p14="http://schemas.microsoft.com/office/powerpoint/2010/main" val="1434140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A7E40-E3E0-A139-E79D-28CA21022A9C}"/>
              </a:ext>
            </a:extLst>
          </p:cNvPr>
          <p:cNvSpPr>
            <a:spLocks noGrp="1"/>
          </p:cNvSpPr>
          <p:nvPr>
            <p:ph type="title"/>
          </p:nvPr>
        </p:nvSpPr>
        <p:spPr/>
        <p:txBody>
          <a:bodyPr/>
          <a:lstStyle/>
          <a:p>
            <a:r>
              <a:rPr lang="en-US" dirty="0"/>
              <a:t>Local Anesthetics</a:t>
            </a:r>
          </a:p>
        </p:txBody>
      </p:sp>
      <p:graphicFrame>
        <p:nvGraphicFramePr>
          <p:cNvPr id="4" name="Content Placeholder 3">
            <a:extLst>
              <a:ext uri="{FF2B5EF4-FFF2-40B4-BE49-F238E27FC236}">
                <a16:creationId xmlns:a16="http://schemas.microsoft.com/office/drawing/2014/main" id="{D00D3589-1F21-BA79-D666-257958668DB4}"/>
              </a:ext>
            </a:extLst>
          </p:cNvPr>
          <p:cNvGraphicFramePr>
            <a:graphicFrameLocks/>
          </p:cNvGraphicFramePr>
          <p:nvPr>
            <p:extLst>
              <p:ext uri="{D42A27DB-BD31-4B8C-83A1-F6EECF244321}">
                <p14:modId xmlns:p14="http://schemas.microsoft.com/office/powerpoint/2010/main" val="742977237"/>
              </p:ext>
            </p:extLst>
          </p:nvPr>
        </p:nvGraphicFramePr>
        <p:xfrm>
          <a:off x="729792" y="1825625"/>
          <a:ext cx="10624008" cy="4013995"/>
        </p:xfrm>
        <a:graphic>
          <a:graphicData uri="http://schemas.openxmlformats.org/drawingml/2006/table">
            <a:tbl>
              <a:tblPr firstRow="1" firstCol="1" bandRow="1">
                <a:tableStyleId>{5C22544A-7EE6-4342-B048-85BDC9FD1C3A}</a:tableStyleId>
              </a:tblPr>
              <a:tblGrid>
                <a:gridCol w="1921363">
                  <a:extLst>
                    <a:ext uri="{9D8B030D-6E8A-4147-A177-3AD203B41FA5}">
                      <a16:colId xmlns:a16="http://schemas.microsoft.com/office/drawing/2014/main" val="3709943030"/>
                    </a:ext>
                  </a:extLst>
                </a:gridCol>
                <a:gridCol w="2034384">
                  <a:extLst>
                    <a:ext uri="{9D8B030D-6E8A-4147-A177-3AD203B41FA5}">
                      <a16:colId xmlns:a16="http://schemas.microsoft.com/office/drawing/2014/main" val="3864779003"/>
                    </a:ext>
                  </a:extLst>
                </a:gridCol>
                <a:gridCol w="1017191">
                  <a:extLst>
                    <a:ext uri="{9D8B030D-6E8A-4147-A177-3AD203B41FA5}">
                      <a16:colId xmlns:a16="http://schemas.microsoft.com/office/drawing/2014/main" val="1762589084"/>
                    </a:ext>
                  </a:extLst>
                </a:gridCol>
                <a:gridCol w="1356258">
                  <a:extLst>
                    <a:ext uri="{9D8B030D-6E8A-4147-A177-3AD203B41FA5}">
                      <a16:colId xmlns:a16="http://schemas.microsoft.com/office/drawing/2014/main" val="2493714277"/>
                    </a:ext>
                  </a:extLst>
                </a:gridCol>
                <a:gridCol w="1695319">
                  <a:extLst>
                    <a:ext uri="{9D8B030D-6E8A-4147-A177-3AD203B41FA5}">
                      <a16:colId xmlns:a16="http://schemas.microsoft.com/office/drawing/2014/main" val="212842613"/>
                    </a:ext>
                  </a:extLst>
                </a:gridCol>
                <a:gridCol w="2599493">
                  <a:extLst>
                    <a:ext uri="{9D8B030D-6E8A-4147-A177-3AD203B41FA5}">
                      <a16:colId xmlns:a16="http://schemas.microsoft.com/office/drawing/2014/main" val="592131817"/>
                    </a:ext>
                  </a:extLst>
                </a:gridCol>
              </a:tblGrid>
              <a:tr h="802799">
                <a:tc>
                  <a:txBody>
                    <a:bodyPr/>
                    <a:lstStyle/>
                    <a:p>
                      <a:pPr marL="0" marR="0" algn="ctr">
                        <a:lnSpc>
                          <a:spcPct val="200000"/>
                        </a:lnSpc>
                        <a:spcBef>
                          <a:spcPts val="0"/>
                        </a:spcBef>
                        <a:spcAft>
                          <a:spcPts val="0"/>
                        </a:spcAft>
                      </a:pPr>
                      <a:r>
                        <a:rPr lang="en-US" sz="1400" dirty="0">
                          <a:effectLst/>
                        </a:rPr>
                        <a:t>Local Anesthetic</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400">
                          <a:effectLst/>
                        </a:rPr>
                        <a:t>Concentration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400">
                          <a:effectLst/>
                        </a:rPr>
                        <a:t>Onset (min)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400" dirty="0">
                          <a:effectLst/>
                        </a:rPr>
                        <a:t>Duration (h)</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400">
                          <a:effectLst/>
                        </a:rPr>
                        <a:t>Max Dose (mg/kg)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400">
                          <a:effectLst/>
                        </a:rPr>
                        <a:t>Max Total Dose (mg)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5037347"/>
                  </a:ext>
                </a:extLst>
              </a:tr>
              <a:tr h="802799">
                <a:tc>
                  <a:txBody>
                    <a:bodyPr/>
                    <a:lstStyle/>
                    <a:p>
                      <a:pPr marL="0" marR="0" algn="ctr">
                        <a:lnSpc>
                          <a:spcPct val="200000"/>
                        </a:lnSpc>
                        <a:spcBef>
                          <a:spcPts val="0"/>
                        </a:spcBef>
                        <a:spcAft>
                          <a:spcPts val="0"/>
                        </a:spcAft>
                      </a:pPr>
                      <a:r>
                        <a:rPr lang="en-US" sz="1400" dirty="0">
                          <a:effectLst/>
                        </a:rPr>
                        <a:t>Lidocaine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a:effectLst/>
                        </a:rPr>
                        <a:t>1.5-2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a:effectLst/>
                        </a:rPr>
                        <a:t>10-20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a:effectLst/>
                        </a:rPr>
                        <a:t>2-5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a:effectLst/>
                        </a:rPr>
                        <a:t>4.5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dirty="0">
                          <a:effectLst/>
                        </a:rPr>
                        <a:t>300 (15 ml of 2%)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06360578"/>
                  </a:ext>
                </a:extLst>
              </a:tr>
              <a:tr h="802799">
                <a:tc>
                  <a:txBody>
                    <a:bodyPr/>
                    <a:lstStyle/>
                    <a:p>
                      <a:pPr marL="0" marR="0" algn="ctr">
                        <a:lnSpc>
                          <a:spcPct val="200000"/>
                        </a:lnSpc>
                        <a:spcBef>
                          <a:spcPts val="0"/>
                        </a:spcBef>
                        <a:spcAft>
                          <a:spcPts val="0"/>
                        </a:spcAft>
                      </a:pPr>
                      <a:r>
                        <a:rPr lang="en-US" sz="1400" dirty="0">
                          <a:effectLst/>
                        </a:rPr>
                        <a:t>Mepivacaine</a:t>
                      </a:r>
                    </a:p>
                  </a:txBody>
                  <a:tcPr marL="68580" marR="68580" marT="0" marB="0"/>
                </a:tc>
                <a:tc>
                  <a:txBody>
                    <a:bodyPr/>
                    <a:lstStyle/>
                    <a:p>
                      <a:pPr marL="0" marR="0" algn="ctr">
                        <a:lnSpc>
                          <a:spcPct val="200000"/>
                        </a:lnSpc>
                        <a:spcBef>
                          <a:spcPts val="0"/>
                        </a:spcBef>
                        <a:spcAft>
                          <a:spcPts val="0"/>
                        </a:spcAft>
                      </a:pPr>
                      <a:r>
                        <a:rPr lang="en-US" sz="1800">
                          <a:effectLst/>
                        </a:rPr>
                        <a:t>1.5-2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a:effectLst/>
                        </a:rPr>
                        <a:t>10-20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a:effectLst/>
                        </a:rPr>
                        <a:t>2-5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dirty="0">
                          <a:effectLst/>
                        </a:rPr>
                        <a:t>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dirty="0">
                          <a:effectLst/>
                        </a:rPr>
                        <a:t>400  (20 ml of 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15241068"/>
                  </a:ext>
                </a:extLst>
              </a:tr>
              <a:tr h="802799">
                <a:tc>
                  <a:txBody>
                    <a:bodyPr/>
                    <a:lstStyle/>
                    <a:p>
                      <a:pPr marL="0" marR="0" algn="ctr">
                        <a:lnSpc>
                          <a:spcPct val="200000"/>
                        </a:lnSpc>
                        <a:spcBef>
                          <a:spcPts val="0"/>
                        </a:spcBef>
                        <a:spcAft>
                          <a:spcPts val="0"/>
                        </a:spcAft>
                      </a:pPr>
                      <a:r>
                        <a:rPr lang="en-US" sz="1400" dirty="0">
                          <a:effectLst/>
                        </a:rPr>
                        <a:t>Bupivacaine </a:t>
                      </a:r>
                    </a:p>
                  </a:txBody>
                  <a:tcPr marL="68580" marR="68580" marT="0" marB="0"/>
                </a:tc>
                <a:tc>
                  <a:txBody>
                    <a:bodyPr/>
                    <a:lstStyle/>
                    <a:p>
                      <a:pPr marL="0" marR="0" algn="ctr">
                        <a:lnSpc>
                          <a:spcPct val="200000"/>
                        </a:lnSpc>
                        <a:spcBef>
                          <a:spcPts val="0"/>
                        </a:spcBef>
                        <a:spcAft>
                          <a:spcPts val="0"/>
                        </a:spcAft>
                      </a:pPr>
                      <a:r>
                        <a:rPr lang="en-US" sz="1800" dirty="0">
                          <a:effectLst/>
                        </a:rPr>
                        <a:t>0.25-0.5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a:effectLst/>
                        </a:rPr>
                        <a:t>15-30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a:effectLst/>
                        </a:rPr>
                        <a:t>10-14</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a:effectLst/>
                        </a:rPr>
                        <a:t>2.5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dirty="0">
                          <a:effectLst/>
                        </a:rPr>
                        <a:t>175 (70 ml of 0.25%)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4099355"/>
                  </a:ext>
                </a:extLst>
              </a:tr>
              <a:tr h="802799">
                <a:tc>
                  <a:txBody>
                    <a:bodyPr/>
                    <a:lstStyle/>
                    <a:p>
                      <a:pPr marL="0" marR="0" algn="ctr">
                        <a:lnSpc>
                          <a:spcPct val="200000"/>
                        </a:lnSpc>
                        <a:spcBef>
                          <a:spcPts val="0"/>
                        </a:spcBef>
                        <a:spcAft>
                          <a:spcPts val="0"/>
                        </a:spcAft>
                      </a:pPr>
                      <a:r>
                        <a:rPr lang="en-US" sz="1400" dirty="0">
                          <a:effectLst/>
                        </a:rPr>
                        <a:t>Ropivacaine</a:t>
                      </a:r>
                    </a:p>
                  </a:txBody>
                  <a:tcPr marL="68580" marR="68580" marT="0" marB="0"/>
                </a:tc>
                <a:tc>
                  <a:txBody>
                    <a:bodyPr/>
                    <a:lstStyle/>
                    <a:p>
                      <a:pPr marL="0" marR="0" algn="ctr">
                        <a:lnSpc>
                          <a:spcPct val="200000"/>
                        </a:lnSpc>
                        <a:spcBef>
                          <a:spcPts val="0"/>
                        </a:spcBef>
                        <a:spcAft>
                          <a:spcPts val="0"/>
                        </a:spcAft>
                      </a:pPr>
                      <a:r>
                        <a:rPr lang="en-US" sz="1800" dirty="0">
                          <a:effectLst/>
                        </a:rPr>
                        <a:t>0.5-1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dirty="0">
                          <a:effectLst/>
                        </a:rPr>
                        <a:t>15-30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dirty="0">
                          <a:effectLst/>
                        </a:rPr>
                        <a:t>4-12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dirty="0">
                          <a:effectLst/>
                        </a:rPr>
                        <a:t>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200000"/>
                        </a:lnSpc>
                        <a:spcBef>
                          <a:spcPts val="0"/>
                        </a:spcBef>
                        <a:spcAft>
                          <a:spcPts val="0"/>
                        </a:spcAft>
                      </a:pPr>
                      <a:r>
                        <a:rPr lang="en-US" sz="1800" dirty="0">
                          <a:effectLst/>
                        </a:rPr>
                        <a:t>225 (45 ml of 0.5%)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1624585"/>
                  </a:ext>
                </a:extLst>
              </a:tr>
            </a:tbl>
          </a:graphicData>
        </a:graphic>
      </p:graphicFrame>
    </p:spTree>
    <p:extLst>
      <p:ext uri="{BB962C8B-B14F-4D97-AF65-F5344CB8AC3E}">
        <p14:creationId xmlns:p14="http://schemas.microsoft.com/office/powerpoint/2010/main" val="8262104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0E38F-B386-195E-C2E5-1E18BC8DD41D}"/>
              </a:ext>
            </a:extLst>
          </p:cNvPr>
          <p:cNvSpPr>
            <a:spLocks noGrp="1"/>
          </p:cNvSpPr>
          <p:nvPr>
            <p:ph type="title"/>
          </p:nvPr>
        </p:nvSpPr>
        <p:spPr/>
        <p:txBody>
          <a:bodyPr/>
          <a:lstStyle/>
          <a:p>
            <a:r>
              <a:rPr lang="en-US" dirty="0"/>
              <a:t>Additional Resources</a:t>
            </a:r>
          </a:p>
        </p:txBody>
      </p:sp>
      <p:sp>
        <p:nvSpPr>
          <p:cNvPr id="3" name="Content Placeholder 2">
            <a:extLst>
              <a:ext uri="{FF2B5EF4-FFF2-40B4-BE49-F238E27FC236}">
                <a16:creationId xmlns:a16="http://schemas.microsoft.com/office/drawing/2014/main" id="{C99C2BB8-CF99-EB41-27F6-CCA5D39076CB}"/>
              </a:ext>
            </a:extLst>
          </p:cNvPr>
          <p:cNvSpPr>
            <a:spLocks noGrp="1"/>
          </p:cNvSpPr>
          <p:nvPr>
            <p:ph idx="1"/>
          </p:nvPr>
        </p:nvSpPr>
        <p:spPr/>
        <p:txBody>
          <a:bodyPr/>
          <a:lstStyle/>
          <a:p>
            <a:r>
              <a:rPr lang="en-US" dirty="0"/>
              <a:t>The New York School of Regional Anesthesia: https://www.nysora.com/</a:t>
            </a:r>
          </a:p>
          <a:p>
            <a:r>
              <a:rPr lang="en-US" dirty="0"/>
              <a:t>SonoAccess Ultrasound App</a:t>
            </a:r>
          </a:p>
        </p:txBody>
      </p:sp>
    </p:spTree>
    <p:extLst>
      <p:ext uri="{BB962C8B-B14F-4D97-AF65-F5344CB8AC3E}">
        <p14:creationId xmlns:p14="http://schemas.microsoft.com/office/powerpoint/2010/main" val="40484086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B97A9-88CA-CC34-2347-B559E453428E}"/>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283FF317-7FE4-A77B-BAF3-F46F4A545E69}"/>
              </a:ext>
            </a:extLst>
          </p:cNvPr>
          <p:cNvSpPr>
            <a:spLocks noGrp="1"/>
          </p:cNvSpPr>
          <p:nvPr>
            <p:ph idx="1"/>
          </p:nvPr>
        </p:nvSpPr>
        <p:spPr>
          <a:xfrm>
            <a:off x="685800" y="1807698"/>
            <a:ext cx="10820400" cy="4675164"/>
          </a:xfrm>
        </p:spPr>
        <p:txBody>
          <a:bodyPr>
            <a:normAutofit fontScale="62500" lnSpcReduction="20000"/>
          </a:bodyPr>
          <a:lstStyle/>
          <a:p>
            <a:pPr>
              <a:lnSpc>
                <a:spcPct val="100000"/>
              </a:lnSpc>
              <a:spcBef>
                <a:spcPts val="0"/>
              </a:spcBef>
              <a:defRPr/>
            </a:pPr>
            <a:r>
              <a:rPr lang="en-US" sz="2400" dirty="0"/>
              <a:t>Image 1: Supraclavicular Brachial Plexus Block. Author’s own image.</a:t>
            </a:r>
          </a:p>
          <a:p>
            <a:r>
              <a:rPr lang="en-US" dirty="0"/>
              <a:t>Image 2 and Figure 2: </a:t>
            </a:r>
            <a:r>
              <a:rPr lang="en-US" sz="2400" dirty="0"/>
              <a:t>Ultrasound-guided infraclavicular brachial plexus nerve block. Adapted from InterAnest. Ultrasound guided infraclavicular brachial plexus block. In: YouTube. youtu.be/5o3TvsyJZig. Published September 16, 2017. Accessed April 18, 2022. CC BY 3.0.</a:t>
            </a:r>
          </a:p>
          <a:p>
            <a:r>
              <a:rPr lang="en-US" sz="2400" dirty="0"/>
              <a:t>Figure 1: Ultrasound-guided supraclavicular brachial plexus nerve block. Adapted from InterAnest. Ultrasound guided supraclavicular brachial plexus block. In: YouTube. youtu.be/sIYPHKlFcwY. Published November 7, 2017. Accessed April 18, 2022. CC BY 3.0.</a:t>
            </a:r>
          </a:p>
          <a:p>
            <a:r>
              <a:rPr lang="en-US" sz="2400" dirty="0"/>
              <a:t>Image 3: Femoral Block. Author’s own image. </a:t>
            </a:r>
          </a:p>
          <a:p>
            <a:r>
              <a:rPr lang="en-US" sz="2400" dirty="0"/>
              <a:t>Figure 3: Ultrasound-guided femoral nerve block. Adapted from Shiv Kumar Singh. FEMORAL NERVE ANATOMY AND US GUIDED BLOCK. In: YouTube. youtu.be/FiO3Tbgrk-Q. Published June 17, 2018. Accessed April 18, 2022. CC BY 3.0.</a:t>
            </a:r>
          </a:p>
          <a:p>
            <a:r>
              <a:rPr lang="en-US" dirty="0"/>
              <a:t>Figure 4:</a:t>
            </a:r>
            <a:r>
              <a:rPr lang="en-US" sz="2400" dirty="0"/>
              <a:t> Ultrasound-guided fascia iliaca nerve block. Adapted from Shiv Kumar Singh. US Guided “2 in 1”  Block for Hip Fractures. In: YouTube. youtu.be/q7hZRdGrqIc. Published July 18, 2018. Accessed April 18, 2022. CC BY 3.0.</a:t>
            </a:r>
          </a:p>
          <a:p>
            <a:r>
              <a:rPr lang="en-US" dirty="0"/>
              <a:t>Image 4: Popliteal Fossa Block. Author's own image.</a:t>
            </a:r>
          </a:p>
          <a:p>
            <a:r>
              <a:rPr lang="en-US" sz="2400" dirty="0"/>
              <a:t>Figure 5: Ultrasound-guided popliteal fossa nerve block. Adapted from InterAnest. Ultrasound guided popliteal sciatic nerve block. In: YouTube. youtu.be/v-Wb_N98h1Q. Published November 9, 2017. Accessed April 18, 2022. CC BY 3.0.</a:t>
            </a:r>
          </a:p>
          <a:p>
            <a:r>
              <a:rPr lang="en-US" dirty="0"/>
              <a:t>Table 1 adapted from:</a:t>
            </a:r>
          </a:p>
          <a:p>
            <a:pPr lvl="1"/>
            <a:r>
              <a:rPr lang="en-US" dirty="0"/>
              <a:t>Hemmings HC, Egan TD, Suzuki S. Koköfer A, Gerner P. Chapter 17: Local Aesthetics. In: </a:t>
            </a:r>
            <a:r>
              <a:rPr lang="en-US" i="1" dirty="0"/>
              <a:t>Pharmacology and Physiology for Anesthesia: Foundations and Clinical Application</a:t>
            </a:r>
            <a:r>
              <a:rPr lang="en-US" dirty="0"/>
              <a:t>. 1st ed. Philadelphia, PA: Elsevier, Inc.; 2019:291-308.</a:t>
            </a:r>
          </a:p>
          <a:p>
            <a:pPr lvl="1"/>
            <a:r>
              <a:rPr lang="en-US" dirty="0"/>
              <a:t>Gadsden J. Chapter 2. Local Aesthetics: Clinical Pharmacology and Rational Selection. In: </a:t>
            </a:r>
            <a:r>
              <a:rPr lang="en-US" i="1" dirty="0"/>
              <a:t>Hadzic's Peripheral Nerve Blocks and Anatomy for Ultrasound-Guided Regional Anesthesia,</a:t>
            </a:r>
            <a:r>
              <a:rPr lang="en-US" dirty="0"/>
              <a:t> 2e.  China: McGraw Hill; 2012:29-40.</a:t>
            </a:r>
          </a:p>
          <a:p>
            <a:endParaRPr lang="en-US" dirty="0"/>
          </a:p>
        </p:txBody>
      </p:sp>
    </p:spTree>
    <p:extLst>
      <p:ext uri="{BB962C8B-B14F-4D97-AF65-F5344CB8AC3E}">
        <p14:creationId xmlns:p14="http://schemas.microsoft.com/office/powerpoint/2010/main" val="2116452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2C625-464C-FB86-AC40-8111CEC17226}"/>
              </a:ext>
            </a:extLst>
          </p:cNvPr>
          <p:cNvSpPr>
            <a:spLocks noGrp="1"/>
          </p:cNvSpPr>
          <p:nvPr>
            <p:ph type="title"/>
          </p:nvPr>
        </p:nvSpPr>
        <p:spPr/>
        <p:txBody>
          <a:bodyPr/>
          <a:lstStyle/>
          <a:p>
            <a:r>
              <a:rPr lang="en-US" dirty="0"/>
              <a:t>Indications</a:t>
            </a:r>
          </a:p>
        </p:txBody>
      </p:sp>
      <p:sp>
        <p:nvSpPr>
          <p:cNvPr id="3" name="Content Placeholder 2">
            <a:extLst>
              <a:ext uri="{FF2B5EF4-FFF2-40B4-BE49-F238E27FC236}">
                <a16:creationId xmlns:a16="http://schemas.microsoft.com/office/drawing/2014/main" id="{48C5DA3A-FAB4-5592-13FF-E1279F0529FC}"/>
              </a:ext>
            </a:extLst>
          </p:cNvPr>
          <p:cNvSpPr>
            <a:spLocks noGrp="1"/>
          </p:cNvSpPr>
          <p:nvPr>
            <p:ph idx="1"/>
          </p:nvPr>
        </p:nvSpPr>
        <p:spPr/>
        <p:txBody>
          <a:bodyPr/>
          <a:lstStyle/>
          <a:p>
            <a:r>
              <a:rPr lang="en-US" dirty="0"/>
              <a:t>Avoid adverse side effects of general anesthesia (risk of respiratory depression)</a:t>
            </a:r>
          </a:p>
          <a:p>
            <a:r>
              <a:rPr lang="en-US" dirty="0"/>
              <a:t>Avoid systemic medications (i.e., narcotics)</a:t>
            </a:r>
          </a:p>
          <a:p>
            <a:r>
              <a:rPr lang="en-US" dirty="0"/>
              <a:t>Intolerant/unresponsive to oral medications</a:t>
            </a:r>
          </a:p>
          <a:p>
            <a:r>
              <a:rPr lang="en-US" dirty="0"/>
              <a:t>Post-operative pain control</a:t>
            </a:r>
          </a:p>
        </p:txBody>
      </p:sp>
    </p:spTree>
    <p:extLst>
      <p:ext uri="{BB962C8B-B14F-4D97-AF65-F5344CB8AC3E}">
        <p14:creationId xmlns:p14="http://schemas.microsoft.com/office/powerpoint/2010/main" val="1570688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E371B-65F2-EAEB-4FB7-2652362EE83C}"/>
              </a:ext>
            </a:extLst>
          </p:cNvPr>
          <p:cNvSpPr>
            <a:spLocks noGrp="1"/>
          </p:cNvSpPr>
          <p:nvPr>
            <p:ph type="title"/>
          </p:nvPr>
        </p:nvSpPr>
        <p:spPr/>
        <p:txBody>
          <a:bodyPr/>
          <a:lstStyle/>
          <a:p>
            <a:r>
              <a:rPr lang="en-US" dirty="0"/>
              <a:t>Advantages of Ultrasound</a:t>
            </a:r>
          </a:p>
        </p:txBody>
      </p:sp>
      <p:sp>
        <p:nvSpPr>
          <p:cNvPr id="3" name="Content Placeholder 2">
            <a:extLst>
              <a:ext uri="{FF2B5EF4-FFF2-40B4-BE49-F238E27FC236}">
                <a16:creationId xmlns:a16="http://schemas.microsoft.com/office/drawing/2014/main" id="{E9ADDBEC-88C0-0355-343C-9657ED64020E}"/>
              </a:ext>
            </a:extLst>
          </p:cNvPr>
          <p:cNvSpPr>
            <a:spLocks noGrp="1"/>
          </p:cNvSpPr>
          <p:nvPr>
            <p:ph idx="1"/>
          </p:nvPr>
        </p:nvSpPr>
        <p:spPr/>
        <p:txBody>
          <a:bodyPr>
            <a:normAutofit/>
          </a:bodyPr>
          <a:lstStyle/>
          <a:p>
            <a:r>
              <a:rPr lang="en-US" dirty="0"/>
              <a:t>Precise placement of sufficient local anesthetic around target nerve(s) will result in successful analgesia in specific body region</a:t>
            </a:r>
          </a:p>
          <a:p>
            <a:r>
              <a:rPr lang="en-US" dirty="0"/>
              <a:t>Advantage over other imaging modalities since portable, affordable, and accessible in the ER </a:t>
            </a:r>
          </a:p>
          <a:p>
            <a:r>
              <a:rPr lang="en-US" dirty="0"/>
              <a:t>Can visualize peripheral nerves and adjacent structures, needle movements, and the spread of local anesthetic</a:t>
            </a:r>
          </a:p>
          <a:p>
            <a:r>
              <a:rPr lang="en-US" dirty="0"/>
              <a:t>Reduces risk of vessel puncture and neural injury</a:t>
            </a:r>
          </a:p>
        </p:txBody>
      </p:sp>
    </p:spTree>
    <p:extLst>
      <p:ext uri="{BB962C8B-B14F-4D97-AF65-F5344CB8AC3E}">
        <p14:creationId xmlns:p14="http://schemas.microsoft.com/office/powerpoint/2010/main" val="2485961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E9BF6-B4D7-69AF-01F0-652B378AFC72}"/>
              </a:ext>
            </a:extLst>
          </p:cNvPr>
          <p:cNvSpPr>
            <a:spLocks noGrp="1"/>
          </p:cNvSpPr>
          <p:nvPr>
            <p:ph type="title"/>
          </p:nvPr>
        </p:nvSpPr>
        <p:spPr/>
        <p:txBody>
          <a:bodyPr/>
          <a:lstStyle/>
          <a:p>
            <a:r>
              <a:rPr lang="en-US" dirty="0"/>
              <a:t>Key Points</a:t>
            </a:r>
          </a:p>
        </p:txBody>
      </p:sp>
      <p:sp>
        <p:nvSpPr>
          <p:cNvPr id="3" name="Content Placeholder 2">
            <a:extLst>
              <a:ext uri="{FF2B5EF4-FFF2-40B4-BE49-F238E27FC236}">
                <a16:creationId xmlns:a16="http://schemas.microsoft.com/office/drawing/2014/main" id="{B0709288-BB0D-5997-309B-6405C04ED766}"/>
              </a:ext>
            </a:extLst>
          </p:cNvPr>
          <p:cNvSpPr>
            <a:spLocks noGrp="1"/>
          </p:cNvSpPr>
          <p:nvPr>
            <p:ph idx="1"/>
          </p:nvPr>
        </p:nvSpPr>
        <p:spPr/>
        <p:txBody>
          <a:bodyPr>
            <a:normAutofit/>
          </a:bodyPr>
          <a:lstStyle/>
          <a:p>
            <a:pPr lvl="0"/>
            <a:r>
              <a:rPr lang="en-US" dirty="0"/>
              <a:t>Prioritize identifying anatomical landmarks.</a:t>
            </a:r>
          </a:p>
          <a:p>
            <a:pPr lvl="0"/>
            <a:r>
              <a:rPr lang="en-US" dirty="0"/>
              <a:t>Regardless of the situation, perform each respective block in the same manner; this will develop good habits and minimize errors.</a:t>
            </a:r>
          </a:p>
          <a:p>
            <a:pPr lvl="0"/>
            <a:r>
              <a:rPr lang="en-US" dirty="0"/>
              <a:t>Needle-probe movements should be subtle.</a:t>
            </a:r>
          </a:p>
          <a:p>
            <a:pPr lvl="0"/>
            <a:r>
              <a:rPr lang="en-US" dirty="0"/>
              <a:t>Compressing structures may produce a better image on ultrasound.</a:t>
            </a:r>
          </a:p>
          <a:p>
            <a:pPr lvl="0"/>
            <a:r>
              <a:rPr lang="en-US" dirty="0"/>
              <a:t>Head of needle may be lost if eyes are taken off the ultrasound monitor.</a:t>
            </a:r>
          </a:p>
          <a:p>
            <a:pPr lvl="0"/>
            <a:r>
              <a:rPr lang="en-US" dirty="0"/>
              <a:t>Once comfortable, work on increasing speed without sacrificing safety.</a:t>
            </a:r>
          </a:p>
          <a:p>
            <a:pPr lvl="0"/>
            <a:r>
              <a:rPr lang="en-US" dirty="0"/>
              <a:t>Reminder that nerve blocks are best learned hands-on.</a:t>
            </a:r>
          </a:p>
        </p:txBody>
      </p:sp>
    </p:spTree>
    <p:extLst>
      <p:ext uri="{BB962C8B-B14F-4D97-AF65-F5344CB8AC3E}">
        <p14:creationId xmlns:p14="http://schemas.microsoft.com/office/powerpoint/2010/main" val="2929598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F7CAC-3505-9BCC-C788-36B472D88A4B}"/>
              </a:ext>
            </a:extLst>
          </p:cNvPr>
          <p:cNvSpPr>
            <a:spLocks noGrp="1"/>
          </p:cNvSpPr>
          <p:nvPr>
            <p:ph type="title"/>
          </p:nvPr>
        </p:nvSpPr>
        <p:spPr/>
        <p:txBody>
          <a:bodyPr/>
          <a:lstStyle/>
          <a:p>
            <a:r>
              <a:rPr lang="en-US" dirty="0"/>
              <a:t>Needle-Probe Technique</a:t>
            </a:r>
          </a:p>
        </p:txBody>
      </p:sp>
      <p:sp>
        <p:nvSpPr>
          <p:cNvPr id="3" name="Content Placeholder 2">
            <a:extLst>
              <a:ext uri="{FF2B5EF4-FFF2-40B4-BE49-F238E27FC236}">
                <a16:creationId xmlns:a16="http://schemas.microsoft.com/office/drawing/2014/main" id="{6D63BFDE-6AE7-A5CB-2C0D-7640EAA08520}"/>
              </a:ext>
            </a:extLst>
          </p:cNvPr>
          <p:cNvSpPr>
            <a:spLocks noGrp="1"/>
          </p:cNvSpPr>
          <p:nvPr>
            <p:ph idx="1"/>
          </p:nvPr>
        </p:nvSpPr>
        <p:spPr/>
        <p:txBody>
          <a:bodyPr>
            <a:normAutofit/>
          </a:bodyPr>
          <a:lstStyle/>
          <a:p>
            <a:pPr lvl="0"/>
            <a:r>
              <a:rPr lang="en-US" dirty="0"/>
              <a:t>Position the patient appropriately and then adjust oneself comfortably to avoid strain or instability prior to proceeding.</a:t>
            </a:r>
          </a:p>
          <a:p>
            <a:pPr lvl="0"/>
            <a:r>
              <a:rPr lang="en-US" dirty="0"/>
              <a:t>Identify anatomical landmarks with the ultrasound.</a:t>
            </a:r>
          </a:p>
          <a:p>
            <a:pPr lvl="0"/>
            <a:r>
              <a:rPr lang="en-US" dirty="0"/>
              <a:t>Place the needle in-plane with the probe and keep eyes on the monitor to avoid losing position and coordination.</a:t>
            </a:r>
          </a:p>
          <a:p>
            <a:pPr lvl="0"/>
            <a:r>
              <a:rPr lang="en-US" dirty="0"/>
              <a:t>Movements with the needle and probe should be subtle.</a:t>
            </a:r>
          </a:p>
          <a:p>
            <a:pPr lvl="0"/>
            <a:r>
              <a:rPr lang="en-US" dirty="0"/>
              <a:t>Movement of the skin will result in the needle moving.*</a:t>
            </a:r>
          </a:p>
          <a:p>
            <a:pPr lvl="0"/>
            <a:r>
              <a:rPr lang="en-US" dirty="0"/>
              <a:t>Always aspirate prior to injecting to prevent injecting into vessels.</a:t>
            </a:r>
          </a:p>
          <a:p>
            <a:pPr lvl="0"/>
            <a:r>
              <a:rPr lang="en-US" dirty="0"/>
              <a:t>Monitor injection of the anesthetic on the ultrasound to confirm appropriate location and distribution.</a:t>
            </a:r>
          </a:p>
        </p:txBody>
      </p:sp>
    </p:spTree>
    <p:extLst>
      <p:ext uri="{BB962C8B-B14F-4D97-AF65-F5344CB8AC3E}">
        <p14:creationId xmlns:p14="http://schemas.microsoft.com/office/powerpoint/2010/main" val="273573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032D7-237D-E7DE-C7C5-A3AEDAD48A26}"/>
              </a:ext>
            </a:extLst>
          </p:cNvPr>
          <p:cNvSpPr>
            <a:spLocks noGrp="1"/>
          </p:cNvSpPr>
          <p:nvPr>
            <p:ph type="title"/>
          </p:nvPr>
        </p:nvSpPr>
        <p:spPr/>
        <p:txBody>
          <a:bodyPr/>
          <a:lstStyle/>
          <a:p>
            <a:r>
              <a:rPr lang="en-US" dirty="0"/>
              <a:t>Supraclavicular Brachial Plexus</a:t>
            </a:r>
          </a:p>
        </p:txBody>
      </p:sp>
      <p:sp>
        <p:nvSpPr>
          <p:cNvPr id="3" name="Content Placeholder 2">
            <a:extLst>
              <a:ext uri="{FF2B5EF4-FFF2-40B4-BE49-F238E27FC236}">
                <a16:creationId xmlns:a16="http://schemas.microsoft.com/office/drawing/2014/main" id="{F7793A40-A68D-3F7B-0C6E-37FC11436665}"/>
              </a:ext>
            </a:extLst>
          </p:cNvPr>
          <p:cNvSpPr>
            <a:spLocks noGrp="1"/>
          </p:cNvSpPr>
          <p:nvPr>
            <p:ph idx="1"/>
          </p:nvPr>
        </p:nvSpPr>
        <p:spPr/>
        <p:txBody>
          <a:bodyPr/>
          <a:lstStyle/>
          <a:p>
            <a:r>
              <a:rPr lang="en-US" dirty="0"/>
              <a:t>Blocks the brachial plexus at the level of the nerve trunks (upper, middle, and lower)</a:t>
            </a:r>
          </a:p>
          <a:p>
            <a:r>
              <a:rPr lang="en-US" dirty="0"/>
              <a:t>Provides a reliable, rapid onset block for surgery of the distal two-thirds of the upper extremity</a:t>
            </a:r>
          </a:p>
          <a:p>
            <a:r>
              <a:rPr lang="en-US" dirty="0"/>
              <a:t>Possible complication: Pneumothorax is a significant potential complication of supraclavicular block (up to 6%), which can be reduced with the ultrasound-guided technique</a:t>
            </a:r>
          </a:p>
        </p:txBody>
      </p:sp>
    </p:spTree>
    <p:extLst>
      <p:ext uri="{BB962C8B-B14F-4D97-AF65-F5344CB8AC3E}">
        <p14:creationId xmlns:p14="http://schemas.microsoft.com/office/powerpoint/2010/main" val="453050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1409B-724D-A4C9-A87F-E5DB56707F13}"/>
              </a:ext>
            </a:extLst>
          </p:cNvPr>
          <p:cNvSpPr>
            <a:spLocks noGrp="1"/>
          </p:cNvSpPr>
          <p:nvPr>
            <p:ph type="title"/>
          </p:nvPr>
        </p:nvSpPr>
        <p:spPr/>
        <p:txBody>
          <a:bodyPr/>
          <a:lstStyle/>
          <a:p>
            <a:r>
              <a:rPr lang="en-US" dirty="0"/>
              <a:t>Supraclavicular Brachial Plexus Guide</a:t>
            </a:r>
          </a:p>
        </p:txBody>
      </p:sp>
      <p:sp>
        <p:nvSpPr>
          <p:cNvPr id="6" name="Content Placeholder 5">
            <a:extLst>
              <a:ext uri="{FF2B5EF4-FFF2-40B4-BE49-F238E27FC236}">
                <a16:creationId xmlns:a16="http://schemas.microsoft.com/office/drawing/2014/main" id="{FD0A3B9C-B689-0854-1765-CE60903DD045}"/>
              </a:ext>
            </a:extLst>
          </p:cNvPr>
          <p:cNvSpPr>
            <a:spLocks noGrp="1"/>
          </p:cNvSpPr>
          <p:nvPr>
            <p:ph idx="1"/>
          </p:nvPr>
        </p:nvSpPr>
        <p:spPr/>
        <p:txBody>
          <a:bodyPr>
            <a:normAutofit/>
          </a:bodyPr>
          <a:lstStyle/>
          <a:p>
            <a:r>
              <a:rPr lang="en-US" dirty="0"/>
              <a:t>Patient: Any position that is comfortable without blocking the needle and probe is acceptable.</a:t>
            </a:r>
          </a:p>
          <a:p>
            <a:r>
              <a:rPr lang="en-US" dirty="0"/>
              <a:t>Probe: Place in the transverse plane proximal to the clavicle and tilt caudally to view cross-section of the subclavian artery. Brachial plexus is seen superficial to the subclavian artery.</a:t>
            </a:r>
          </a:p>
          <a:p>
            <a:r>
              <a:rPr lang="en-US" dirty="0"/>
              <a:t>Needle: Insert in plane from lateral to medial toward the brachial plexus. </a:t>
            </a:r>
          </a:p>
          <a:p>
            <a:r>
              <a:rPr lang="en-US" dirty="0"/>
              <a:t>Helpful hint: Prioritize keeping the probe perpendicular to the subclavian artery while moving it up the patient's neck from lateral to medial until brachial plexus is seen and positioned properly.</a:t>
            </a:r>
          </a:p>
        </p:txBody>
      </p:sp>
    </p:spTree>
    <p:extLst>
      <p:ext uri="{BB962C8B-B14F-4D97-AF65-F5344CB8AC3E}">
        <p14:creationId xmlns:p14="http://schemas.microsoft.com/office/powerpoint/2010/main" val="261278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C2C24-656F-39E1-D3CF-4947607829C2}"/>
              </a:ext>
            </a:extLst>
          </p:cNvPr>
          <p:cNvSpPr>
            <a:spLocks noGrp="1"/>
          </p:cNvSpPr>
          <p:nvPr>
            <p:ph type="title"/>
          </p:nvPr>
        </p:nvSpPr>
        <p:spPr/>
        <p:txBody>
          <a:bodyPr/>
          <a:lstStyle/>
          <a:p>
            <a:r>
              <a:rPr lang="en-US" dirty="0"/>
              <a:t>Supraclavicular block Probe and ultrasound</a:t>
            </a:r>
          </a:p>
        </p:txBody>
      </p:sp>
      <p:pic>
        <p:nvPicPr>
          <p:cNvPr id="5" name="image5.jpg" descr="A picture containing person&#10;&#10;Description automatically generated">
            <a:extLst>
              <a:ext uri="{FF2B5EF4-FFF2-40B4-BE49-F238E27FC236}">
                <a16:creationId xmlns:a16="http://schemas.microsoft.com/office/drawing/2014/main" id="{EC651DA1-C561-1E03-1DD4-B8231A7AC282}"/>
              </a:ext>
            </a:extLst>
          </p:cNvPr>
          <p:cNvPicPr>
            <a:picLocks noGrp="1"/>
          </p:cNvPicPr>
          <p:nvPr>
            <p:ph sz="half" idx="1"/>
          </p:nvPr>
        </p:nvPicPr>
        <p:blipFill>
          <a:blip r:embed="rId3"/>
          <a:srcRect/>
          <a:stretch>
            <a:fillRect/>
          </a:stretch>
        </p:blipFill>
        <p:spPr>
          <a:xfrm>
            <a:off x="850175" y="1778381"/>
            <a:ext cx="3244854" cy="4351338"/>
          </a:xfrm>
          <a:prstGeom prst="rect">
            <a:avLst/>
          </a:prstGeom>
          <a:ln/>
        </p:spPr>
      </p:pic>
      <p:pic>
        <p:nvPicPr>
          <p:cNvPr id="1026" name="Picture 3" descr="A picture containing text&#10;&#10;Description automatically generated">
            <a:extLst>
              <a:ext uri="{FF2B5EF4-FFF2-40B4-BE49-F238E27FC236}">
                <a16:creationId xmlns:a16="http://schemas.microsoft.com/office/drawing/2014/main" id="{86BE93FF-573F-FCD9-3978-98ED96C827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5029" y="2325688"/>
            <a:ext cx="3682998" cy="3256725"/>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4" descr="Diagram&#10;&#10;Description automatically generated">
            <a:extLst>
              <a:ext uri="{FF2B5EF4-FFF2-40B4-BE49-F238E27FC236}">
                <a16:creationId xmlns:a16="http://schemas.microsoft.com/office/drawing/2014/main" id="{112F2D90-861A-3ABC-CD33-C553C4CBC96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1675" y="2325688"/>
            <a:ext cx="3682998" cy="32567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F7E8AB61-B55B-EE18-6BA8-353A0D3900AC}"/>
              </a:ext>
            </a:extLst>
          </p:cNvPr>
          <p:cNvSpPr>
            <a:spLocks noChangeArrowheads="1"/>
          </p:cNvSpPr>
          <p:nvPr/>
        </p:nvSpPr>
        <p:spPr bwMode="auto">
          <a:xfrm>
            <a:off x="6534150" y="10001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41391679"/>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{13EFC31F-61B2-9743-BBD6-B8515A4E1E31}tf10001079</Template>
  <TotalTime>839</TotalTime>
  <Words>2185</Words>
  <Application>Microsoft Macintosh PowerPoint</Application>
  <PresentationFormat>Widescreen</PresentationFormat>
  <Paragraphs>186</Paragraphs>
  <Slides>28</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Century Gothic</vt:lpstr>
      <vt:lpstr>Vapor Trail</vt:lpstr>
      <vt:lpstr>Ultrasound Guided Regional Nerve Blocks Workshop</vt:lpstr>
      <vt:lpstr>Ultrasound Guided Regional Nerve Blocks</vt:lpstr>
      <vt:lpstr>Indications</vt:lpstr>
      <vt:lpstr>Advantages of Ultrasound</vt:lpstr>
      <vt:lpstr>Key Points</vt:lpstr>
      <vt:lpstr>Needle-Probe Technique</vt:lpstr>
      <vt:lpstr>Supraclavicular Brachial Plexus</vt:lpstr>
      <vt:lpstr>Supraclavicular Brachial Plexus Guide</vt:lpstr>
      <vt:lpstr>Supraclavicular block Probe and ultrasound</vt:lpstr>
      <vt:lpstr>Infraclavicular Brachial Plexus</vt:lpstr>
      <vt:lpstr>Infraclavicular Brachial Plexus Guide</vt:lpstr>
      <vt:lpstr>infraclavicular block Probe and Ultrasound</vt:lpstr>
      <vt:lpstr>Femoral</vt:lpstr>
      <vt:lpstr>Femoral Nerve Block Guide</vt:lpstr>
      <vt:lpstr>Femoral block Probe and ultrasound</vt:lpstr>
      <vt:lpstr>Fascia Iliaca</vt:lpstr>
      <vt:lpstr>Fascia Iliaca Guide</vt:lpstr>
      <vt:lpstr>Fascia iliaca block Probe and ultrasound</vt:lpstr>
      <vt:lpstr>Popliteal Fossa (Distal Sciatic) Block </vt:lpstr>
      <vt:lpstr>Popliteal Fossa Guide (Posterior Approach)</vt:lpstr>
      <vt:lpstr>Popliteal Block Probe and ultrasound</vt:lpstr>
      <vt:lpstr>Complications</vt:lpstr>
      <vt:lpstr>Recognizing LAST</vt:lpstr>
      <vt:lpstr>Treatment of LAST</vt:lpstr>
      <vt:lpstr>Contraindications</vt:lpstr>
      <vt:lpstr>Local Anesthetics</vt:lpstr>
      <vt:lpstr>Additional Resources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Ultrasound Guided Peripheral Nerve Blocks</dc:title>
  <dc:creator>Kwak, Eunice</dc:creator>
  <cp:lastModifiedBy>Alisa Wray</cp:lastModifiedBy>
  <cp:revision>13</cp:revision>
  <cp:lastPrinted>2022-04-22T17:01:15Z</cp:lastPrinted>
  <dcterms:created xsi:type="dcterms:W3CDTF">2022-04-20T18:33:20Z</dcterms:created>
  <dcterms:modified xsi:type="dcterms:W3CDTF">2022-07-02T23:18:23Z</dcterms:modified>
</cp:coreProperties>
</file>