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12192000" cy="16256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gJ3rjwhlh0htctplE0toLnlAquy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A6A4"/>
    <a:srgbClr val="C18181"/>
    <a:srgbClr val="E6E6E6"/>
    <a:srgbClr val="C6A6A6"/>
    <a:srgbClr val="C4A4A4"/>
    <a:srgbClr val="C08080"/>
    <a:srgbClr val="96A686"/>
    <a:srgbClr val="608040"/>
    <a:srgbClr val="A6C6A6"/>
    <a:srgbClr val="80C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A5765F8-8AC7-4022-9224-808219B616C0}">
  <a:tblStyle styleId="{1A5765F8-8AC7-4022-9224-808219B616C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C0B5C8A-C619-4997-83AA-DA01897C359C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3CBD3D0-EDC3-47D8-A395-A1B10021E5AD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02" autoAdjust="0"/>
    <p:restoredTop sz="94657"/>
  </p:normalViewPr>
  <p:slideViewPr>
    <p:cSldViewPr snapToGrid="0">
      <p:cViewPr varScale="1">
        <p:scale>
          <a:sx n="43" d="100"/>
          <a:sy n="43" d="100"/>
        </p:scale>
        <p:origin x="3208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8" d="100"/>
        <a:sy n="13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5" Type="http://schemas.openxmlformats.org/officeDocument/2006/relationships/font" Target="fonts/font2.fntdata"/><Relationship Id="rId28" Type="http://schemas.openxmlformats.org/officeDocument/2006/relationships/presProps" Target="presProps.xml"/><Relationship Id="rId31" Type="http://schemas.openxmlformats.org/officeDocument/2006/relationships/tableStyles" Target="tableStyles.xml"/><Relationship Id="rId4" Type="http://schemas.openxmlformats.org/officeDocument/2006/relationships/font" Target="fonts/font1.fntdata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091045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659850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8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8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Calibri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 sz="2667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888888"/>
              </a:buClr>
              <a:buSzPts val="2133"/>
              <a:buNone/>
              <a:defRPr sz="213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2"/>
          </p:nvPr>
        </p:nvSpPr>
        <p:spPr>
          <a:xfrm>
            <a:off x="6172200" y="4327407"/>
            <a:ext cx="5181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body" idx="2"/>
          </p:nvPr>
        </p:nvSpPr>
        <p:spPr>
          <a:xfrm>
            <a:off x="839789" y="5937956"/>
            <a:ext cx="5157787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body" idx="3"/>
          </p:nvPr>
        </p:nvSpPr>
        <p:spPr>
          <a:xfrm>
            <a:off x="6172201" y="3984979"/>
            <a:ext cx="5183188" cy="1952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 b="1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None/>
              <a:defRPr sz="2667" b="1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 b="1"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body" idx="4"/>
          </p:nvPr>
        </p:nvSpPr>
        <p:spPr>
          <a:xfrm>
            <a:off x="6172201" y="5937956"/>
            <a:ext cx="5183188" cy="8733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21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99554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4267"/>
              <a:buChar char="•"/>
              <a:defRPr sz="4267"/>
            </a:lvl1pPr>
            <a:lvl2pPr marL="914400" lvl="1" indent="-465645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733"/>
              <a:buChar char="•"/>
              <a:defRPr sz="3733"/>
            </a:lvl2pPr>
            <a:lvl3pPr marL="1371600" lvl="2" indent="-4318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3pPr>
            <a:lvl4pPr marL="1828800" lvl="3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4pPr>
            <a:lvl5pPr marL="2286000" lvl="4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5pPr>
            <a:lvl6pPr marL="2743200" lvl="5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6pPr>
            <a:lvl7pPr marL="3200400" lvl="6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7pPr>
            <a:lvl8pPr marL="3657600" lvl="7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8pPr>
            <a:lvl9pPr marL="4114800" lvl="8" indent="-397954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body" idx="2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3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4"/>
          <p:cNvSpPr txBox="1"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67"/>
              <a:buFont typeface="Calibri"/>
              <a:buNone/>
              <a:defRPr sz="4267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>
            <a:spLocks noGrp="1"/>
          </p:cNvSpPr>
          <p:nvPr>
            <p:ph type="pic" idx="2"/>
          </p:nvPr>
        </p:nvSpPr>
        <p:spPr>
          <a:xfrm>
            <a:off x="5183188" y="2340567"/>
            <a:ext cx="6172200" cy="11552296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4"/>
          <p:cNvSpPr txBox="1">
            <a:spLocks noGrp="1"/>
          </p:cNvSpPr>
          <p:nvPr>
            <p:ph type="body" idx="1"/>
          </p:nvPr>
        </p:nvSpPr>
        <p:spPr>
          <a:xfrm>
            <a:off x="839788" y="4876800"/>
            <a:ext cx="3932237" cy="9034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2133"/>
              <a:buNone/>
              <a:defRPr sz="2133"/>
            </a:lvl1pPr>
            <a:lvl2pPr marL="914400" lvl="1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67"/>
              <a:buNone/>
              <a:defRPr sz="1867"/>
            </a:lvl2pPr>
            <a:lvl3pPr marL="1371600" lvl="2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marL="1828800" lvl="3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4pPr>
            <a:lvl5pPr marL="2286000" lvl="4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5pPr>
            <a:lvl6pPr marL="2743200" lvl="5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6pPr>
            <a:lvl7pPr marL="3200400" lvl="6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7pPr>
            <a:lvl8pPr marL="3657600" lvl="7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8pPr>
            <a:lvl9pPr marL="4114800" lvl="8" indent="-2286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333"/>
              <a:buNone/>
              <a:defRPr sz="1333"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body" idx="1"/>
          </p:nvPr>
        </p:nvSpPr>
        <p:spPr>
          <a:xfrm rot="5400000">
            <a:off x="938859" y="4226749"/>
            <a:ext cx="10314283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>
            <a:spLocks noGrp="1"/>
          </p:cNvSpPr>
          <p:nvPr>
            <p:ph type="title"/>
          </p:nvPr>
        </p:nvSpPr>
        <p:spPr>
          <a:xfrm rot="5400000">
            <a:off x="3151246" y="6439135"/>
            <a:ext cx="13776209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1"/>
          </p:nvPr>
        </p:nvSpPr>
        <p:spPr>
          <a:xfrm rot="5400000">
            <a:off x="-2182754" y="3886435"/>
            <a:ext cx="13776209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Calibri"/>
              <a:buNone/>
              <a:defRPr sz="58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65645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chemeClr val="dk1"/>
              </a:buClr>
              <a:buSzPts val="3733"/>
              <a:buFont typeface="Arial"/>
              <a:buChar char="•"/>
              <a:defRPr sz="37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318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795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81000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 txBox="1">
            <a:spLocks noGrp="1"/>
          </p:cNvSpPr>
          <p:nvPr>
            <p:ph type="sldNum" idx="12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tiff"/><Relationship Id="rId5" Type="http://schemas.openxmlformats.org/officeDocument/2006/relationships/image" Target="../media/image2.tiff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35"/>
          <p:cNvSpPr/>
          <p:nvPr/>
        </p:nvSpPr>
        <p:spPr>
          <a:xfrm>
            <a:off x="0" y="-32991"/>
            <a:ext cx="4025461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Supplementary Figure 3</a:t>
            </a: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8" name="Google Shape;378;p35"/>
          <p:cNvSpPr/>
          <p:nvPr/>
        </p:nvSpPr>
        <p:spPr>
          <a:xfrm>
            <a:off x="806439" y="10257166"/>
            <a:ext cx="1027336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1600"/>
            </a:pPr>
            <a:r>
              <a:rPr lang="en-US" sz="1600" b="1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Supplementary Figure 3: A-C.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HEK293T cells were co-transfected with TAL1 promoters: promoters 1-3, 4, 5 and exon 4 as a negative control. The second plasmid was an empty vector, TAL1-short or TAL1-long. After 30 h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RNA was extracted and real-time PCR was performed to TAL1 total mRNA amount relative to CycloA and </a:t>
            </a:r>
            <a:r>
              <a:rPr lang="en-US" sz="1600" i="0" u="none" strike="noStrike" cap="none" dirty="0" err="1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hTBP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 reference genes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(S1_Data) </a:t>
            </a:r>
            <a:r>
              <a:rPr lang="en-US" sz="160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(A) and </a:t>
            </a:r>
            <a:r>
              <a:rPr lang="en-US" sz="16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whole cell lysate was extracted and subjected to Western blot analysis using the indicated antibodies (S2_Data) (B) and RNA was extracted and analyzed by real-time PCR for luciferase mRNA relative to renilla mRNA (S1_Data) (C).</a:t>
            </a:r>
            <a:endParaRPr sz="1600" b="0" i="0" u="none" strike="noStrike" cap="none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79" name="Google Shape;379;p35"/>
          <p:cNvGraphicFramePr/>
          <p:nvPr>
            <p:extLst>
              <p:ext uri="{D42A27DB-BD31-4B8C-83A1-F6EECF244321}">
                <p14:modId xmlns:p14="http://schemas.microsoft.com/office/powerpoint/2010/main" val="529017093"/>
              </p:ext>
            </p:extLst>
          </p:nvPr>
        </p:nvGraphicFramePr>
        <p:xfrm>
          <a:off x="346865" y="6120049"/>
          <a:ext cx="4407796" cy="4015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8" r:id="rId3" imgW="3393559" imgH="3014129" progId="Prism8.Document">
                  <p:embed/>
                </p:oleObj>
              </mc:Choice>
              <mc:Fallback>
                <p:oleObj name="Prism 8" r:id="rId3" imgW="3393559" imgH="3014129" progId="Prism8.Document">
                  <p:embed/>
                  <p:pic>
                    <p:nvPicPr>
                      <p:cNvPr id="379" name="Google Shape;379;p35"/>
                      <p:cNvPicPr preferRelativeResize="0"/>
                      <p:nvPr/>
                    </p:nvPicPr>
                    <p:blipFill rotWithShape="1">
                      <a:blip r:embed="rId4">
                        <a:alphaModFix/>
                      </a:blip>
                      <a:srcRect/>
                      <a:stretch>
                        <a:fillRect/>
                      </a:stretch>
                    </p:blipFill>
                    <p:spPr>
                      <a:xfrm>
                        <a:off x="346865" y="6120049"/>
                        <a:ext cx="4407796" cy="40159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6676AB-38FD-8640-980A-D5BB1721915E}"/>
              </a:ext>
            </a:extLst>
          </p:cNvPr>
          <p:cNvSpPr txBox="1"/>
          <p:nvPr/>
        </p:nvSpPr>
        <p:spPr>
          <a:xfrm>
            <a:off x="7720686" y="1285692"/>
            <a:ext cx="8294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 </a:t>
            </a:r>
          </a:p>
          <a:p>
            <a:r>
              <a:rPr lang="en-US" sz="1600" b="1" dirty="0"/>
              <a:t>Empty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37A58A-9ADA-2A40-A36A-B2AF2B73F4F0}"/>
              </a:ext>
            </a:extLst>
          </p:cNvPr>
          <p:cNvSpPr txBox="1"/>
          <p:nvPr/>
        </p:nvSpPr>
        <p:spPr>
          <a:xfrm>
            <a:off x="8829638" y="1039470"/>
            <a:ext cx="8583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Tal1-short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9F0D0-437D-3544-9643-B44B50A93C28}"/>
              </a:ext>
            </a:extLst>
          </p:cNvPr>
          <p:cNvSpPr txBox="1"/>
          <p:nvPr/>
        </p:nvSpPr>
        <p:spPr>
          <a:xfrm>
            <a:off x="9687980" y="1039470"/>
            <a:ext cx="87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Tal1-long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1772C-A8AE-2C4A-85AA-3075D1DA75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2" t="50125" r="45230" b="18361"/>
          <a:stretch/>
        </p:blipFill>
        <p:spPr>
          <a:xfrm>
            <a:off x="7448811" y="1977818"/>
            <a:ext cx="3323439" cy="277065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AF95DED-2A11-4D4D-9DA9-F004E62FBC7A}"/>
              </a:ext>
            </a:extLst>
          </p:cNvPr>
          <p:cNvGrpSpPr/>
          <p:nvPr/>
        </p:nvGrpSpPr>
        <p:grpSpPr>
          <a:xfrm>
            <a:off x="10904184" y="2103318"/>
            <a:ext cx="1692124" cy="830998"/>
            <a:chOff x="4320661" y="3488674"/>
            <a:chExt cx="785878" cy="33115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22E372-6A18-564D-8968-DFE2DCEA50A0}"/>
                </a:ext>
              </a:extLst>
            </p:cNvPr>
            <p:cNvSpPr txBox="1"/>
            <p:nvPr/>
          </p:nvSpPr>
          <p:spPr>
            <a:xfrm>
              <a:off x="4468796" y="3488674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Tal1-long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7AAA164E-1CFA-3B42-84F8-2FF3E6E8E610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8D36189-4121-A747-8C75-7BCD7058EBA0}"/>
              </a:ext>
            </a:extLst>
          </p:cNvPr>
          <p:cNvGrpSpPr/>
          <p:nvPr/>
        </p:nvGrpSpPr>
        <p:grpSpPr>
          <a:xfrm>
            <a:off x="10970068" y="3505508"/>
            <a:ext cx="1651525" cy="830997"/>
            <a:chOff x="4320661" y="3524770"/>
            <a:chExt cx="767023" cy="33115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6F5F804-FB8F-F746-961D-E9F4E76A039E}"/>
                </a:ext>
              </a:extLst>
            </p:cNvPr>
            <p:cNvSpPr txBox="1"/>
            <p:nvPr/>
          </p:nvSpPr>
          <p:spPr>
            <a:xfrm>
              <a:off x="4449941" y="3524770"/>
              <a:ext cx="637743" cy="331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/>
                <a:t>Tal1- short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84CB4F4F-6E71-3E46-8D77-9FCB623FCBD2}"/>
                </a:ext>
              </a:extLst>
            </p:cNvPr>
            <p:cNvCxnSpPr/>
            <p:nvPr/>
          </p:nvCxnSpPr>
          <p:spPr>
            <a:xfrm flipH="1">
              <a:off x="4320661" y="3648862"/>
              <a:ext cx="16312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2D38D49-49AF-AF4B-AE12-E63B0C0B9A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46" t="39674" r="45429" b="50229"/>
          <a:stretch/>
        </p:blipFill>
        <p:spPr>
          <a:xfrm>
            <a:off x="7437340" y="5142413"/>
            <a:ext cx="3367169" cy="954107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16" name="Google Shape;531;p22">
            <a:extLst>
              <a:ext uri="{FF2B5EF4-FFF2-40B4-BE49-F238E27FC236}">
                <a16:creationId xmlns:a16="http://schemas.microsoft.com/office/drawing/2014/main" id="{99CF7654-C6F9-CA4D-BC90-5EFEAB6578D2}"/>
              </a:ext>
            </a:extLst>
          </p:cNvPr>
          <p:cNvSpPr txBox="1"/>
          <p:nvPr/>
        </p:nvSpPr>
        <p:spPr>
          <a:xfrm>
            <a:off x="5695492" y="5320346"/>
            <a:ext cx="2148661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l-GR" sz="2400" b="1" dirty="0"/>
              <a:t>α</a:t>
            </a:r>
            <a:r>
              <a:rPr lang="en-US" sz="2400" b="1" dirty="0"/>
              <a:t>- Tubulin</a:t>
            </a:r>
            <a:endParaRPr sz="24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6465A19-F4A5-D94C-8893-8BB588E88037}"/>
              </a:ext>
            </a:extLst>
          </p:cNvPr>
          <p:cNvSpPr txBox="1"/>
          <p:nvPr/>
        </p:nvSpPr>
        <p:spPr>
          <a:xfrm>
            <a:off x="6441183" y="2934316"/>
            <a:ext cx="1337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L" sz="2400" b="1" dirty="0"/>
              <a:t>TAL1</a:t>
            </a:r>
          </a:p>
        </p:txBody>
      </p:sp>
      <p:sp>
        <p:nvSpPr>
          <p:cNvPr id="21" name="Google Shape;338;p33">
            <a:extLst>
              <a:ext uri="{FF2B5EF4-FFF2-40B4-BE49-F238E27FC236}">
                <a16:creationId xmlns:a16="http://schemas.microsoft.com/office/drawing/2014/main" id="{FD009D50-5F88-D949-ADB3-C657CE2EC65D}"/>
              </a:ext>
            </a:extLst>
          </p:cNvPr>
          <p:cNvSpPr txBox="1"/>
          <p:nvPr/>
        </p:nvSpPr>
        <p:spPr>
          <a:xfrm>
            <a:off x="325552" y="1095422"/>
            <a:ext cx="52086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339;p33">
            <a:extLst>
              <a:ext uri="{FF2B5EF4-FFF2-40B4-BE49-F238E27FC236}">
                <a16:creationId xmlns:a16="http://schemas.microsoft.com/office/drawing/2014/main" id="{B7550324-BB3D-994F-929B-6F1CAE20B928}"/>
              </a:ext>
            </a:extLst>
          </p:cNvPr>
          <p:cNvSpPr txBox="1"/>
          <p:nvPr/>
        </p:nvSpPr>
        <p:spPr>
          <a:xfrm>
            <a:off x="5695492" y="1193378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488A8D6-0BDA-6DCA-A80F-A14749A0D8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169" y="1673882"/>
            <a:ext cx="5471356" cy="3663252"/>
          </a:xfrm>
          <a:prstGeom prst="rect">
            <a:avLst/>
          </a:prstGeom>
        </p:spPr>
      </p:pic>
      <p:sp>
        <p:nvSpPr>
          <p:cNvPr id="18" name="Google Shape;338;p33">
            <a:extLst>
              <a:ext uri="{FF2B5EF4-FFF2-40B4-BE49-F238E27FC236}">
                <a16:creationId xmlns:a16="http://schemas.microsoft.com/office/drawing/2014/main" id="{9A1BA4BC-B920-B721-7CD1-428F43AB51FE}"/>
              </a:ext>
            </a:extLst>
          </p:cNvPr>
          <p:cNvSpPr txBox="1"/>
          <p:nvPr/>
        </p:nvSpPr>
        <p:spPr>
          <a:xfrm>
            <a:off x="346865" y="6084065"/>
            <a:ext cx="520860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C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15634</TotalTime>
  <Words>136</Words>
  <Application>Microsoft Macintosh PowerPoint</Application>
  <PresentationFormat>Custom</PresentationFormat>
  <Paragraphs>15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120</cp:revision>
  <dcterms:created xsi:type="dcterms:W3CDTF">2019-02-03T13:57:22Z</dcterms:created>
  <dcterms:modified xsi:type="dcterms:W3CDTF">2023-06-03T10:31:51Z</dcterms:modified>
</cp:coreProperties>
</file>