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72" r:id="rId2"/>
    <p:sldId id="273" r:id="rId3"/>
  </p:sldIdLst>
  <p:sldSz cx="12192000" cy="16256000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gJ3rjwhlh0htctplE0toLnlAqu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A6A4"/>
    <a:srgbClr val="C18181"/>
    <a:srgbClr val="E6E6E6"/>
    <a:srgbClr val="C6A6A6"/>
    <a:srgbClr val="C4A4A4"/>
    <a:srgbClr val="C08080"/>
    <a:srgbClr val="96A686"/>
    <a:srgbClr val="608040"/>
    <a:srgbClr val="A6C6A6"/>
    <a:srgbClr val="80C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A5765F8-8AC7-4022-9224-808219B616C0}">
  <a:tblStyle styleId="{1A5765F8-8AC7-4022-9224-808219B616C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C0B5C8A-C619-4997-83AA-DA01897C359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3CBD3D0-EDC3-47D8-A395-A1B10021E5AD}" styleName="Table_2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02" autoAdjust="0"/>
    <p:restoredTop sz="94657"/>
  </p:normalViewPr>
  <p:slideViewPr>
    <p:cSldViewPr snapToGrid="0">
      <p:cViewPr varScale="1">
        <p:scale>
          <a:sx n="43" d="100"/>
          <a:sy n="43" d="100"/>
        </p:scale>
        <p:origin x="320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8" d="100"/>
        <a:sy n="13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5" Type="http://schemas.openxmlformats.org/officeDocument/2006/relationships/font" Target="fonts/font1.fntdata"/><Relationship Id="rId28" Type="http://schemas.openxmlformats.org/officeDocument/2006/relationships/presProps" Target="presProps.xml"/><Relationship Id="rId31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09104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7" name="Google Shape;657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50708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8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8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alibri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 sz="2667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0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1"/>
          </p:nvPr>
        </p:nvSpPr>
        <p:spPr>
          <a:xfrm>
            <a:off x="838200" y="4327407"/>
            <a:ext cx="5181600" cy="10314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body" idx="2"/>
          </p:nvPr>
        </p:nvSpPr>
        <p:spPr>
          <a:xfrm>
            <a:off x="6172200" y="4327407"/>
            <a:ext cx="5181600" cy="10314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1"/>
          <p:cNvSpPr txBox="1"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1"/>
          <p:cNvSpPr txBox="1"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 b="1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None/>
              <a:defRPr sz="2667" b="1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body" idx="2"/>
          </p:nvPr>
        </p:nvSpPr>
        <p:spPr>
          <a:xfrm>
            <a:off x="839789" y="5937956"/>
            <a:ext cx="5157787" cy="8733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body" idx="3"/>
          </p:nvPr>
        </p:nvSpPr>
        <p:spPr>
          <a:xfrm>
            <a:off x="6172201" y="3984979"/>
            <a:ext cx="5183188" cy="1952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 b="1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None/>
              <a:defRPr sz="2667" b="1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body" idx="4"/>
          </p:nvPr>
        </p:nvSpPr>
        <p:spPr>
          <a:xfrm>
            <a:off x="6172201" y="5937956"/>
            <a:ext cx="5183188" cy="8733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2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67"/>
              <a:buFont typeface="Calibri"/>
              <a:buNone/>
              <a:defRPr sz="42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5183188" y="2340567"/>
            <a:ext cx="6172200" cy="11552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99554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4267"/>
              <a:buChar char="•"/>
              <a:defRPr sz="4267"/>
            </a:lvl1pPr>
            <a:lvl2pPr marL="914400" lvl="1" indent="-465645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3733"/>
              <a:buChar char="•"/>
              <a:defRPr sz="3733"/>
            </a:lvl2pPr>
            <a:lvl3pPr marL="1371600" lvl="2" indent="-431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3pPr>
            <a:lvl4pPr marL="1828800" lvl="3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4pPr>
            <a:lvl5pPr marL="2286000" lvl="4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5pPr>
            <a:lvl6pPr marL="2743200" lvl="5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6pPr>
            <a:lvl7pPr marL="3200400" lvl="6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7pPr>
            <a:lvl8pPr marL="3657600" lvl="7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8pPr>
            <a:lvl9pPr marL="4114800" lvl="8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body" idx="2"/>
          </p:nvPr>
        </p:nvSpPr>
        <p:spPr>
          <a:xfrm>
            <a:off x="839788" y="4876800"/>
            <a:ext cx="3932237" cy="903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67"/>
              <a:buNone/>
              <a:defRPr sz="1867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"/>
          <p:cNvSpPr txBox="1"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67"/>
              <a:buFont typeface="Calibri"/>
              <a:buNone/>
              <a:defRPr sz="42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>
            <a:spLocks noGrp="1"/>
          </p:cNvSpPr>
          <p:nvPr>
            <p:ph type="pic" idx="2"/>
          </p:nvPr>
        </p:nvSpPr>
        <p:spPr>
          <a:xfrm>
            <a:off x="5183188" y="2340567"/>
            <a:ext cx="6172200" cy="11552296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4"/>
          <p:cNvSpPr txBox="1">
            <a:spLocks noGrp="1"/>
          </p:cNvSpPr>
          <p:nvPr>
            <p:ph type="body" idx="1"/>
          </p:nvPr>
        </p:nvSpPr>
        <p:spPr>
          <a:xfrm>
            <a:off x="839788" y="4876800"/>
            <a:ext cx="3932237" cy="903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67"/>
              <a:buNone/>
              <a:defRPr sz="1867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5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body" idx="1"/>
          </p:nvPr>
        </p:nvSpPr>
        <p:spPr>
          <a:xfrm rot="5400000">
            <a:off x="938859" y="4226749"/>
            <a:ext cx="10314283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6"/>
          <p:cNvSpPr txBox="1">
            <a:spLocks noGrp="1"/>
          </p:cNvSpPr>
          <p:nvPr>
            <p:ph type="title"/>
          </p:nvPr>
        </p:nvSpPr>
        <p:spPr>
          <a:xfrm rot="5400000">
            <a:off x="3151246" y="6439135"/>
            <a:ext cx="1377620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1"/>
          </p:nvPr>
        </p:nvSpPr>
        <p:spPr>
          <a:xfrm rot="5400000">
            <a:off x="-2182754" y="3886435"/>
            <a:ext cx="1377620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67"/>
              <a:buFont typeface="Calibri"/>
              <a:buNone/>
              <a:defRPr sz="5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65645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•"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318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7954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openxmlformats.org/officeDocument/2006/relationships/image" Target="../media/image6.tif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tiff"/><Relationship Id="rId4" Type="http://schemas.openxmlformats.org/officeDocument/2006/relationships/image" Target="../media/image1.png"/><Relationship Id="rId9" Type="http://schemas.openxmlformats.org/officeDocument/2006/relationships/image" Target="../media/image4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8.emf"/><Relationship Id="rId7" Type="http://schemas.openxmlformats.org/officeDocument/2006/relationships/image" Target="../media/image10.png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p37"/>
          <p:cNvSpPr/>
          <p:nvPr/>
        </p:nvSpPr>
        <p:spPr>
          <a:xfrm>
            <a:off x="0" y="-32991"/>
            <a:ext cx="4025461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Supplementary Figure 6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0" name="Google Shape;660;p37"/>
          <p:cNvSpPr txBox="1"/>
          <p:nvPr/>
        </p:nvSpPr>
        <p:spPr>
          <a:xfrm>
            <a:off x="2162599" y="12405934"/>
            <a:ext cx="85238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72 h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1" name="Google Shape;661;p37"/>
          <p:cNvSpPr txBox="1"/>
          <p:nvPr/>
        </p:nvSpPr>
        <p:spPr>
          <a:xfrm>
            <a:off x="173445" y="823338"/>
            <a:ext cx="33674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sz="229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p37"/>
          <p:cNvSpPr txBox="1"/>
          <p:nvPr/>
        </p:nvSpPr>
        <p:spPr>
          <a:xfrm>
            <a:off x="242798" y="12205005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D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63" name="Google Shape;663;p37"/>
          <p:cNvGraphicFramePr/>
          <p:nvPr/>
        </p:nvGraphicFramePr>
        <p:xfrm>
          <a:off x="366455" y="1046252"/>
          <a:ext cx="5562788" cy="35765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5562788" imgH="3576573" progId="Prism8.Document">
                  <p:embed/>
                </p:oleObj>
              </mc:Choice>
              <mc:Fallback>
                <p:oleObj r:id="rId3" imgW="5562788" imgH="3576573" progId="Prism8.Document">
                  <p:embed/>
                  <p:pic>
                    <p:nvPicPr>
                      <p:cNvPr id="663" name="Google Shape;663;p37"/>
                      <p:cNvPicPr preferRelativeResize="0"/>
                      <p:nvPr/>
                    </p:nvPicPr>
                    <p:blipFill rotWithShape="1">
                      <a:blip r:embed="rId4">
                        <a:alphaModFix/>
                      </a:blip>
                      <a:srcRect/>
                      <a:stretch/>
                    </p:blipFill>
                    <p:spPr>
                      <a:xfrm>
                        <a:off x="366455" y="1046252"/>
                        <a:ext cx="5562788" cy="35765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4" name="Google Shape;664;p37"/>
          <p:cNvGraphicFramePr/>
          <p:nvPr>
            <p:extLst>
              <p:ext uri="{D42A27DB-BD31-4B8C-83A1-F6EECF244321}">
                <p14:modId xmlns:p14="http://schemas.microsoft.com/office/powerpoint/2010/main" val="3347889683"/>
              </p:ext>
            </p:extLst>
          </p:nvPr>
        </p:nvGraphicFramePr>
        <p:xfrm>
          <a:off x="-125002" y="12692046"/>
          <a:ext cx="6187120" cy="3097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6187120" imgH="3097569" progId="Prism8.Document">
                  <p:embed/>
                </p:oleObj>
              </mc:Choice>
              <mc:Fallback>
                <p:oleObj r:id="rId5" imgW="6187120" imgH="3097569" progId="Prism8.Document">
                  <p:embed/>
                  <p:pic>
                    <p:nvPicPr>
                      <p:cNvPr id="664" name="Google Shape;664;p37"/>
                      <p:cNvPicPr preferRelativeResize="0"/>
                      <p:nvPr/>
                    </p:nvPicPr>
                    <p:blipFill rotWithShape="1">
                      <a:blip r:embed="rId6">
                        <a:alphaModFix/>
                      </a:blip>
                      <a:srcRect/>
                      <a:stretch/>
                    </p:blipFill>
                    <p:spPr>
                      <a:xfrm>
                        <a:off x="-125002" y="12692046"/>
                        <a:ext cx="6187120" cy="30975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7" name="Google Shape;667;p37"/>
          <p:cNvSpPr txBox="1"/>
          <p:nvPr/>
        </p:nvSpPr>
        <p:spPr>
          <a:xfrm>
            <a:off x="6552158" y="12205005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E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8" name="Google Shape;668;p37"/>
          <p:cNvSpPr txBox="1"/>
          <p:nvPr/>
        </p:nvSpPr>
        <p:spPr>
          <a:xfrm>
            <a:off x="8276354" y="12460598"/>
            <a:ext cx="85238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96 h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72" name="Google Shape;672;p37"/>
          <p:cNvGraphicFramePr/>
          <p:nvPr>
            <p:extLst>
              <p:ext uri="{D42A27DB-BD31-4B8C-83A1-F6EECF244321}">
                <p14:modId xmlns:p14="http://schemas.microsoft.com/office/powerpoint/2010/main" val="2543698431"/>
              </p:ext>
            </p:extLst>
          </p:nvPr>
        </p:nvGraphicFramePr>
        <p:xfrm>
          <a:off x="6096000" y="12719322"/>
          <a:ext cx="6187122" cy="3097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6187122" imgH="3097570" progId="Prism8.Document">
                  <p:embed/>
                </p:oleObj>
              </mc:Choice>
              <mc:Fallback>
                <p:oleObj r:id="rId7" imgW="6187122" imgH="3097570" progId="Prism8.Document">
                  <p:embed/>
                  <p:pic>
                    <p:nvPicPr>
                      <p:cNvPr id="672" name="Google Shape;672;p37"/>
                      <p:cNvPicPr preferRelativeResize="0"/>
                      <p:nvPr/>
                    </p:nvPicPr>
                    <p:blipFill rotWithShape="1">
                      <a:blip r:embed="rId8">
                        <a:alphaModFix/>
                      </a:blip>
                      <a:srcRect/>
                      <a:stretch/>
                    </p:blipFill>
                    <p:spPr>
                      <a:xfrm>
                        <a:off x="6096000" y="12719322"/>
                        <a:ext cx="6187122" cy="30975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4" name="Google Shape;674;p37"/>
          <p:cNvSpPr txBox="1"/>
          <p:nvPr/>
        </p:nvSpPr>
        <p:spPr>
          <a:xfrm>
            <a:off x="1486687" y="930745"/>
            <a:ext cx="1904475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K562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A44BF00-105D-904C-9DCC-EAD9D15DDBC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60" t="36308" r="37202" b="21774"/>
          <a:stretch/>
        </p:blipFill>
        <p:spPr>
          <a:xfrm>
            <a:off x="8111916" y="1220457"/>
            <a:ext cx="2739255" cy="34116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FCFA820-A4A8-9048-A86B-C1E9E9AD8BC2}"/>
              </a:ext>
            </a:extLst>
          </p:cNvPr>
          <p:cNvSpPr txBox="1"/>
          <p:nvPr/>
        </p:nvSpPr>
        <p:spPr>
          <a:xfrm>
            <a:off x="9647549" y="663371"/>
            <a:ext cx="1203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PLKO-shTAL1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CED52B-D005-9244-9BBD-783EFC039884}"/>
              </a:ext>
            </a:extLst>
          </p:cNvPr>
          <p:cNvSpPr txBox="1"/>
          <p:nvPr/>
        </p:nvSpPr>
        <p:spPr>
          <a:xfrm>
            <a:off x="8812076" y="662484"/>
            <a:ext cx="1203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PLKO</a:t>
            </a:r>
          </a:p>
          <a:p>
            <a:r>
              <a:rPr lang="en-US" b="1" dirty="0"/>
              <a:t>Empty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1ED9F8C-053D-8545-B8B3-F60B54FC0E6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96" t="36970" r="38657" b="53205"/>
          <a:stretch/>
        </p:blipFill>
        <p:spPr>
          <a:xfrm>
            <a:off x="8111916" y="4740302"/>
            <a:ext cx="2739256" cy="90765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Google Shape;531;p22">
            <a:extLst>
              <a:ext uri="{FF2B5EF4-FFF2-40B4-BE49-F238E27FC236}">
                <a16:creationId xmlns:a16="http://schemas.microsoft.com/office/drawing/2014/main" id="{80EAF4C4-164A-B34B-8D8B-F1248B3EE195}"/>
              </a:ext>
            </a:extLst>
          </p:cNvPr>
          <p:cNvSpPr txBox="1"/>
          <p:nvPr/>
        </p:nvSpPr>
        <p:spPr>
          <a:xfrm>
            <a:off x="6336976" y="4961131"/>
            <a:ext cx="204020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2400" b="1" dirty="0"/>
              <a:t>α</a:t>
            </a:r>
            <a:r>
              <a:rPr lang="en-US" sz="2400" b="1" dirty="0"/>
              <a:t>- Tubulin</a:t>
            </a:r>
            <a:endParaRPr sz="16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C2BAA44-03C4-FA4C-AE7A-E28CE37459BF}"/>
              </a:ext>
            </a:extLst>
          </p:cNvPr>
          <p:cNvSpPr txBox="1"/>
          <p:nvPr/>
        </p:nvSpPr>
        <p:spPr>
          <a:xfrm>
            <a:off x="6949151" y="2686512"/>
            <a:ext cx="1337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400" b="1" dirty="0"/>
              <a:t>TAL1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67DDFCD-6F0F-8146-BB0D-16BC0310192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28" t="40662" r="34126" b="30933"/>
          <a:stretch/>
        </p:blipFill>
        <p:spPr>
          <a:xfrm>
            <a:off x="5235592" y="6843469"/>
            <a:ext cx="2828866" cy="285211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2" name="Google Shape;531;p22">
            <a:extLst>
              <a:ext uri="{FF2B5EF4-FFF2-40B4-BE49-F238E27FC236}">
                <a16:creationId xmlns:a16="http://schemas.microsoft.com/office/drawing/2014/main" id="{E17DD813-33D8-1F41-9B9E-36E8126A895D}"/>
              </a:ext>
            </a:extLst>
          </p:cNvPr>
          <p:cNvSpPr txBox="1"/>
          <p:nvPr/>
        </p:nvSpPr>
        <p:spPr>
          <a:xfrm>
            <a:off x="3478698" y="10226387"/>
            <a:ext cx="2040208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2400" b="1" dirty="0"/>
              <a:t>α</a:t>
            </a:r>
            <a:r>
              <a:rPr lang="en-US" sz="2400" b="1" dirty="0"/>
              <a:t>- Tubulin</a:t>
            </a:r>
            <a:endParaRPr sz="16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E43F90C-3972-B440-AA76-F475AEED3308}"/>
              </a:ext>
            </a:extLst>
          </p:cNvPr>
          <p:cNvSpPr txBox="1"/>
          <p:nvPr/>
        </p:nvSpPr>
        <p:spPr>
          <a:xfrm>
            <a:off x="4008956" y="8123114"/>
            <a:ext cx="1337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400" b="1" dirty="0"/>
              <a:t>TAL1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DF86C3C-7160-084B-A943-0AD997BBC16B}"/>
              </a:ext>
            </a:extLst>
          </p:cNvPr>
          <p:cNvSpPr txBox="1"/>
          <p:nvPr/>
        </p:nvSpPr>
        <p:spPr>
          <a:xfrm>
            <a:off x="5235591" y="6264538"/>
            <a:ext cx="82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 </a:t>
            </a:r>
          </a:p>
          <a:p>
            <a:r>
              <a:rPr lang="en-US" sz="1600" b="1" dirty="0"/>
              <a:t>Empty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C2D1657-FD7D-D240-B1C4-034A5030D137}"/>
              </a:ext>
            </a:extLst>
          </p:cNvPr>
          <p:cNvSpPr txBox="1"/>
          <p:nvPr/>
        </p:nvSpPr>
        <p:spPr>
          <a:xfrm>
            <a:off x="6344543" y="6018316"/>
            <a:ext cx="858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sz="1600" b="1" dirty="0"/>
              <a:t>Tal1-short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1711681-3018-6A45-84FE-ACDCB1D273FA}"/>
              </a:ext>
            </a:extLst>
          </p:cNvPr>
          <p:cNvSpPr txBox="1"/>
          <p:nvPr/>
        </p:nvSpPr>
        <p:spPr>
          <a:xfrm>
            <a:off x="7202885" y="6018316"/>
            <a:ext cx="873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sz="1600" b="1" dirty="0"/>
              <a:t>Tal1-long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AC33DC6-80C7-A34D-BD98-568CC365B262}"/>
              </a:ext>
            </a:extLst>
          </p:cNvPr>
          <p:cNvGrpSpPr/>
          <p:nvPr/>
        </p:nvGrpSpPr>
        <p:grpSpPr>
          <a:xfrm>
            <a:off x="8195221" y="7245132"/>
            <a:ext cx="1692124" cy="830998"/>
            <a:chOff x="4320661" y="3488674"/>
            <a:chExt cx="785878" cy="331153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E4973C1-D30B-9D47-8F19-4E3EBBFBFD99}"/>
                </a:ext>
              </a:extLst>
            </p:cNvPr>
            <p:cNvSpPr txBox="1"/>
            <p:nvPr/>
          </p:nvSpPr>
          <p:spPr>
            <a:xfrm>
              <a:off x="4468796" y="3488674"/>
              <a:ext cx="637743" cy="331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Tal1-long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BA92DFC-493F-7441-8560-FD76A97A624F}"/>
                </a:ext>
              </a:extLst>
            </p:cNvPr>
            <p:cNvCxnSpPr/>
            <p:nvPr/>
          </p:nvCxnSpPr>
          <p:spPr>
            <a:xfrm flipH="1">
              <a:off x="4320661" y="3648862"/>
              <a:ext cx="1631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51A2F81-576C-344D-8003-B398E6AE6B24}"/>
              </a:ext>
            </a:extLst>
          </p:cNvPr>
          <p:cNvGrpSpPr/>
          <p:nvPr/>
        </p:nvGrpSpPr>
        <p:grpSpPr>
          <a:xfrm>
            <a:off x="8227239" y="8765853"/>
            <a:ext cx="1651525" cy="830997"/>
            <a:chOff x="4320661" y="3524770"/>
            <a:chExt cx="767023" cy="33115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5A783D1-4C55-DA4F-B273-1C68C56ACE85}"/>
                </a:ext>
              </a:extLst>
            </p:cNvPr>
            <p:cNvSpPr txBox="1"/>
            <p:nvPr/>
          </p:nvSpPr>
          <p:spPr>
            <a:xfrm>
              <a:off x="4449941" y="3524770"/>
              <a:ext cx="637743" cy="331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Tal1- short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27FE8551-D5C0-614C-96F5-BAD77772110B}"/>
                </a:ext>
              </a:extLst>
            </p:cNvPr>
            <p:cNvCxnSpPr/>
            <p:nvPr/>
          </p:nvCxnSpPr>
          <p:spPr>
            <a:xfrm flipH="1">
              <a:off x="4320661" y="3648862"/>
              <a:ext cx="1631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Google Shape;662;p37">
            <a:extLst>
              <a:ext uri="{FF2B5EF4-FFF2-40B4-BE49-F238E27FC236}">
                <a16:creationId xmlns:a16="http://schemas.microsoft.com/office/drawing/2014/main" id="{898CD015-3EA5-C341-95E9-51CC4A0829A6}"/>
              </a:ext>
            </a:extLst>
          </p:cNvPr>
          <p:cNvSpPr txBox="1"/>
          <p:nvPr/>
        </p:nvSpPr>
        <p:spPr>
          <a:xfrm>
            <a:off x="6529490" y="756706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sz="229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667;p37">
            <a:extLst>
              <a:ext uri="{FF2B5EF4-FFF2-40B4-BE49-F238E27FC236}">
                <a16:creationId xmlns:a16="http://schemas.microsoft.com/office/drawing/2014/main" id="{F80F7460-DE08-6048-A545-AB589E82E735}"/>
              </a:ext>
            </a:extLst>
          </p:cNvPr>
          <p:cNvSpPr txBox="1"/>
          <p:nvPr/>
        </p:nvSpPr>
        <p:spPr>
          <a:xfrm>
            <a:off x="3710989" y="5881540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sz="2297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586625AB-3D58-A24E-B55E-3FEEE8B4954D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30" t="41509" r="32869" b="42886"/>
          <a:stretch/>
        </p:blipFill>
        <p:spPr>
          <a:xfrm>
            <a:off x="5235591" y="9856322"/>
            <a:ext cx="2828866" cy="9395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B17AE25-4C61-406A-E8AE-FACF08E2B2DD}"/>
              </a:ext>
            </a:extLst>
          </p:cNvPr>
          <p:cNvSpPr txBox="1"/>
          <p:nvPr/>
        </p:nvSpPr>
        <p:spPr>
          <a:xfrm>
            <a:off x="211149" y="10896370"/>
            <a:ext cx="11499274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Supplementary Figure 6: A-I. </a:t>
            </a:r>
            <a:r>
              <a:rPr lang="en-US" dirty="0">
                <a:solidFill>
                  <a:schemeClr val="tx1"/>
                </a:solidFill>
              </a:rPr>
              <a:t>K562 cells were infected with inducible shRNA against the 3’ UTR of TAL1. In addition, the cells were infected with MIGR1 plasmid with GFP at the C-terminal followed by an IRES element. Infection was with either empty vector, TAL1-short or TAL1-long. Following induction with tetracycline for 72 h, cells were treated with 20 </a:t>
            </a:r>
            <a:r>
              <a:rPr lang="en-US" dirty="0" err="1">
                <a:solidFill>
                  <a:schemeClr val="tx1"/>
                </a:solidFill>
              </a:rPr>
              <a:t>uM</a:t>
            </a:r>
            <a:r>
              <a:rPr lang="en-US" dirty="0">
                <a:solidFill>
                  <a:schemeClr val="tx1"/>
                </a:solidFill>
              </a:rPr>
              <a:t> hemin to promote erythroid differentiation for the indicated time points. RNA was extracted silencing was measured by real-time PCR for total endogenous TAL1 relative to CycloA and </a:t>
            </a:r>
            <a:r>
              <a:rPr lang="en-US" dirty="0" err="1">
                <a:solidFill>
                  <a:schemeClr val="tx1"/>
                </a:solidFill>
              </a:rPr>
              <a:t>hTBP</a:t>
            </a:r>
            <a:r>
              <a:rPr lang="en-US" dirty="0">
                <a:solidFill>
                  <a:schemeClr val="tx1"/>
                </a:solidFill>
              </a:rPr>
              <a:t> reference genes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(A) and w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hole cell lysate was extracted and subjected to Western blot analysis using the indicated antibodies (S2_Data) (B&amp;C). </a:t>
            </a:r>
            <a:r>
              <a:rPr lang="en-US" dirty="0">
                <a:solidFill>
                  <a:schemeClr val="tx1"/>
                </a:solidFill>
              </a:rPr>
              <a:t>RNA was analyzed by real-time PCR for total mRNA amount of α β, γ globin and SLCA4 relative to CycloA and </a:t>
            </a:r>
            <a:r>
              <a:rPr lang="en-US" dirty="0" err="1">
                <a:solidFill>
                  <a:schemeClr val="tx1"/>
                </a:solidFill>
              </a:rPr>
              <a:t>hTBP</a:t>
            </a:r>
            <a:r>
              <a:rPr lang="en-US" dirty="0">
                <a:solidFill>
                  <a:schemeClr val="tx1"/>
                </a:solidFill>
              </a:rPr>
              <a:t> reference genes after 72h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(D) and 96h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(E) and following treatment with hemin (inducing differentiation) after 72h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(F) and 96h </a:t>
            </a:r>
            <a:r>
              <a:rPr lang="en-US" sz="1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dirty="0">
                <a:solidFill>
                  <a:schemeClr val="tx1"/>
                </a:solidFill>
              </a:rPr>
              <a:t>(G). Cells were seeded and counted every day following labelling by trypan blue following treatment with hemin (inducing differentiation). Live cells are plotted in H and trypan blue labeled cells are plotted in </a:t>
            </a:r>
            <a:r>
              <a:rPr lang="en-US">
                <a:solidFill>
                  <a:schemeClr val="tx1"/>
                </a:solidFill>
              </a:rPr>
              <a:t>I </a:t>
            </a:r>
            <a:r>
              <a:rPr lang="en-US" sz="14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tx1"/>
                </a:solidFill>
              </a:rPr>
              <a:t>the corresponding plots for cells without hemin treatment can be seen in Fig. 6C and D). Plots represent the mean of three independent experiments ± SD (*&lt;0.05, **P &lt; 0.01, ***P&lt;0.001 and ****P&lt;0.0001 Student’s t test).</a:t>
            </a:r>
          </a:p>
        </p:txBody>
      </p:sp>
      <p:sp>
        <p:nvSpPr>
          <p:cNvPr id="9" name="Google Shape;669;p37">
            <a:extLst>
              <a:ext uri="{FF2B5EF4-FFF2-40B4-BE49-F238E27FC236}">
                <a16:creationId xmlns:a16="http://schemas.microsoft.com/office/drawing/2014/main" id="{5D2ABD52-667F-A6CA-DAB9-C7778FF26582}"/>
              </a:ext>
            </a:extLst>
          </p:cNvPr>
          <p:cNvSpPr txBox="1"/>
          <p:nvPr/>
        </p:nvSpPr>
        <p:spPr>
          <a:xfrm>
            <a:off x="259740" y="6173122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H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671;p37">
            <a:extLst>
              <a:ext uri="{FF2B5EF4-FFF2-40B4-BE49-F238E27FC236}">
                <a16:creationId xmlns:a16="http://schemas.microsoft.com/office/drawing/2014/main" id="{D5A7B175-1250-3C14-8A83-64BB2165FB20}"/>
              </a:ext>
            </a:extLst>
          </p:cNvPr>
          <p:cNvSpPr txBox="1"/>
          <p:nvPr/>
        </p:nvSpPr>
        <p:spPr>
          <a:xfrm>
            <a:off x="6569100" y="6169751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I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92034"/>
              </p:ext>
            </p:extLst>
          </p:nvPr>
        </p:nvGraphicFramePr>
        <p:xfrm>
          <a:off x="-112990" y="6581314"/>
          <a:ext cx="6290270" cy="364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4656195" imgH="2698634" progId="Prism8.Document">
                  <p:embed/>
                </p:oleObj>
              </mc:Choice>
              <mc:Fallback>
                <p:oleObj name="Prism 8" r:id="rId2" imgW="4656195" imgH="269863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112990" y="6581314"/>
                        <a:ext cx="6290270" cy="36459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824920"/>
              </p:ext>
            </p:extLst>
          </p:nvPr>
        </p:nvGraphicFramePr>
        <p:xfrm>
          <a:off x="6062386" y="6649843"/>
          <a:ext cx="6283744" cy="3585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4729302" imgH="2698634" progId="Prism8.Document">
                  <p:embed/>
                </p:oleObj>
              </mc:Choice>
              <mc:Fallback>
                <p:oleObj name="Prism 8" r:id="rId4" imgW="4729302" imgH="269863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62386" y="6649843"/>
                        <a:ext cx="6283744" cy="35858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Google Shape;665;p37">
            <a:extLst>
              <a:ext uri="{FF2B5EF4-FFF2-40B4-BE49-F238E27FC236}">
                <a16:creationId xmlns:a16="http://schemas.microsoft.com/office/drawing/2014/main" id="{14B0154C-2E9F-AD4C-ABC8-1CBE6559FA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8986277"/>
              </p:ext>
            </p:extLst>
          </p:nvPr>
        </p:nvGraphicFramePr>
        <p:xfrm>
          <a:off x="32117" y="2128906"/>
          <a:ext cx="6231464" cy="3119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6231464" imgH="3119771" progId="Prism8.Document">
                  <p:embed/>
                </p:oleObj>
              </mc:Choice>
              <mc:Fallback>
                <p:oleObj r:id="rId6" imgW="6231464" imgH="3119771" progId="Prism8.Document">
                  <p:embed/>
                  <p:pic>
                    <p:nvPicPr>
                      <p:cNvPr id="665" name="Google Shape;665;p37"/>
                      <p:cNvPicPr preferRelativeResize="0"/>
                      <p:nvPr/>
                    </p:nvPicPr>
                    <p:blipFill rotWithShape="1">
                      <a:blip r:embed="rId7">
                        <a:alphaModFix/>
                      </a:blip>
                      <a:srcRect/>
                      <a:stretch/>
                    </p:blipFill>
                    <p:spPr>
                      <a:xfrm>
                        <a:off x="32117" y="2128906"/>
                        <a:ext cx="6231464" cy="31197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Google Shape;666;p37">
            <a:extLst>
              <a:ext uri="{FF2B5EF4-FFF2-40B4-BE49-F238E27FC236}">
                <a16:creationId xmlns:a16="http://schemas.microsoft.com/office/drawing/2014/main" id="{9322C30E-95FA-4143-B15D-F1CBCEB49A89}"/>
              </a:ext>
            </a:extLst>
          </p:cNvPr>
          <p:cNvSpPr txBox="1"/>
          <p:nvPr/>
        </p:nvSpPr>
        <p:spPr>
          <a:xfrm>
            <a:off x="1228676" y="1483776"/>
            <a:ext cx="252738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72 h after differentiation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669;p37">
            <a:extLst>
              <a:ext uri="{FF2B5EF4-FFF2-40B4-BE49-F238E27FC236}">
                <a16:creationId xmlns:a16="http://schemas.microsoft.com/office/drawing/2014/main" id="{7B4EBB7B-263F-BB43-83E7-3C57C20AFA3D}"/>
              </a:ext>
            </a:extLst>
          </p:cNvPr>
          <p:cNvSpPr txBox="1"/>
          <p:nvPr/>
        </p:nvSpPr>
        <p:spPr>
          <a:xfrm>
            <a:off x="259740" y="1525240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F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670;p37">
            <a:extLst>
              <a:ext uri="{FF2B5EF4-FFF2-40B4-BE49-F238E27FC236}">
                <a16:creationId xmlns:a16="http://schemas.microsoft.com/office/drawing/2014/main" id="{EB37B5AC-A226-E147-A9F5-5379BB28F7CC}"/>
              </a:ext>
            </a:extLst>
          </p:cNvPr>
          <p:cNvSpPr txBox="1"/>
          <p:nvPr/>
        </p:nvSpPr>
        <p:spPr>
          <a:xfrm>
            <a:off x="7250576" y="1578877"/>
            <a:ext cx="252738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96 h after differentiation</a:t>
            </a:r>
            <a:endParaRPr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671;p37">
            <a:extLst>
              <a:ext uri="{FF2B5EF4-FFF2-40B4-BE49-F238E27FC236}">
                <a16:creationId xmlns:a16="http://schemas.microsoft.com/office/drawing/2014/main" id="{AD053DCA-0286-DA41-A6C8-1FF1C599A651}"/>
              </a:ext>
            </a:extLst>
          </p:cNvPr>
          <p:cNvSpPr txBox="1"/>
          <p:nvPr/>
        </p:nvSpPr>
        <p:spPr>
          <a:xfrm>
            <a:off x="6569100" y="1525240"/>
            <a:ext cx="287460" cy="4458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97" dirty="0"/>
              <a:t>G</a:t>
            </a:r>
            <a:endParaRPr sz="2297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4" name="Google Shape;673;p37">
            <a:extLst>
              <a:ext uri="{FF2B5EF4-FFF2-40B4-BE49-F238E27FC236}">
                <a16:creationId xmlns:a16="http://schemas.microsoft.com/office/drawing/2014/main" id="{2A02E281-726E-624A-BB3F-F9D798682B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6827434"/>
              </p:ext>
            </p:extLst>
          </p:nvPr>
        </p:nvGraphicFramePr>
        <p:xfrm>
          <a:off x="6207434" y="2163661"/>
          <a:ext cx="6092630" cy="305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6092630" imgH="3050263" progId="Prism8.Document">
                  <p:embed/>
                </p:oleObj>
              </mc:Choice>
              <mc:Fallback>
                <p:oleObj r:id="rId8" imgW="6092630" imgH="3050263" progId="Prism8.Document">
                  <p:embed/>
                  <p:pic>
                    <p:nvPicPr>
                      <p:cNvPr id="673" name="Google Shape;673;p37"/>
                      <p:cNvPicPr preferRelativeResize="0"/>
                      <p:nvPr/>
                    </p:nvPicPr>
                    <p:blipFill rotWithShape="1">
                      <a:blip r:embed="rId9">
                        <a:alphaModFix/>
                      </a:blip>
                      <a:srcRect/>
                      <a:stretch/>
                    </p:blipFill>
                    <p:spPr>
                      <a:xfrm>
                        <a:off x="6207434" y="2163661"/>
                        <a:ext cx="6092630" cy="305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9925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15635</TotalTime>
  <Words>339</Words>
  <Application>Microsoft Macintosh PowerPoint</Application>
  <PresentationFormat>Custom</PresentationFormat>
  <Paragraphs>31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Office Theme</vt:lpstr>
      <vt:lpstr>Prism8.Document</vt:lpstr>
      <vt:lpstr>Prism 8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120</cp:revision>
  <dcterms:created xsi:type="dcterms:W3CDTF">2019-02-03T13:57:22Z</dcterms:created>
  <dcterms:modified xsi:type="dcterms:W3CDTF">2023-06-03T10:30:23Z</dcterms:modified>
</cp:coreProperties>
</file>