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png" ContentType="image/png"/>
  <Default Extension="rels" ContentType="application/vnd.openxmlformats-package.relationships+xml"/>
  <Default Extension="Tif" ContentType="image/tiff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1" r:id="rId2"/>
    <p:sldId id="259" r:id="rId3"/>
    <p:sldId id="257" r:id="rId4"/>
    <p:sldId id="260" r:id="rId5"/>
    <p:sldId id="262" r:id="rId6"/>
    <p:sldId id="264" r:id="rId7"/>
  </p:sldIdLst>
  <p:sldSz cx="12192000" cy="1625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90" d="100"/>
          <a:sy n="90" d="100"/>
        </p:scale>
        <p:origin x="398" y="-94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Libro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Libro1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sz="1800" b="1" dirty="0" err="1">
                <a:solidFill>
                  <a:schemeClr val="tx1"/>
                </a:solidFill>
              </a:rPr>
              <a:t>Sistolic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b="1" dirty="0">
                <a:solidFill>
                  <a:schemeClr val="tx1"/>
                </a:solidFill>
              </a:rPr>
              <a:t>BP </a:t>
            </a:r>
            <a:r>
              <a:rPr lang="en-US" sz="1800" b="0" dirty="0">
                <a:solidFill>
                  <a:schemeClr val="tx1"/>
                </a:solidFill>
              </a:rPr>
              <a:t>(mm Hg)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s-ES"/>
        </a:p>
      </c:txPr>
    </c:title>
    <c:autoTitleDeleted val="0"/>
    <c:plotArea>
      <c:layout>
        <c:manualLayout>
          <c:layoutTarget val="inner"/>
          <c:xMode val="edge"/>
          <c:yMode val="edge"/>
          <c:x val="0.12702296040764582"/>
          <c:y val="0.14957052150224781"/>
          <c:w val="0.77841911322709478"/>
          <c:h val="0.49458491469650695"/>
        </c:manualLayout>
      </c:layout>
      <c:lineChart>
        <c:grouping val="standard"/>
        <c:varyColors val="0"/>
        <c:ser>
          <c:idx val="0"/>
          <c:order val="0"/>
          <c:tx>
            <c:strRef>
              <c:f>Hoja1!$D$14</c:f>
              <c:strCache>
                <c:ptCount val="1"/>
                <c:pt idx="0">
                  <c:v>CT</c:v>
                </c:pt>
              </c:strCache>
            </c:strRef>
          </c:tx>
          <c:spPr>
            <a:ln w="28575" cap="rnd">
              <a:solidFill>
                <a:srgbClr val="0000FF"/>
              </a:solidFill>
              <a:round/>
            </a:ln>
            <a:effectLst/>
          </c:spPr>
          <c:marker>
            <c:symbol val="circle"/>
            <c:size val="8"/>
            <c:spPr>
              <a:solidFill>
                <a:schemeClr val="bg1"/>
              </a:solidFill>
              <a:ln w="9525">
                <a:solidFill>
                  <a:srgbClr val="0000FF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Hoja1!$I$15:$I$18</c:f>
                <c:numCache>
                  <c:formatCode>General</c:formatCode>
                  <c:ptCount val="4"/>
                  <c:pt idx="0">
                    <c:v>2.4020130446495624</c:v>
                  </c:pt>
                  <c:pt idx="1">
                    <c:v>4.7309111173219067</c:v>
                  </c:pt>
                  <c:pt idx="2">
                    <c:v>2.4969314501336779</c:v>
                  </c:pt>
                  <c:pt idx="3">
                    <c:v>3.3319163654969883</c:v>
                  </c:pt>
                </c:numCache>
              </c:numRef>
            </c:plus>
            <c:minus>
              <c:numRef>
                <c:f>Hoja1!$I$15:$I$18</c:f>
                <c:numCache>
                  <c:formatCode>General</c:formatCode>
                  <c:ptCount val="4"/>
                  <c:pt idx="0">
                    <c:v>2.4020130446495624</c:v>
                  </c:pt>
                  <c:pt idx="1">
                    <c:v>4.7309111173219067</c:v>
                  </c:pt>
                  <c:pt idx="2">
                    <c:v>2.4969314501336779</c:v>
                  </c:pt>
                  <c:pt idx="3">
                    <c:v>3.3319163654969883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Hoja1!$C$15:$C$18</c:f>
              <c:strCache>
                <c:ptCount val="4"/>
                <c:pt idx="0">
                  <c:v>Basal</c:v>
                </c:pt>
                <c:pt idx="1">
                  <c:v>1w</c:v>
                </c:pt>
                <c:pt idx="2">
                  <c:v>2w</c:v>
                </c:pt>
                <c:pt idx="3">
                  <c:v>3w</c:v>
                </c:pt>
              </c:strCache>
            </c:strRef>
          </c:cat>
          <c:val>
            <c:numRef>
              <c:f>Hoja1!$D$15:$D$18</c:f>
              <c:numCache>
                <c:formatCode>General</c:formatCode>
                <c:ptCount val="4"/>
                <c:pt idx="0">
                  <c:v>119.816666666667</c:v>
                </c:pt>
                <c:pt idx="1">
                  <c:v>118.93</c:v>
                </c:pt>
                <c:pt idx="2">
                  <c:v>117.06666666666666</c:v>
                </c:pt>
                <c:pt idx="3">
                  <c:v>117.11666666666667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430C-4BBC-B524-8E9658888ABC}"/>
            </c:ext>
          </c:extLst>
        </c:ser>
        <c:ser>
          <c:idx val="1"/>
          <c:order val="1"/>
          <c:tx>
            <c:strRef>
              <c:f>Hoja1!$E$14</c:f>
              <c:strCache>
                <c:ptCount val="1"/>
                <c:pt idx="0">
                  <c:v>CT+LOS </c:v>
                </c:pt>
              </c:strCache>
            </c:strRef>
          </c:tx>
          <c:spPr>
            <a:ln w="28575" cap="rnd">
              <a:solidFill>
                <a:srgbClr val="0000FF"/>
              </a:solidFill>
              <a:round/>
            </a:ln>
            <a:effectLst/>
          </c:spPr>
          <c:marker>
            <c:symbol val="circle"/>
            <c:size val="8"/>
            <c:spPr>
              <a:solidFill>
                <a:srgbClr val="0000FF"/>
              </a:solidFill>
              <a:ln w="9525">
                <a:solidFill>
                  <a:srgbClr val="0000FF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Hoja1!$J$15:$J$18</c:f>
                <c:numCache>
                  <c:formatCode>General</c:formatCode>
                  <c:ptCount val="4"/>
                  <c:pt idx="0">
                    <c:v>2.3229291853175362</c:v>
                  </c:pt>
                  <c:pt idx="1">
                    <c:v>4.6336324843474577</c:v>
                  </c:pt>
                  <c:pt idx="2">
                    <c:v>2.9482198018465331</c:v>
                  </c:pt>
                  <c:pt idx="3">
                    <c:v>5.8685603004484834</c:v>
                  </c:pt>
                </c:numCache>
              </c:numRef>
            </c:plus>
            <c:minus>
              <c:numRef>
                <c:f>Hoja1!$J$15:$J$18</c:f>
                <c:numCache>
                  <c:formatCode>General</c:formatCode>
                  <c:ptCount val="4"/>
                  <c:pt idx="0">
                    <c:v>2.3229291853175362</c:v>
                  </c:pt>
                  <c:pt idx="1">
                    <c:v>4.6336324843474577</c:v>
                  </c:pt>
                  <c:pt idx="2">
                    <c:v>2.9482198018465331</c:v>
                  </c:pt>
                  <c:pt idx="3">
                    <c:v>5.8685603004484834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Hoja1!$C$15:$C$18</c:f>
              <c:strCache>
                <c:ptCount val="4"/>
                <c:pt idx="0">
                  <c:v>Basal</c:v>
                </c:pt>
                <c:pt idx="1">
                  <c:v>1w</c:v>
                </c:pt>
                <c:pt idx="2">
                  <c:v>2w</c:v>
                </c:pt>
                <c:pt idx="3">
                  <c:v>3w</c:v>
                </c:pt>
              </c:strCache>
            </c:strRef>
          </c:cat>
          <c:val>
            <c:numRef>
              <c:f>Hoja1!$E$15:$E$18</c:f>
              <c:numCache>
                <c:formatCode>General</c:formatCode>
                <c:ptCount val="4"/>
                <c:pt idx="0">
                  <c:v>120.7</c:v>
                </c:pt>
                <c:pt idx="1">
                  <c:v>118.20499999999998</c:v>
                </c:pt>
                <c:pt idx="2">
                  <c:v>114.62</c:v>
                </c:pt>
                <c:pt idx="3">
                  <c:v>112.09999999999998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30C-4BBC-B524-8E9658888ABC}"/>
            </c:ext>
          </c:extLst>
        </c:ser>
        <c:ser>
          <c:idx val="2"/>
          <c:order val="2"/>
          <c:tx>
            <c:strRef>
              <c:f>Hoja1!$F$14</c:f>
              <c:strCache>
                <c:ptCount val="1"/>
                <c:pt idx="0">
                  <c:v>ecILK cKO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7"/>
            <c:spPr>
              <a:solidFill>
                <a:schemeClr val="bg1"/>
              </a:solidFill>
              <a:ln w="9525">
                <a:solidFill>
                  <a:srgbClr val="FF0000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Hoja1!$L$15:$L$18</c:f>
                <c:numCache>
                  <c:formatCode>General</c:formatCode>
                  <c:ptCount val="4"/>
                  <c:pt idx="0">
                    <c:v>3.0118100869742777</c:v>
                  </c:pt>
                  <c:pt idx="1">
                    <c:v>4.0520244546762996</c:v>
                  </c:pt>
                  <c:pt idx="2">
                    <c:v>4.0498971180348144</c:v>
                  </c:pt>
                  <c:pt idx="3">
                    <c:v>4.593747620736635</c:v>
                  </c:pt>
                </c:numCache>
              </c:numRef>
            </c:plus>
            <c:minus>
              <c:numRef>
                <c:f>Hoja1!$L$15:$L$18</c:f>
                <c:numCache>
                  <c:formatCode>General</c:formatCode>
                  <c:ptCount val="4"/>
                  <c:pt idx="0">
                    <c:v>3.0118100869742777</c:v>
                  </c:pt>
                  <c:pt idx="1">
                    <c:v>4.0520244546762996</c:v>
                  </c:pt>
                  <c:pt idx="2">
                    <c:v>4.0498971180348144</c:v>
                  </c:pt>
                  <c:pt idx="3">
                    <c:v>4.593747620736635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Hoja1!$C$15:$C$18</c:f>
              <c:strCache>
                <c:ptCount val="4"/>
                <c:pt idx="0">
                  <c:v>Basal</c:v>
                </c:pt>
                <c:pt idx="1">
                  <c:v>1w</c:v>
                </c:pt>
                <c:pt idx="2">
                  <c:v>2w</c:v>
                </c:pt>
                <c:pt idx="3">
                  <c:v>3w</c:v>
                </c:pt>
              </c:strCache>
            </c:strRef>
          </c:cat>
          <c:val>
            <c:numRef>
              <c:f>Hoja1!$F$15:$F$18</c:f>
              <c:numCache>
                <c:formatCode>General</c:formatCode>
                <c:ptCount val="4"/>
                <c:pt idx="0">
                  <c:v>121.35000000000001</c:v>
                </c:pt>
                <c:pt idx="1">
                  <c:v>121.545</c:v>
                </c:pt>
                <c:pt idx="2">
                  <c:v>126.2</c:v>
                </c:pt>
                <c:pt idx="3">
                  <c:v>133.49999999999997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430C-4BBC-B524-8E9658888ABC}"/>
            </c:ext>
          </c:extLst>
        </c:ser>
        <c:ser>
          <c:idx val="3"/>
          <c:order val="3"/>
          <c:tx>
            <c:strRef>
              <c:f>Hoja1!$G$14</c:f>
              <c:strCache>
                <c:ptCount val="1"/>
                <c:pt idx="0">
                  <c:v>ecILK cKO +LOS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8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Hoja1!$K$15:$K$18</c:f>
                <c:numCache>
                  <c:formatCode>General</c:formatCode>
                  <c:ptCount val="4"/>
                  <c:pt idx="0">
                    <c:v>4.44159902969706</c:v>
                  </c:pt>
                  <c:pt idx="1">
                    <c:v>3.954156041432864</c:v>
                  </c:pt>
                  <c:pt idx="2">
                    <c:v>2.6638318265235914</c:v>
                  </c:pt>
                  <c:pt idx="3">
                    <c:v>3.0597029630172501</c:v>
                  </c:pt>
                </c:numCache>
              </c:numRef>
            </c:plus>
            <c:minus>
              <c:numRef>
                <c:f>Hoja1!$K$15:$K$18</c:f>
                <c:numCache>
                  <c:formatCode>General</c:formatCode>
                  <c:ptCount val="4"/>
                  <c:pt idx="0">
                    <c:v>4.44159902969706</c:v>
                  </c:pt>
                  <c:pt idx="1">
                    <c:v>3.954156041432864</c:v>
                  </c:pt>
                  <c:pt idx="2">
                    <c:v>2.6638318265235914</c:v>
                  </c:pt>
                  <c:pt idx="3">
                    <c:v>3.0597029630172501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Hoja1!$C$15:$C$18</c:f>
              <c:strCache>
                <c:ptCount val="4"/>
                <c:pt idx="0">
                  <c:v>Basal</c:v>
                </c:pt>
                <c:pt idx="1">
                  <c:v>1w</c:v>
                </c:pt>
                <c:pt idx="2">
                  <c:v>2w</c:v>
                </c:pt>
                <c:pt idx="3">
                  <c:v>3w</c:v>
                </c:pt>
              </c:strCache>
            </c:strRef>
          </c:cat>
          <c:val>
            <c:numRef>
              <c:f>Hoja1!$G$15:$G$18</c:f>
              <c:numCache>
                <c:formatCode>General</c:formatCode>
                <c:ptCount val="4"/>
                <c:pt idx="0">
                  <c:v>121.84999999999998</c:v>
                </c:pt>
                <c:pt idx="1">
                  <c:v>124.55</c:v>
                </c:pt>
                <c:pt idx="2">
                  <c:v>123.01666666666667</c:v>
                </c:pt>
                <c:pt idx="3">
                  <c:v>122.59603166666666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430C-4BBC-B524-8E9658888AB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73248816"/>
        <c:axId val="673245576"/>
      </c:lineChart>
      <c:catAx>
        <c:axId val="6732488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673245576"/>
        <c:crosses val="autoZero"/>
        <c:auto val="1"/>
        <c:lblAlgn val="ctr"/>
        <c:lblOffset val="100"/>
        <c:noMultiLvlLbl val="0"/>
      </c:catAx>
      <c:valAx>
        <c:axId val="673245576"/>
        <c:scaling>
          <c:orientation val="minMax"/>
          <c:min val="105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1905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6732488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76104542481808957"/>
          <c:w val="1"/>
          <c:h val="0.1833644048170449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s-ES" sz="1800" b="1">
                <a:solidFill>
                  <a:schemeClr val="tx1"/>
                </a:solidFill>
              </a:rPr>
              <a:t>Diastolic</a:t>
            </a:r>
            <a:r>
              <a:rPr lang="es-ES" sz="1800" b="1" baseline="0">
                <a:solidFill>
                  <a:schemeClr val="tx1"/>
                </a:solidFill>
              </a:rPr>
              <a:t> BP </a:t>
            </a:r>
            <a:r>
              <a:rPr lang="es-ES" sz="1800" baseline="0">
                <a:solidFill>
                  <a:schemeClr val="tx1"/>
                </a:solidFill>
              </a:rPr>
              <a:t>( mm Hg)</a:t>
            </a:r>
            <a:endParaRPr lang="es-ES" sz="1800">
              <a:solidFill>
                <a:schemeClr val="tx1"/>
              </a:solidFill>
            </a:endParaRPr>
          </a:p>
        </c:rich>
      </c:tx>
      <c:layout>
        <c:manualLayout>
          <c:xMode val="edge"/>
          <c:yMode val="edge"/>
          <c:x val="0.26296895192155234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s-ES"/>
        </a:p>
      </c:txPr>
    </c:title>
    <c:autoTitleDeleted val="0"/>
    <c:plotArea>
      <c:layout>
        <c:manualLayout>
          <c:layoutTarget val="inner"/>
          <c:xMode val="edge"/>
          <c:yMode val="edge"/>
          <c:x val="9.4220300376027979E-2"/>
          <c:y val="0.13644056968322432"/>
          <c:w val="0.76782311220186017"/>
          <c:h val="0.45666894655203349"/>
        </c:manualLayout>
      </c:layout>
      <c:lineChart>
        <c:grouping val="standard"/>
        <c:varyColors val="0"/>
        <c:ser>
          <c:idx val="0"/>
          <c:order val="0"/>
          <c:tx>
            <c:strRef>
              <c:f>Hoja1!$D$58</c:f>
              <c:strCache>
                <c:ptCount val="1"/>
                <c:pt idx="0">
                  <c:v>CT</c:v>
                </c:pt>
              </c:strCache>
            </c:strRef>
          </c:tx>
          <c:spPr>
            <a:ln w="28575" cap="rnd">
              <a:solidFill>
                <a:srgbClr val="0000FF"/>
              </a:solidFill>
              <a:round/>
            </a:ln>
            <a:effectLst/>
          </c:spPr>
          <c:marker>
            <c:symbol val="circle"/>
            <c:size val="8"/>
            <c:spPr>
              <a:solidFill>
                <a:schemeClr val="bg1"/>
              </a:solidFill>
              <a:ln w="9525">
                <a:solidFill>
                  <a:srgbClr val="0000FF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Hoja1!$I$59:$I$62</c:f>
                <c:numCache>
                  <c:formatCode>General</c:formatCode>
                  <c:ptCount val="4"/>
                  <c:pt idx="0">
                    <c:v>2.4020130446495624</c:v>
                  </c:pt>
                  <c:pt idx="1">
                    <c:v>4.7309111173219067</c:v>
                  </c:pt>
                  <c:pt idx="2">
                    <c:v>2.4969314501336779</c:v>
                  </c:pt>
                  <c:pt idx="3">
                    <c:v>3.3319163654969883</c:v>
                  </c:pt>
                </c:numCache>
              </c:numRef>
            </c:plus>
            <c:minus>
              <c:numRef>
                <c:f>Hoja1!$I$59:$I$62</c:f>
                <c:numCache>
                  <c:formatCode>General</c:formatCode>
                  <c:ptCount val="4"/>
                  <c:pt idx="0">
                    <c:v>2.4020130446495624</c:v>
                  </c:pt>
                  <c:pt idx="1">
                    <c:v>4.7309111173219067</c:v>
                  </c:pt>
                  <c:pt idx="2">
                    <c:v>2.4969314501336779</c:v>
                  </c:pt>
                  <c:pt idx="3">
                    <c:v>3.3319163654969883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Hoja1!$C$59:$C$62</c:f>
              <c:strCache>
                <c:ptCount val="4"/>
                <c:pt idx="0">
                  <c:v>Basal</c:v>
                </c:pt>
                <c:pt idx="1">
                  <c:v>1w</c:v>
                </c:pt>
                <c:pt idx="2">
                  <c:v>2w</c:v>
                </c:pt>
                <c:pt idx="3">
                  <c:v>3w</c:v>
                </c:pt>
              </c:strCache>
            </c:strRef>
          </c:cat>
          <c:val>
            <c:numRef>
              <c:f>Hoja1!$D$59:$D$62</c:f>
              <c:numCache>
                <c:formatCode>General</c:formatCode>
                <c:ptCount val="4"/>
                <c:pt idx="0">
                  <c:v>64.859999999999985</c:v>
                </c:pt>
                <c:pt idx="1">
                  <c:v>64.954999999999998</c:v>
                </c:pt>
                <c:pt idx="2">
                  <c:v>62.2</c:v>
                </c:pt>
                <c:pt idx="3">
                  <c:v>65.14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4752-4D71-B8E9-66E20530A234}"/>
            </c:ext>
          </c:extLst>
        </c:ser>
        <c:ser>
          <c:idx val="1"/>
          <c:order val="1"/>
          <c:tx>
            <c:strRef>
              <c:f>Hoja1!$E$58</c:f>
              <c:strCache>
                <c:ptCount val="1"/>
                <c:pt idx="0">
                  <c:v>CT+LOS </c:v>
                </c:pt>
              </c:strCache>
            </c:strRef>
          </c:tx>
          <c:spPr>
            <a:ln w="28575" cap="rnd">
              <a:solidFill>
                <a:srgbClr val="0000FF"/>
              </a:solidFill>
              <a:round/>
            </a:ln>
            <a:effectLst/>
          </c:spPr>
          <c:marker>
            <c:symbol val="circle"/>
            <c:size val="7"/>
            <c:spPr>
              <a:solidFill>
                <a:srgbClr val="0000FF"/>
              </a:solidFill>
              <a:ln w="9525">
                <a:solidFill>
                  <a:srgbClr val="0000FF"/>
                </a:solidFill>
              </a:ln>
              <a:effectLst/>
            </c:spPr>
          </c:marker>
          <c:errBars>
            <c:errDir val="y"/>
            <c:errBarType val="both"/>
            <c:errValType val="stdErr"/>
            <c:noEndCap val="0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Hoja1!$C$59:$C$62</c:f>
              <c:strCache>
                <c:ptCount val="4"/>
                <c:pt idx="0">
                  <c:v>Basal</c:v>
                </c:pt>
                <c:pt idx="1">
                  <c:v>1w</c:v>
                </c:pt>
                <c:pt idx="2">
                  <c:v>2w</c:v>
                </c:pt>
                <c:pt idx="3">
                  <c:v>3w</c:v>
                </c:pt>
              </c:strCache>
            </c:strRef>
          </c:cat>
          <c:val>
            <c:numRef>
              <c:f>Hoja1!$E$59:$E$62</c:f>
              <c:numCache>
                <c:formatCode>General</c:formatCode>
                <c:ptCount val="4"/>
                <c:pt idx="0">
                  <c:v>66.650000000000006</c:v>
                </c:pt>
                <c:pt idx="1">
                  <c:v>57.787499999999994</c:v>
                </c:pt>
                <c:pt idx="2">
                  <c:v>56.98</c:v>
                </c:pt>
                <c:pt idx="3">
                  <c:v>57.137499999999996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752-4D71-B8E9-66E20530A234}"/>
            </c:ext>
          </c:extLst>
        </c:ser>
        <c:ser>
          <c:idx val="2"/>
          <c:order val="2"/>
          <c:tx>
            <c:strRef>
              <c:f>Hoja1!$F$58</c:f>
              <c:strCache>
                <c:ptCount val="1"/>
                <c:pt idx="0">
                  <c:v>ecILK cKO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8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Hoja1!$K$59:$K$62</c:f>
                <c:numCache>
                  <c:formatCode>General</c:formatCode>
                  <c:ptCount val="4"/>
                  <c:pt idx="0">
                    <c:v>4.44159902969706</c:v>
                  </c:pt>
                  <c:pt idx="1">
                    <c:v>3.954156041432864</c:v>
                  </c:pt>
                  <c:pt idx="2">
                    <c:v>2.6638318265235914</c:v>
                  </c:pt>
                  <c:pt idx="3">
                    <c:v>3.0597029630172501</c:v>
                  </c:pt>
                </c:numCache>
              </c:numRef>
            </c:plus>
            <c:minus>
              <c:numRef>
                <c:f>Hoja1!$K$59:$K$62</c:f>
                <c:numCache>
                  <c:formatCode>General</c:formatCode>
                  <c:ptCount val="4"/>
                  <c:pt idx="0">
                    <c:v>4.44159902969706</c:v>
                  </c:pt>
                  <c:pt idx="1">
                    <c:v>3.954156041432864</c:v>
                  </c:pt>
                  <c:pt idx="2">
                    <c:v>2.6638318265235914</c:v>
                  </c:pt>
                  <c:pt idx="3">
                    <c:v>3.0597029630172501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Hoja1!$C$59:$C$62</c:f>
              <c:strCache>
                <c:ptCount val="4"/>
                <c:pt idx="0">
                  <c:v>Basal</c:v>
                </c:pt>
                <c:pt idx="1">
                  <c:v>1w</c:v>
                </c:pt>
                <c:pt idx="2">
                  <c:v>2w</c:v>
                </c:pt>
                <c:pt idx="3">
                  <c:v>3w</c:v>
                </c:pt>
              </c:strCache>
            </c:strRef>
          </c:cat>
          <c:val>
            <c:numRef>
              <c:f>Hoja1!$F$59:$F$62</c:f>
              <c:numCache>
                <c:formatCode>General</c:formatCode>
                <c:ptCount val="4"/>
                <c:pt idx="0">
                  <c:v>67.7</c:v>
                </c:pt>
                <c:pt idx="1">
                  <c:v>66.203999999999994</c:v>
                </c:pt>
                <c:pt idx="2">
                  <c:v>70.5</c:v>
                </c:pt>
                <c:pt idx="3">
                  <c:v>78.18666666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4752-4D71-B8E9-66E20530A234}"/>
            </c:ext>
          </c:extLst>
        </c:ser>
        <c:ser>
          <c:idx val="3"/>
          <c:order val="3"/>
          <c:tx>
            <c:strRef>
              <c:f>Hoja1!$G$58</c:f>
              <c:strCache>
                <c:ptCount val="1"/>
                <c:pt idx="0">
                  <c:v>ecILK cKO +LOS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8"/>
            <c:spPr>
              <a:solidFill>
                <a:schemeClr val="bg1"/>
              </a:solidFill>
              <a:ln w="9525">
                <a:solidFill>
                  <a:srgbClr val="FF0000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Hoja1!$L$59:$L$62</c:f>
                <c:numCache>
                  <c:formatCode>General</c:formatCode>
                  <c:ptCount val="4"/>
                  <c:pt idx="0">
                    <c:v>3.0118100869742777</c:v>
                  </c:pt>
                  <c:pt idx="1">
                    <c:v>4.0520244546762996</c:v>
                  </c:pt>
                  <c:pt idx="2">
                    <c:v>4.0498971180348144</c:v>
                  </c:pt>
                  <c:pt idx="3">
                    <c:v>4.593747620736635</c:v>
                  </c:pt>
                </c:numCache>
              </c:numRef>
            </c:plus>
            <c:minus>
              <c:numRef>
                <c:f>Hoja1!$L$59:$L$62</c:f>
                <c:numCache>
                  <c:formatCode>General</c:formatCode>
                  <c:ptCount val="4"/>
                  <c:pt idx="0">
                    <c:v>3.0118100869742777</c:v>
                  </c:pt>
                  <c:pt idx="1">
                    <c:v>4.0520244546762996</c:v>
                  </c:pt>
                  <c:pt idx="2">
                    <c:v>4.0498971180348144</c:v>
                  </c:pt>
                  <c:pt idx="3">
                    <c:v>4.593747620736635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Hoja1!$C$59:$C$62</c:f>
              <c:strCache>
                <c:ptCount val="4"/>
                <c:pt idx="0">
                  <c:v>Basal</c:v>
                </c:pt>
                <c:pt idx="1">
                  <c:v>1w</c:v>
                </c:pt>
                <c:pt idx="2">
                  <c:v>2w</c:v>
                </c:pt>
                <c:pt idx="3">
                  <c:v>3w</c:v>
                </c:pt>
              </c:strCache>
            </c:strRef>
          </c:cat>
          <c:val>
            <c:numRef>
              <c:f>Hoja1!$G$59:$G$62</c:f>
              <c:numCache>
                <c:formatCode>General</c:formatCode>
                <c:ptCount val="4"/>
                <c:pt idx="0">
                  <c:v>66.989999999999995</c:v>
                </c:pt>
                <c:pt idx="1">
                  <c:v>63.645999999999994</c:v>
                </c:pt>
                <c:pt idx="2">
                  <c:v>65.971428571428561</c:v>
                </c:pt>
                <c:pt idx="3">
                  <c:v>65.660544214285707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4752-4D71-B8E9-66E20530A23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73277616"/>
        <c:axId val="673278336"/>
      </c:lineChart>
      <c:catAx>
        <c:axId val="6732776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673278336"/>
        <c:crosses val="autoZero"/>
        <c:auto val="1"/>
        <c:lblAlgn val="ctr"/>
        <c:lblOffset val="100"/>
        <c:noMultiLvlLbl val="0"/>
      </c:catAx>
      <c:valAx>
        <c:axId val="673278336"/>
        <c:scaling>
          <c:orientation val="minMax"/>
          <c:min val="5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1905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6732776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4.2519859527210831E-2"/>
          <c:y val="0.75389569148641322"/>
          <c:w val="0.87972279119850783"/>
          <c:h val="9.695658791353847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660416"/>
            <a:ext cx="10363200" cy="5659496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8538164"/>
            <a:ext cx="9144000" cy="3924769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116BB-8184-4963-A6E8-289815B39F9D}" type="datetimeFigureOut">
              <a:rPr lang="es-ES" smtClean="0"/>
              <a:t>13/06/2023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1DB33-D12C-4F5D-AD94-E294700A4DF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80689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116BB-8184-4963-A6E8-289815B39F9D}" type="datetimeFigureOut">
              <a:rPr lang="es-ES" smtClean="0"/>
              <a:t>13/06/2023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1DB33-D12C-4F5D-AD94-E294700A4DF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483379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865481"/>
            <a:ext cx="2628900" cy="13776209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865481"/>
            <a:ext cx="7734300" cy="13776209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116BB-8184-4963-A6E8-289815B39F9D}" type="datetimeFigureOut">
              <a:rPr lang="es-ES" smtClean="0"/>
              <a:t>13/06/2023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1DB33-D12C-4F5D-AD94-E294700A4DF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05397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116BB-8184-4963-A6E8-289815B39F9D}" type="datetimeFigureOut">
              <a:rPr lang="es-ES" smtClean="0"/>
              <a:t>13/06/2023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1DB33-D12C-4F5D-AD94-E294700A4DF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83527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4052716"/>
            <a:ext cx="10515600" cy="6762043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10878731"/>
            <a:ext cx="10515600" cy="3555999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116BB-8184-4963-A6E8-289815B39F9D}" type="datetimeFigureOut">
              <a:rPr lang="es-ES" smtClean="0"/>
              <a:t>13/06/2023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1DB33-D12C-4F5D-AD94-E294700A4DF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844488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4327407"/>
            <a:ext cx="5181600" cy="1031428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4327407"/>
            <a:ext cx="5181600" cy="1031428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116BB-8184-4963-A6E8-289815B39F9D}" type="datetimeFigureOut">
              <a:rPr lang="es-ES" smtClean="0"/>
              <a:t>13/06/2023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1DB33-D12C-4F5D-AD94-E294700A4DF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92523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865485"/>
            <a:ext cx="10515600" cy="314207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3984979"/>
            <a:ext cx="5157787" cy="195297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5937956"/>
            <a:ext cx="5157787" cy="87338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3984979"/>
            <a:ext cx="5183188" cy="195297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5937956"/>
            <a:ext cx="5183188" cy="87338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116BB-8184-4963-A6E8-289815B39F9D}" type="datetimeFigureOut">
              <a:rPr lang="es-ES" smtClean="0"/>
              <a:t>13/06/2023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1DB33-D12C-4F5D-AD94-E294700A4DF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384857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116BB-8184-4963-A6E8-289815B39F9D}" type="datetimeFigureOut">
              <a:rPr lang="es-ES" smtClean="0"/>
              <a:t>13/06/2023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1DB33-D12C-4F5D-AD94-E294700A4DF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6604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116BB-8184-4963-A6E8-289815B39F9D}" type="datetimeFigureOut">
              <a:rPr lang="es-ES" smtClean="0"/>
              <a:t>13/06/2023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1DB33-D12C-4F5D-AD94-E294700A4DF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897512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083733"/>
            <a:ext cx="3932237" cy="3793067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2340567"/>
            <a:ext cx="6172200" cy="11552296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76800"/>
            <a:ext cx="3932237" cy="9034875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116BB-8184-4963-A6E8-289815B39F9D}" type="datetimeFigureOut">
              <a:rPr lang="es-ES" smtClean="0"/>
              <a:t>13/06/2023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1DB33-D12C-4F5D-AD94-E294700A4DF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694791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083733"/>
            <a:ext cx="3932237" cy="3793067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2340567"/>
            <a:ext cx="6172200" cy="11552296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76800"/>
            <a:ext cx="3932237" cy="9034875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116BB-8184-4963-A6E8-289815B39F9D}" type="datetimeFigureOut">
              <a:rPr lang="es-ES" smtClean="0"/>
              <a:t>13/06/2023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1DB33-D12C-4F5D-AD94-E294700A4DF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58389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865485"/>
            <a:ext cx="10515600" cy="3142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4327407"/>
            <a:ext cx="10515600" cy="10314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15066908"/>
            <a:ext cx="27432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8116BB-8184-4963-A6E8-289815B39F9D}" type="datetimeFigureOut">
              <a:rPr lang="es-ES" smtClean="0"/>
              <a:t>13/06/2023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15066908"/>
            <a:ext cx="41148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15066908"/>
            <a:ext cx="27432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11DB33-D12C-4F5D-AD94-E294700A4DF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49701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Tif"/><Relationship Id="rId13" Type="http://schemas.microsoft.com/office/2007/relationships/hdphoto" Target="../media/hdphoto3.wdp"/><Relationship Id="rId18" Type="http://schemas.openxmlformats.org/officeDocument/2006/relationships/image" Target="../media/image13.tiff"/><Relationship Id="rId3" Type="http://schemas.openxmlformats.org/officeDocument/2006/relationships/image" Target="../media/image2.png"/><Relationship Id="rId21" Type="http://schemas.openxmlformats.org/officeDocument/2006/relationships/image" Target="../media/image15.png"/><Relationship Id="rId7" Type="http://schemas.microsoft.com/office/2007/relationships/hdphoto" Target="../media/hdphoto2.wdp"/><Relationship Id="rId12" Type="http://schemas.openxmlformats.org/officeDocument/2006/relationships/image" Target="../media/image9.png"/><Relationship Id="rId17" Type="http://schemas.openxmlformats.org/officeDocument/2006/relationships/image" Target="../media/image12.tiff"/><Relationship Id="rId2" Type="http://schemas.openxmlformats.org/officeDocument/2006/relationships/image" Target="../media/image1.emf"/><Relationship Id="rId16" Type="http://schemas.openxmlformats.org/officeDocument/2006/relationships/image" Target="../media/image11.png"/><Relationship Id="rId20" Type="http://schemas.microsoft.com/office/2007/relationships/hdphoto" Target="../media/hdphoto5.wdp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8.png"/><Relationship Id="rId5" Type="http://schemas.microsoft.com/office/2007/relationships/hdphoto" Target="../media/hdphoto1.wdp"/><Relationship Id="rId15" Type="http://schemas.microsoft.com/office/2007/relationships/hdphoto" Target="../media/hdphoto4.wdp"/><Relationship Id="rId10" Type="http://schemas.openxmlformats.org/officeDocument/2006/relationships/image" Target="../media/image7.emf"/><Relationship Id="rId19" Type="http://schemas.openxmlformats.org/officeDocument/2006/relationships/image" Target="../media/image14.png"/><Relationship Id="rId4" Type="http://schemas.openxmlformats.org/officeDocument/2006/relationships/image" Target="../media/image3.png"/><Relationship Id="rId9" Type="http://schemas.openxmlformats.org/officeDocument/2006/relationships/image" Target="../media/image6.Tif"/><Relationship Id="rId14" Type="http://schemas.openxmlformats.org/officeDocument/2006/relationships/image" Target="../media/image10.png"/><Relationship Id="rId22" Type="http://schemas.microsoft.com/office/2007/relationships/hdphoto" Target="../media/hdphoto6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emf"/><Relationship Id="rId4" Type="http://schemas.openxmlformats.org/officeDocument/2006/relationships/image" Target="../media/image18.emf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7.wdp"/><Relationship Id="rId3" Type="http://schemas.openxmlformats.org/officeDocument/2006/relationships/image" Target="../media/image21.emf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emf"/><Relationship Id="rId5" Type="http://schemas.openxmlformats.org/officeDocument/2006/relationships/image" Target="../media/image23.emf"/><Relationship Id="rId4" Type="http://schemas.openxmlformats.org/officeDocument/2006/relationships/image" Target="../media/image22.emf"/><Relationship Id="rId9" Type="http://schemas.openxmlformats.org/officeDocument/2006/relationships/image" Target="../media/image2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image" Target="../media/image28.emf"/><Relationship Id="rId7" Type="http://schemas.openxmlformats.org/officeDocument/2006/relationships/image" Target="../media/image31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7.xml"/><Relationship Id="rId6" Type="http://schemas.microsoft.com/office/2007/relationships/hdphoto" Target="../media/hdphoto8.wdp"/><Relationship Id="rId5" Type="http://schemas.openxmlformats.org/officeDocument/2006/relationships/image" Target="../media/image30.png"/><Relationship Id="rId4" Type="http://schemas.openxmlformats.org/officeDocument/2006/relationships/image" Target="../media/image29.png"/><Relationship Id="rId9" Type="http://schemas.openxmlformats.org/officeDocument/2006/relationships/image" Target="../media/image32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emf"/><Relationship Id="rId3" Type="http://schemas.openxmlformats.org/officeDocument/2006/relationships/chart" Target="../charts/chart2.xml"/><Relationship Id="rId7" Type="http://schemas.openxmlformats.org/officeDocument/2006/relationships/image" Target="../media/image36.emf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emf"/><Relationship Id="rId5" Type="http://schemas.openxmlformats.org/officeDocument/2006/relationships/image" Target="../media/image34.emf"/><Relationship Id="rId4" Type="http://schemas.openxmlformats.org/officeDocument/2006/relationships/image" Target="../media/image3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emf"/><Relationship Id="rId5" Type="http://schemas.microsoft.com/office/2007/relationships/hdphoto" Target="../media/hdphoto9.wdp"/><Relationship Id="rId4" Type="http://schemas.openxmlformats.org/officeDocument/2006/relationships/image" Target="../media/image3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/>
          <p:cNvGrpSpPr/>
          <p:nvPr/>
        </p:nvGrpSpPr>
        <p:grpSpPr>
          <a:xfrm>
            <a:off x="831706" y="1547730"/>
            <a:ext cx="5340886" cy="4484031"/>
            <a:chOff x="295493" y="3613709"/>
            <a:chExt cx="5340886" cy="4045844"/>
          </a:xfrm>
        </p:grpSpPr>
        <p:pic>
          <p:nvPicPr>
            <p:cNvPr id="3" name="Imagen 2"/>
            <p:cNvPicPr>
              <a:picLocks noChangeAspect="1"/>
            </p:cNvPicPr>
            <p:nvPr/>
          </p:nvPicPr>
          <p:blipFill>
            <a:blip r:embed="rId2">
              <a:lum contrast="40000"/>
            </a:blip>
            <a:stretch>
              <a:fillRect/>
            </a:stretch>
          </p:blipFill>
          <p:spPr>
            <a:xfrm>
              <a:off x="295493" y="3613709"/>
              <a:ext cx="5260204" cy="4045844"/>
            </a:xfrm>
            <a:prstGeom prst="rect">
              <a:avLst/>
            </a:prstGeom>
          </p:spPr>
        </p:pic>
        <p:sp>
          <p:nvSpPr>
            <p:cNvPr id="4" name="CuadroTexto 3"/>
            <p:cNvSpPr txBox="1"/>
            <p:nvPr/>
          </p:nvSpPr>
          <p:spPr>
            <a:xfrm>
              <a:off x="3619224" y="4002455"/>
              <a:ext cx="2017155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s-ES" b="1" dirty="0"/>
                <a:t>Cadh5(PAC)CRERT2</a:t>
              </a:r>
              <a:endParaRPr lang="es-ES" dirty="0"/>
            </a:p>
          </p:txBody>
        </p:sp>
      </p:grpSp>
      <p:grpSp>
        <p:nvGrpSpPr>
          <p:cNvPr id="73" name="Grupo 72"/>
          <p:cNvGrpSpPr/>
          <p:nvPr/>
        </p:nvGrpSpPr>
        <p:grpSpPr>
          <a:xfrm>
            <a:off x="2118200" y="6291857"/>
            <a:ext cx="4205906" cy="1614247"/>
            <a:chOff x="2404511" y="7735151"/>
            <a:chExt cx="4951155" cy="1614247"/>
          </a:xfrm>
        </p:grpSpPr>
        <p:grpSp>
          <p:nvGrpSpPr>
            <p:cNvPr id="5" name="Grupo 4">
              <a:extLst>
                <a:ext uri="{FF2B5EF4-FFF2-40B4-BE49-F238E27FC236}">
                  <a16:creationId xmlns:a16="http://schemas.microsoft.com/office/drawing/2014/main" id="{D76828CA-AFB1-AEBC-AE33-A6DF7E094B33}"/>
                </a:ext>
              </a:extLst>
            </p:cNvPr>
            <p:cNvGrpSpPr/>
            <p:nvPr/>
          </p:nvGrpSpPr>
          <p:grpSpPr>
            <a:xfrm>
              <a:off x="2404511" y="7735151"/>
              <a:ext cx="4951155" cy="1399087"/>
              <a:chOff x="6963362" y="1548161"/>
              <a:chExt cx="4951155" cy="1399087"/>
            </a:xfrm>
          </p:grpSpPr>
          <p:pic>
            <p:nvPicPr>
              <p:cNvPr id="6" name="Imagen 5">
                <a:extLst>
                  <a:ext uri="{FF2B5EF4-FFF2-40B4-BE49-F238E27FC236}">
                    <a16:creationId xmlns:a16="http://schemas.microsoft.com/office/drawing/2014/main" id="{09536741-9CD7-52EF-31E1-DE491B345D0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17959" t="34590" r="17322" b="-3829"/>
              <a:stretch/>
            </p:blipFill>
            <p:spPr>
              <a:xfrm>
                <a:off x="7021286" y="1945074"/>
                <a:ext cx="2612572" cy="249981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7" name="Subtítulo 2">
                <a:extLst>
                  <a:ext uri="{FF2B5EF4-FFF2-40B4-BE49-F238E27FC236}">
                    <a16:creationId xmlns:a16="http://schemas.microsoft.com/office/drawing/2014/main" id="{9E85A354-311B-F475-608F-207A0D2914D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963362" y="1559047"/>
                <a:ext cx="1387739" cy="331577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0" indent="0" algn="ctr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s-ES" sz="1600" b="1" dirty="0">
                    <a:latin typeface="Arial" panose="020B060402020202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CT</a:t>
                </a:r>
              </a:p>
            </p:txBody>
          </p:sp>
          <p:sp>
            <p:nvSpPr>
              <p:cNvPr id="8" name="Subtítulo 2">
                <a:extLst>
                  <a:ext uri="{FF2B5EF4-FFF2-40B4-BE49-F238E27FC236}">
                    <a16:creationId xmlns:a16="http://schemas.microsoft.com/office/drawing/2014/main" id="{52E2D39A-80F6-1123-D7C8-123DF5DD2B5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249028" y="1548161"/>
                <a:ext cx="1387739" cy="331577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92500"/>
              </a:bodyPr>
              <a:lstStyle>
                <a:lvl1pPr marL="0" indent="0" algn="ctr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s-ES" sz="1600" b="1" dirty="0" err="1">
                    <a:latin typeface="Arial" panose="020B060402020202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ecILK</a:t>
                </a:r>
                <a:r>
                  <a:rPr lang="es-ES" sz="1600" b="1" dirty="0">
                    <a:latin typeface="Arial" panose="020B060402020202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 </a:t>
                </a:r>
                <a:r>
                  <a:rPr lang="es-ES" sz="1600" b="1" dirty="0" err="1">
                    <a:latin typeface="Arial" panose="020B060402020202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cKO</a:t>
                </a:r>
                <a:endParaRPr lang="es-ES" sz="1600" b="1" dirty="0"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9" name="Conector recto 8">
                <a:extLst>
                  <a:ext uri="{FF2B5EF4-FFF2-40B4-BE49-F238E27FC236}">
                    <a16:creationId xmlns:a16="http://schemas.microsoft.com/office/drawing/2014/main" id="{65D996A9-B9F3-01B4-7EAD-BE8446C840B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10401" y="1854047"/>
                <a:ext cx="1206356" cy="0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" name="Conector recto 9">
                <a:extLst>
                  <a:ext uri="{FF2B5EF4-FFF2-40B4-BE49-F238E27FC236}">
                    <a16:creationId xmlns:a16="http://schemas.microsoft.com/office/drawing/2014/main" id="{896D625E-4E27-4090-FA19-97A6711DEE6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19211" y="1852993"/>
                <a:ext cx="1292875" cy="0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pic>
            <p:nvPicPr>
              <p:cNvPr id="11" name="Imagen 10">
                <a:extLst>
                  <a:ext uri="{FF2B5EF4-FFF2-40B4-BE49-F238E27FC236}">
                    <a16:creationId xmlns:a16="http://schemas.microsoft.com/office/drawing/2014/main" id="{9E0B9695-2E2A-792D-1271-D43CA6060B1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rightnessContrast bright="20000" contrast="20000"/>
                        </a14:imgEffect>
                      </a14:imgLayer>
                    </a14:imgProps>
                  </a:ext>
                </a:extLst>
              </a:blip>
              <a:srcRect l="17149" t="1363" r="18131" b="7076"/>
              <a:stretch/>
            </p:blipFill>
            <p:spPr>
              <a:xfrm>
                <a:off x="7010401" y="2287484"/>
                <a:ext cx="2612572" cy="160251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12" name="Subtítulo 2">
                <a:extLst>
                  <a:ext uri="{FF2B5EF4-FFF2-40B4-BE49-F238E27FC236}">
                    <a16:creationId xmlns:a16="http://schemas.microsoft.com/office/drawing/2014/main" id="{4562126F-1A8A-9336-D2F8-F644D74421E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663214" y="1926749"/>
                <a:ext cx="1387739" cy="331577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0" indent="0" algn="ctr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es-ES" sz="1600" b="1" dirty="0">
                    <a:latin typeface="Arial" panose="020B060402020202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ILK</a:t>
                </a:r>
              </a:p>
            </p:txBody>
          </p:sp>
          <p:sp>
            <p:nvSpPr>
              <p:cNvPr id="13" name="Subtítulo 2">
                <a:extLst>
                  <a:ext uri="{FF2B5EF4-FFF2-40B4-BE49-F238E27FC236}">
                    <a16:creationId xmlns:a16="http://schemas.microsoft.com/office/drawing/2014/main" id="{423C1888-E563-67B7-D02D-C19ED3D8F21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627242" y="2238079"/>
                <a:ext cx="2287275" cy="437911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0" indent="0" algn="ctr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es-ES" sz="1400" b="1" dirty="0" err="1">
                    <a:latin typeface="Arial" panose="020B060402020202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Caveolin</a:t>
                </a:r>
                <a:r>
                  <a:rPr lang="es-ES" sz="1400" b="1" dirty="0">
                    <a:latin typeface="Arial" panose="020B060402020202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 3</a:t>
                </a:r>
              </a:p>
            </p:txBody>
          </p:sp>
          <p:pic>
            <p:nvPicPr>
              <p:cNvPr id="14" name="Imagen 13">
                <a:extLst>
                  <a:ext uri="{FF2B5EF4-FFF2-40B4-BE49-F238E27FC236}">
                    <a16:creationId xmlns:a16="http://schemas.microsoft.com/office/drawing/2014/main" id="{1F3ECBD9-5686-C73D-46EF-C1EC2FEB80F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brightnessContrast bright="20000" contrast="40000"/>
                        </a14:imgEffect>
                      </a14:imgLayer>
                    </a14:imgProps>
                  </a:ext>
                </a:extLst>
              </a:blip>
              <a:srcRect l="16880" t="-8087" r="17592" b="461"/>
              <a:stretch/>
            </p:blipFill>
            <p:spPr>
              <a:xfrm>
                <a:off x="6986069" y="2524614"/>
                <a:ext cx="2612572" cy="233092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15" name="Subtítulo 2">
                <a:extLst>
                  <a:ext uri="{FF2B5EF4-FFF2-40B4-BE49-F238E27FC236}">
                    <a16:creationId xmlns:a16="http://schemas.microsoft.com/office/drawing/2014/main" id="{5C765E57-833B-91A4-2D7E-06755CBF698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633336" y="2509337"/>
                <a:ext cx="2058779" cy="437911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0" indent="0" algn="ctr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es-ES" sz="1400" b="1" dirty="0">
                    <a:latin typeface="Arial" panose="020B060402020202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GAPDH</a:t>
                </a:r>
              </a:p>
            </p:txBody>
          </p:sp>
        </p:grpSp>
        <p:sp>
          <p:nvSpPr>
            <p:cNvPr id="16" name="CuadroTexto 15">
              <a:extLst>
                <a:ext uri="{FF2B5EF4-FFF2-40B4-BE49-F238E27FC236}">
                  <a16:creationId xmlns:a16="http://schemas.microsoft.com/office/drawing/2014/main" id="{5F67967B-3A2B-0228-4758-BD16333E7B8B}"/>
                </a:ext>
              </a:extLst>
            </p:cNvPr>
            <p:cNvSpPr txBox="1"/>
            <p:nvPr/>
          </p:nvSpPr>
          <p:spPr>
            <a:xfrm>
              <a:off x="2734608" y="9010844"/>
              <a:ext cx="2187479" cy="33855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s-ES" sz="1600" b="1" dirty="0"/>
                <a:t>CARDIOMYOCYTES</a:t>
              </a:r>
            </a:p>
          </p:txBody>
        </p:sp>
      </p:grpSp>
      <p:grpSp>
        <p:nvGrpSpPr>
          <p:cNvPr id="17" name="Grupo 16"/>
          <p:cNvGrpSpPr/>
          <p:nvPr/>
        </p:nvGrpSpPr>
        <p:grpSpPr>
          <a:xfrm>
            <a:off x="2137727" y="7962202"/>
            <a:ext cx="3288426" cy="1267314"/>
            <a:chOff x="7758019" y="1657889"/>
            <a:chExt cx="4212771" cy="1267314"/>
          </a:xfrm>
        </p:grpSpPr>
        <p:pic>
          <p:nvPicPr>
            <p:cNvPr id="18" name="Imagen 17" descr="Un conjunto de letras negras en un fondo blanco&#10;&#10;Descripción generada automáticamente con confianza media">
              <a:extLst>
                <a:ext uri="{FF2B5EF4-FFF2-40B4-BE49-F238E27FC236}">
                  <a16:creationId xmlns:a16="http://schemas.microsoft.com/office/drawing/2014/main" id="{21FF18EE-E8A6-BE1C-AF3D-23E719B58E7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9231" t="71182" r="20394" b="22473"/>
            <a:stretch/>
          </p:blipFill>
          <p:spPr>
            <a:xfrm>
              <a:off x="7805058" y="2351197"/>
              <a:ext cx="2656114" cy="25848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9" name="Marcador de contenido 4" descr="Dibujo en blanco y negro">
              <a:extLst>
                <a:ext uri="{FF2B5EF4-FFF2-40B4-BE49-F238E27FC236}">
                  <a16:creationId xmlns:a16="http://schemas.microsoft.com/office/drawing/2014/main" id="{B17B64DB-F45A-5EB9-F1AD-F39393E81EB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4886" t="65487" r="15101" b="27078"/>
            <a:stretch/>
          </p:blipFill>
          <p:spPr>
            <a:xfrm>
              <a:off x="7795934" y="2045296"/>
              <a:ext cx="2654351" cy="23852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20" name="Subtítulo 2">
              <a:extLst>
                <a:ext uri="{FF2B5EF4-FFF2-40B4-BE49-F238E27FC236}">
                  <a16:creationId xmlns:a16="http://schemas.microsoft.com/office/drawing/2014/main" id="{CD51A90A-CFB5-414C-5BA6-D0750053F582}"/>
                </a:ext>
              </a:extLst>
            </p:cNvPr>
            <p:cNvSpPr txBox="1">
              <a:spLocks/>
            </p:cNvSpPr>
            <p:nvPr/>
          </p:nvSpPr>
          <p:spPr>
            <a:xfrm>
              <a:off x="7758019" y="1668775"/>
              <a:ext cx="1387739" cy="331577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s-ES" sz="1400" b="1" dirty="0"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CT</a:t>
              </a:r>
            </a:p>
          </p:txBody>
        </p:sp>
        <p:sp>
          <p:nvSpPr>
            <p:cNvPr id="21" name="Subtítulo 2">
              <a:extLst>
                <a:ext uri="{FF2B5EF4-FFF2-40B4-BE49-F238E27FC236}">
                  <a16:creationId xmlns:a16="http://schemas.microsoft.com/office/drawing/2014/main" id="{A160B0C1-B7E1-AD1E-A734-8000C759A04B}"/>
                </a:ext>
              </a:extLst>
            </p:cNvPr>
            <p:cNvSpPr txBox="1">
              <a:spLocks/>
            </p:cNvSpPr>
            <p:nvPr/>
          </p:nvSpPr>
          <p:spPr>
            <a:xfrm>
              <a:off x="9043685" y="1657889"/>
              <a:ext cx="1387739" cy="331577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s-ES" sz="1400" b="1" dirty="0" err="1"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ecILK</a:t>
              </a:r>
              <a:r>
                <a:rPr lang="es-ES" sz="1400" b="1" dirty="0"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 </a:t>
              </a:r>
              <a:r>
                <a:rPr lang="es-ES" sz="1400" b="1" dirty="0" err="1"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cKO</a:t>
              </a:r>
              <a:endParaRPr lang="es-ES" sz="14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2" name="Conector recto 21">
              <a:extLst>
                <a:ext uri="{FF2B5EF4-FFF2-40B4-BE49-F238E27FC236}">
                  <a16:creationId xmlns:a16="http://schemas.microsoft.com/office/drawing/2014/main" id="{06068B40-FDDA-5192-3984-324CE9B62C6B}"/>
                </a:ext>
              </a:extLst>
            </p:cNvPr>
            <p:cNvCxnSpPr>
              <a:cxnSpLocks/>
            </p:cNvCxnSpPr>
            <p:nvPr/>
          </p:nvCxnSpPr>
          <p:spPr>
            <a:xfrm>
              <a:off x="7805058" y="1989465"/>
              <a:ext cx="1206356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Conector recto 22">
              <a:extLst>
                <a:ext uri="{FF2B5EF4-FFF2-40B4-BE49-F238E27FC236}">
                  <a16:creationId xmlns:a16="http://schemas.microsoft.com/office/drawing/2014/main" id="{1B2453CB-5C77-F5A0-E22A-0B19A92152A7}"/>
                </a:ext>
              </a:extLst>
            </p:cNvPr>
            <p:cNvCxnSpPr>
              <a:cxnSpLocks/>
            </p:cNvCxnSpPr>
            <p:nvPr/>
          </p:nvCxnSpPr>
          <p:spPr>
            <a:xfrm>
              <a:off x="9113868" y="1989465"/>
              <a:ext cx="1292875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Subtítulo 2">
              <a:extLst>
                <a:ext uri="{FF2B5EF4-FFF2-40B4-BE49-F238E27FC236}">
                  <a16:creationId xmlns:a16="http://schemas.microsoft.com/office/drawing/2014/main" id="{3EE46EA1-DA63-2F48-2A93-ADD59D87171F}"/>
                </a:ext>
              </a:extLst>
            </p:cNvPr>
            <p:cNvSpPr txBox="1">
              <a:spLocks/>
            </p:cNvSpPr>
            <p:nvPr/>
          </p:nvSpPr>
          <p:spPr>
            <a:xfrm>
              <a:off x="10047190" y="2074406"/>
              <a:ext cx="1387739" cy="331577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s-ES" sz="1400" b="1" dirty="0"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ILK</a:t>
              </a:r>
            </a:p>
          </p:txBody>
        </p:sp>
        <p:sp>
          <p:nvSpPr>
            <p:cNvPr id="25" name="Subtítulo 2">
              <a:extLst>
                <a:ext uri="{FF2B5EF4-FFF2-40B4-BE49-F238E27FC236}">
                  <a16:creationId xmlns:a16="http://schemas.microsoft.com/office/drawing/2014/main" id="{3935B83F-4A8A-5A62-0E99-6AE19F8CE18A}"/>
                </a:ext>
              </a:extLst>
            </p:cNvPr>
            <p:cNvSpPr txBox="1">
              <a:spLocks/>
            </p:cNvSpPr>
            <p:nvPr/>
          </p:nvSpPr>
          <p:spPr>
            <a:xfrm>
              <a:off x="9912011" y="2343451"/>
              <a:ext cx="2058779" cy="437911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s-ES" sz="1400" b="1" dirty="0"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GAPDH</a:t>
              </a:r>
            </a:p>
          </p:txBody>
        </p:sp>
        <p:sp>
          <p:nvSpPr>
            <p:cNvPr id="26" name="CuadroTexto 25">
              <a:extLst>
                <a:ext uri="{FF2B5EF4-FFF2-40B4-BE49-F238E27FC236}">
                  <a16:creationId xmlns:a16="http://schemas.microsoft.com/office/drawing/2014/main" id="{2B9EE8C4-BE03-095A-C303-BE0DB45582FF}"/>
                </a:ext>
              </a:extLst>
            </p:cNvPr>
            <p:cNvSpPr txBox="1"/>
            <p:nvPr/>
          </p:nvSpPr>
          <p:spPr>
            <a:xfrm>
              <a:off x="8021186" y="2617426"/>
              <a:ext cx="2249143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FIBROBLASTS</a:t>
              </a:r>
            </a:p>
          </p:txBody>
        </p:sp>
      </p:grpSp>
      <p:grpSp>
        <p:nvGrpSpPr>
          <p:cNvPr id="27" name="Grupo 26"/>
          <p:cNvGrpSpPr/>
          <p:nvPr/>
        </p:nvGrpSpPr>
        <p:grpSpPr>
          <a:xfrm>
            <a:off x="1080548" y="9225058"/>
            <a:ext cx="4180649" cy="2571324"/>
            <a:chOff x="7654231" y="5155507"/>
            <a:chExt cx="3857399" cy="2571324"/>
          </a:xfrm>
        </p:grpSpPr>
        <p:pic>
          <p:nvPicPr>
            <p:cNvPr id="28" name="Imagen 27"/>
            <p:cNvPicPr>
              <a:picLocks noChangeAspect="1"/>
            </p:cNvPicPr>
            <p:nvPr/>
          </p:nvPicPr>
          <p:blipFill rotWithShape="1">
            <a:blip r:embed="rId10"/>
            <a:srcRect b="35417"/>
            <a:stretch/>
          </p:blipFill>
          <p:spPr>
            <a:xfrm>
              <a:off x="8250270" y="5155507"/>
              <a:ext cx="3261360" cy="2194859"/>
            </a:xfrm>
            <a:prstGeom prst="rect">
              <a:avLst/>
            </a:prstGeom>
          </p:spPr>
        </p:pic>
        <p:sp>
          <p:nvSpPr>
            <p:cNvPr id="29" name="Subtítulo 2">
              <a:extLst>
                <a:ext uri="{FF2B5EF4-FFF2-40B4-BE49-F238E27FC236}">
                  <a16:creationId xmlns:a16="http://schemas.microsoft.com/office/drawing/2014/main" id="{CD51A90A-CFB5-414C-5BA6-D0750053F582}"/>
                </a:ext>
              </a:extLst>
            </p:cNvPr>
            <p:cNvSpPr txBox="1">
              <a:spLocks/>
            </p:cNvSpPr>
            <p:nvPr/>
          </p:nvSpPr>
          <p:spPr>
            <a:xfrm>
              <a:off x="8821234" y="7365662"/>
              <a:ext cx="1387739" cy="331577"/>
            </a:xfrm>
            <a:prstGeom prst="rect">
              <a:avLst/>
            </a:prstGeom>
            <a:ln>
              <a:noFill/>
            </a:ln>
          </p:spPr>
          <p:txBody>
            <a:bodyPr vert="horz" lIns="91440" tIns="45720" rIns="91440" bIns="45720" rtlCol="0">
              <a:norm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s-ES" sz="1400" b="1" dirty="0"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CT  </a:t>
              </a:r>
              <a:r>
                <a:rPr lang="es-ES" sz="1400" b="1" dirty="0" err="1"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ecILK</a:t>
              </a:r>
              <a:r>
                <a:rPr lang="es-ES" sz="1400" b="1" dirty="0"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 </a:t>
              </a:r>
              <a:r>
                <a:rPr lang="es-ES" sz="1400" b="1" dirty="0" err="1"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cKO</a:t>
              </a:r>
              <a:endParaRPr lang="es-ES" sz="14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  <a:p>
              <a:endParaRPr lang="es-ES" sz="14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Subtítulo 2">
              <a:extLst>
                <a:ext uri="{FF2B5EF4-FFF2-40B4-BE49-F238E27FC236}">
                  <a16:creationId xmlns:a16="http://schemas.microsoft.com/office/drawing/2014/main" id="{A160B0C1-B7E1-AD1E-A734-8000C759A04B}"/>
                </a:ext>
              </a:extLst>
            </p:cNvPr>
            <p:cNvSpPr txBox="1">
              <a:spLocks/>
            </p:cNvSpPr>
            <p:nvPr/>
          </p:nvSpPr>
          <p:spPr>
            <a:xfrm>
              <a:off x="9648325" y="7395254"/>
              <a:ext cx="1387739" cy="331577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s-ES" sz="14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Subtítulo 2">
              <a:extLst>
                <a:ext uri="{FF2B5EF4-FFF2-40B4-BE49-F238E27FC236}">
                  <a16:creationId xmlns:a16="http://schemas.microsoft.com/office/drawing/2014/main" id="{CD51A90A-CFB5-414C-5BA6-D0750053F582}"/>
                </a:ext>
              </a:extLst>
            </p:cNvPr>
            <p:cNvSpPr txBox="1">
              <a:spLocks/>
            </p:cNvSpPr>
            <p:nvPr/>
          </p:nvSpPr>
          <p:spPr>
            <a:xfrm>
              <a:off x="10103583" y="7365662"/>
              <a:ext cx="1387739" cy="331577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s-ES" sz="1400" b="1" dirty="0"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CT  </a:t>
              </a:r>
              <a:r>
                <a:rPr lang="es-ES" sz="1400" b="1" dirty="0" err="1"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ecILK</a:t>
              </a:r>
              <a:r>
                <a:rPr lang="es-ES" sz="1400" b="1" dirty="0"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 </a:t>
              </a:r>
              <a:r>
                <a:rPr lang="es-ES" sz="1400" b="1" dirty="0" err="1"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cKO</a:t>
              </a:r>
              <a:endParaRPr lang="es-ES" sz="14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  <a:p>
              <a:endParaRPr lang="es-ES" sz="14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CuadroTexto 31"/>
            <p:cNvSpPr txBox="1"/>
            <p:nvPr/>
          </p:nvSpPr>
          <p:spPr>
            <a:xfrm>
              <a:off x="8684791" y="5361841"/>
              <a:ext cx="25738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4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Cardiomyocytes</a:t>
              </a:r>
              <a:r>
                <a:rPr lang="es-E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     </a:t>
              </a:r>
              <a:r>
                <a:rPr lang="es-ES" sz="14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Fibroblasts</a:t>
              </a:r>
              <a:endParaRPr lang="es-E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CuadroTexto 32"/>
            <p:cNvSpPr txBox="1"/>
            <p:nvPr/>
          </p:nvSpPr>
          <p:spPr>
            <a:xfrm rot="16200000">
              <a:off x="7211088" y="6068094"/>
              <a:ext cx="1454244" cy="5679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b="1" dirty="0">
                  <a:latin typeface="Arial" panose="020B0604020202020204" pitchFamily="34" charset="0"/>
                  <a:cs typeface="Arial" panose="020B0604020202020204" pitchFamily="34" charset="0"/>
                </a:rPr>
                <a:t>ILK/GADPH</a:t>
              </a:r>
            </a:p>
            <a:p>
              <a:pPr algn="ctr"/>
              <a:r>
                <a:rPr lang="es-ES" sz="1600" dirty="0">
                  <a:latin typeface="Arial" panose="020B0604020202020204" pitchFamily="34" charset="0"/>
                  <a:cs typeface="Arial" panose="020B0604020202020204" pitchFamily="34" charset="0"/>
                </a:rPr>
                <a:t>(</a:t>
              </a:r>
              <a:r>
                <a:rPr lang="es-ES" sz="1600" dirty="0" err="1">
                  <a:latin typeface="Arial" panose="020B0604020202020204" pitchFamily="34" charset="0"/>
                  <a:cs typeface="Arial" panose="020B0604020202020204" pitchFamily="34" charset="0"/>
                </a:rPr>
                <a:t>fold</a:t>
              </a:r>
              <a:r>
                <a:rPr lang="es-ES" sz="1600" dirty="0">
                  <a:latin typeface="Arial" panose="020B0604020202020204" pitchFamily="34" charset="0"/>
                  <a:cs typeface="Arial" panose="020B0604020202020204" pitchFamily="34" charset="0"/>
                </a:rPr>
                <a:t> of CT)</a:t>
              </a:r>
            </a:p>
          </p:txBody>
        </p:sp>
        <p:cxnSp>
          <p:nvCxnSpPr>
            <p:cNvPr id="34" name="Conector recto 33"/>
            <p:cNvCxnSpPr/>
            <p:nvPr/>
          </p:nvCxnSpPr>
          <p:spPr>
            <a:xfrm flipH="1">
              <a:off x="10049413" y="5379352"/>
              <a:ext cx="10610" cy="1882771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upo 34">
            <a:extLst>
              <a:ext uri="{FF2B5EF4-FFF2-40B4-BE49-F238E27FC236}">
                <a16:creationId xmlns:a16="http://schemas.microsoft.com/office/drawing/2014/main" id="{769BED2E-5840-1CB5-2235-5648455C50CA}"/>
              </a:ext>
            </a:extLst>
          </p:cNvPr>
          <p:cNvGrpSpPr/>
          <p:nvPr/>
        </p:nvGrpSpPr>
        <p:grpSpPr>
          <a:xfrm>
            <a:off x="6545468" y="7050287"/>
            <a:ext cx="4537494" cy="3761303"/>
            <a:chOff x="1651958" y="8946985"/>
            <a:chExt cx="6059006" cy="4335819"/>
          </a:xfrm>
        </p:grpSpPr>
        <p:sp>
          <p:nvSpPr>
            <p:cNvPr id="36" name="CuadroTexto 35">
              <a:extLst>
                <a:ext uri="{FF2B5EF4-FFF2-40B4-BE49-F238E27FC236}">
                  <a16:creationId xmlns:a16="http://schemas.microsoft.com/office/drawing/2014/main" id="{7A4B74EC-C8AD-AD55-C230-3D8EDF8E9726}"/>
                </a:ext>
              </a:extLst>
            </p:cNvPr>
            <p:cNvSpPr txBox="1"/>
            <p:nvPr/>
          </p:nvSpPr>
          <p:spPr>
            <a:xfrm>
              <a:off x="2320951" y="8946985"/>
              <a:ext cx="4599811" cy="3902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600" b="1" dirty="0"/>
                <a:t>Cadh5(PAC)CRERT2                   ILK </a:t>
              </a:r>
              <a:r>
                <a:rPr lang="es-ES" b="1" baseline="30000" dirty="0" err="1"/>
                <a:t>lox</a:t>
              </a:r>
              <a:r>
                <a:rPr lang="es-ES" b="1" baseline="30000" dirty="0"/>
                <a:t>/</a:t>
              </a:r>
              <a:r>
                <a:rPr lang="es-ES" b="1" baseline="30000" dirty="0" err="1"/>
                <a:t>lox</a:t>
              </a:r>
              <a:endParaRPr lang="es-ES" sz="1600" b="1" baseline="30000" dirty="0"/>
            </a:p>
          </p:txBody>
        </p:sp>
        <p:pic>
          <p:nvPicPr>
            <p:cNvPr id="37" name="Picture 6">
              <a:extLst>
                <a:ext uri="{FF2B5EF4-FFF2-40B4-BE49-F238E27FC236}">
                  <a16:creationId xmlns:a16="http://schemas.microsoft.com/office/drawing/2014/main" id="{AE572735-F9FE-B6B7-B1E8-CD0194AE01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47912" y="11224906"/>
              <a:ext cx="2741425" cy="19837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8" name="Picture 8">
              <a:extLst>
                <a:ext uri="{FF2B5EF4-FFF2-40B4-BE49-F238E27FC236}">
                  <a16:creationId xmlns:a16="http://schemas.microsoft.com/office/drawing/2014/main" id="{784C2187-E649-7F55-31F3-4EB4FF10C2E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sharpenSoften amount="50000"/>
                      </a14:imgEffect>
                      <a14:imgEffect>
                        <a14:brightnessContrast bright="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1366" y="9312357"/>
              <a:ext cx="2647190" cy="185838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9" name="Picture 10">
              <a:extLst>
                <a:ext uri="{FF2B5EF4-FFF2-40B4-BE49-F238E27FC236}">
                  <a16:creationId xmlns:a16="http://schemas.microsoft.com/office/drawing/2014/main" id="{68FC782C-783C-9B90-4B08-760D8B62983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sharpenSoften amount="50000"/>
                      </a14:imgEffect>
                      <a14:imgEffect>
                        <a14:brightnessContrast bright="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54627" y="11224906"/>
              <a:ext cx="2653929" cy="198374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0" name="Picture 2">
              <a:extLst>
                <a:ext uri="{FF2B5EF4-FFF2-40B4-BE49-F238E27FC236}">
                  <a16:creationId xmlns:a16="http://schemas.microsoft.com/office/drawing/2014/main" id="{0BB47EE7-5934-8B81-D89B-34D9EC8A892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47912" y="9301800"/>
              <a:ext cx="2763052" cy="18689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1" name="CuadroTexto 40">
              <a:extLst>
                <a:ext uri="{FF2B5EF4-FFF2-40B4-BE49-F238E27FC236}">
                  <a16:creationId xmlns:a16="http://schemas.microsoft.com/office/drawing/2014/main" id="{E94FE350-8492-9CE6-68E2-0AB3CF36C649}"/>
                </a:ext>
              </a:extLst>
            </p:cNvPr>
            <p:cNvSpPr txBox="1"/>
            <p:nvPr/>
          </p:nvSpPr>
          <p:spPr>
            <a:xfrm rot="16200000">
              <a:off x="1276886" y="10010586"/>
              <a:ext cx="1201509" cy="45136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s-ES" sz="1400" b="1" dirty="0"/>
                <a:t>CONTROL</a:t>
              </a:r>
              <a:endParaRPr lang="es-ES" sz="800" b="1" dirty="0"/>
            </a:p>
          </p:txBody>
        </p:sp>
        <p:sp>
          <p:nvSpPr>
            <p:cNvPr id="42" name="CuadroTexto 41">
              <a:extLst>
                <a:ext uri="{FF2B5EF4-FFF2-40B4-BE49-F238E27FC236}">
                  <a16:creationId xmlns:a16="http://schemas.microsoft.com/office/drawing/2014/main" id="{9A35F686-59D5-69A9-FE68-63EA8632578B}"/>
                </a:ext>
              </a:extLst>
            </p:cNvPr>
            <p:cNvSpPr txBox="1"/>
            <p:nvPr/>
          </p:nvSpPr>
          <p:spPr>
            <a:xfrm rot="16200000">
              <a:off x="1161403" y="11991095"/>
              <a:ext cx="1432478" cy="45136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s-ES" sz="1400" b="1" dirty="0"/>
                <a:t>TAMOXIFEN</a:t>
              </a:r>
              <a:endParaRPr lang="es-ES" sz="800" b="1" dirty="0"/>
            </a:p>
          </p:txBody>
        </p:sp>
        <p:cxnSp>
          <p:nvCxnSpPr>
            <p:cNvPr id="43" name="Conector recto 42">
              <a:extLst>
                <a:ext uri="{FF2B5EF4-FFF2-40B4-BE49-F238E27FC236}">
                  <a16:creationId xmlns:a16="http://schemas.microsoft.com/office/drawing/2014/main" id="{CAB434AC-B4D5-CBCB-1046-90FAF4146653}"/>
                </a:ext>
              </a:extLst>
            </p:cNvPr>
            <p:cNvCxnSpPr/>
            <p:nvPr/>
          </p:nvCxnSpPr>
          <p:spPr>
            <a:xfrm>
              <a:off x="4408364" y="11049000"/>
              <a:ext cx="41481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ector recto 43">
              <a:extLst>
                <a:ext uri="{FF2B5EF4-FFF2-40B4-BE49-F238E27FC236}">
                  <a16:creationId xmlns:a16="http://schemas.microsoft.com/office/drawing/2014/main" id="{6D23552B-8CC6-15D2-A053-0D1D15772E70}"/>
                </a:ext>
              </a:extLst>
            </p:cNvPr>
            <p:cNvCxnSpPr/>
            <p:nvPr/>
          </p:nvCxnSpPr>
          <p:spPr>
            <a:xfrm>
              <a:off x="4448076" y="13061950"/>
              <a:ext cx="41481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CuadroTexto 44">
              <a:extLst>
                <a:ext uri="{FF2B5EF4-FFF2-40B4-BE49-F238E27FC236}">
                  <a16:creationId xmlns:a16="http://schemas.microsoft.com/office/drawing/2014/main" id="{58DF9EBE-BD3C-532C-149C-7E0D5F64D5C4}"/>
                </a:ext>
              </a:extLst>
            </p:cNvPr>
            <p:cNvSpPr txBox="1"/>
            <p:nvPr/>
          </p:nvSpPr>
          <p:spPr>
            <a:xfrm>
              <a:off x="4307652" y="10997867"/>
              <a:ext cx="651656" cy="2662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7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100</a:t>
              </a:r>
              <a:r>
                <a:rPr lang="es-ES" sz="7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ymbol" panose="05050102010706020507" pitchFamily="18" charset="2"/>
                </a:rPr>
                <a:t>m</a:t>
              </a:r>
              <a:r>
                <a:rPr lang="es-ES" sz="7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</a:t>
              </a:r>
            </a:p>
          </p:txBody>
        </p:sp>
        <p:sp>
          <p:nvSpPr>
            <p:cNvPr id="46" name="CuadroTexto 45">
              <a:extLst>
                <a:ext uri="{FF2B5EF4-FFF2-40B4-BE49-F238E27FC236}">
                  <a16:creationId xmlns:a16="http://schemas.microsoft.com/office/drawing/2014/main" id="{6E7A5A15-B214-FE24-2DED-6024C30D89C1}"/>
                </a:ext>
              </a:extLst>
            </p:cNvPr>
            <p:cNvSpPr txBox="1"/>
            <p:nvPr/>
          </p:nvSpPr>
          <p:spPr>
            <a:xfrm>
              <a:off x="4368465" y="13016598"/>
              <a:ext cx="651656" cy="2662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7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100</a:t>
              </a:r>
              <a:r>
                <a:rPr lang="es-ES" sz="7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ymbol" panose="05050102010706020507" pitchFamily="18" charset="2"/>
                </a:rPr>
                <a:t>m</a:t>
              </a:r>
              <a:r>
                <a:rPr lang="es-ES" sz="7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</a:t>
              </a:r>
            </a:p>
          </p:txBody>
        </p:sp>
      </p:grpSp>
      <p:grpSp>
        <p:nvGrpSpPr>
          <p:cNvPr id="72" name="Grupo 71"/>
          <p:cNvGrpSpPr/>
          <p:nvPr/>
        </p:nvGrpSpPr>
        <p:grpSpPr>
          <a:xfrm>
            <a:off x="6570358" y="1096218"/>
            <a:ext cx="5921822" cy="4713459"/>
            <a:chOff x="5798475" y="1581116"/>
            <a:chExt cx="5975951" cy="5335080"/>
          </a:xfrm>
        </p:grpSpPr>
        <p:sp>
          <p:nvSpPr>
            <p:cNvPr id="57" name="CuadroTexto 56">
              <a:extLst>
                <a:ext uri="{FF2B5EF4-FFF2-40B4-BE49-F238E27FC236}">
                  <a16:creationId xmlns:a16="http://schemas.microsoft.com/office/drawing/2014/main" id="{E58A2C73-4BD9-BDED-5545-C8D3BCBD9503}"/>
                </a:ext>
              </a:extLst>
            </p:cNvPr>
            <p:cNvSpPr txBox="1"/>
            <p:nvPr/>
          </p:nvSpPr>
          <p:spPr>
            <a:xfrm>
              <a:off x="6513974" y="1603156"/>
              <a:ext cx="188288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400" b="1" i="1" dirty="0"/>
                <a:t>En face </a:t>
              </a:r>
              <a:r>
                <a:rPr lang="es-ES" sz="2400" b="1" dirty="0"/>
                <a:t>Aorta</a:t>
              </a:r>
            </a:p>
          </p:txBody>
        </p:sp>
        <p:sp>
          <p:nvSpPr>
            <p:cNvPr id="51" name="CuadroTexto 50">
              <a:extLst>
                <a:ext uri="{FF2B5EF4-FFF2-40B4-BE49-F238E27FC236}">
                  <a16:creationId xmlns:a16="http://schemas.microsoft.com/office/drawing/2014/main" id="{3A52260D-7BC2-4848-0839-4F038AA7FD01}"/>
                </a:ext>
              </a:extLst>
            </p:cNvPr>
            <p:cNvSpPr txBox="1"/>
            <p:nvPr/>
          </p:nvSpPr>
          <p:spPr>
            <a:xfrm>
              <a:off x="9078757" y="6498156"/>
              <a:ext cx="2695669" cy="4180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62564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ILK</a:t>
              </a:r>
              <a:r>
                <a:rPr lang="en-US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/</a:t>
              </a:r>
              <a:r>
                <a:rPr lang="en-US" b="1" dirty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IB4</a:t>
              </a:r>
              <a:r>
                <a:rPr lang="en-US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/</a:t>
              </a:r>
              <a:r>
                <a:rPr lang="en-US" b="1" dirty="0">
                  <a:solidFill>
                    <a:srgbClr val="4F81BD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Hoechst</a:t>
              </a:r>
            </a:p>
          </p:txBody>
        </p:sp>
        <p:sp>
          <p:nvSpPr>
            <p:cNvPr id="52" name="Rectángulo 51">
              <a:extLst>
                <a:ext uri="{FF2B5EF4-FFF2-40B4-BE49-F238E27FC236}">
                  <a16:creationId xmlns:a16="http://schemas.microsoft.com/office/drawing/2014/main" id="{C985D5BD-0FE7-9696-D776-87E92E2785B3}"/>
                </a:ext>
              </a:extLst>
            </p:cNvPr>
            <p:cNvSpPr/>
            <p:nvPr/>
          </p:nvSpPr>
          <p:spPr>
            <a:xfrm>
              <a:off x="8724187" y="1581116"/>
              <a:ext cx="214950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" sz="2400" b="1" dirty="0" err="1"/>
                <a:t>Cardiomyocites</a:t>
              </a:r>
              <a:endParaRPr lang="es-ES" sz="2400" dirty="0"/>
            </a:p>
          </p:txBody>
        </p:sp>
        <p:grpSp>
          <p:nvGrpSpPr>
            <p:cNvPr id="71" name="Grupo 70"/>
            <p:cNvGrpSpPr/>
            <p:nvPr/>
          </p:nvGrpSpPr>
          <p:grpSpPr>
            <a:xfrm>
              <a:off x="5798475" y="2096718"/>
              <a:ext cx="5021795" cy="4819478"/>
              <a:chOff x="9152810" y="1806945"/>
              <a:chExt cx="5021795" cy="4819478"/>
            </a:xfrm>
          </p:grpSpPr>
          <p:sp>
            <p:nvSpPr>
              <p:cNvPr id="58" name="8 CuadroTexto">
                <a:extLst>
                  <a:ext uri="{FF2B5EF4-FFF2-40B4-BE49-F238E27FC236}">
                    <a16:creationId xmlns:a16="http://schemas.microsoft.com/office/drawing/2014/main" id="{533FBEEA-4CEA-8B09-2906-D7494F40EB2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6200000">
                <a:off x="8802321" y="2388267"/>
                <a:ext cx="1162644" cy="461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defTabSz="1625640" eaLnBrk="1" fontAlgn="base" hangingPunct="1">
                  <a:spcBef>
                    <a:spcPct val="0"/>
                  </a:spcBef>
                  <a:spcAft>
                    <a:spcPct val="0"/>
                  </a:spcAft>
                  <a:buNone/>
                  <a:defRPr/>
                </a:pPr>
                <a:r>
                  <a:rPr lang="es-ES" altLang="es-ES" sz="2400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CT</a:t>
                </a:r>
              </a:p>
            </p:txBody>
          </p:sp>
          <p:sp>
            <p:nvSpPr>
              <p:cNvPr id="59" name="9 CuadroTexto">
                <a:extLst>
                  <a:ext uri="{FF2B5EF4-FFF2-40B4-BE49-F238E27FC236}">
                    <a16:creationId xmlns:a16="http://schemas.microsoft.com/office/drawing/2014/main" id="{09823CFF-F969-0667-CA21-EF141A4595B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6200000">
                <a:off x="8328925" y="4622965"/>
                <a:ext cx="2186710" cy="461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defTabSz="1625640" eaLnBrk="1" fontAlgn="base" hangingPunct="1">
                  <a:spcBef>
                    <a:spcPct val="0"/>
                  </a:spcBef>
                  <a:spcAft>
                    <a:spcPct val="0"/>
                  </a:spcAft>
                  <a:buNone/>
                  <a:defRPr/>
                </a:pPr>
                <a:r>
                  <a:rPr lang="es-ES" altLang="es-ES" sz="2400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ecILKcKO</a:t>
                </a:r>
              </a:p>
            </p:txBody>
          </p:sp>
          <p:sp>
            <p:nvSpPr>
              <p:cNvPr id="54" name="CuadroTexto 53">
                <a:extLst>
                  <a:ext uri="{FF2B5EF4-FFF2-40B4-BE49-F238E27FC236}">
                    <a16:creationId xmlns:a16="http://schemas.microsoft.com/office/drawing/2014/main" id="{9109389E-7EDD-3784-4744-C7407D53057F}"/>
                  </a:ext>
                </a:extLst>
              </p:cNvPr>
              <p:cNvSpPr txBox="1"/>
              <p:nvPr/>
            </p:nvSpPr>
            <p:spPr>
              <a:xfrm>
                <a:off x="9562420" y="6208383"/>
                <a:ext cx="2794661" cy="4180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b="1" dirty="0">
                    <a:solidFill>
                      <a:srgbClr val="00B050"/>
                    </a:solidFill>
                  </a:rPr>
                  <a:t>ILK</a:t>
                </a:r>
                <a:r>
                  <a:rPr lang="es-ES" b="1" dirty="0"/>
                  <a:t>/</a:t>
                </a:r>
                <a:r>
                  <a:rPr lang="es-ES" b="1" dirty="0">
                    <a:solidFill>
                      <a:srgbClr val="FF0000"/>
                    </a:solidFill>
                  </a:rPr>
                  <a:t>VE-CADHERIN</a:t>
                </a:r>
                <a:r>
                  <a:rPr lang="es-ES" b="1" dirty="0"/>
                  <a:t>/</a:t>
                </a:r>
                <a:r>
                  <a:rPr lang="es-ES" b="1" dirty="0">
                    <a:solidFill>
                      <a:srgbClr val="0070C0"/>
                    </a:solidFill>
                  </a:rPr>
                  <a:t>Hoechst</a:t>
                </a:r>
              </a:p>
            </p:txBody>
          </p:sp>
          <p:pic>
            <p:nvPicPr>
              <p:cNvPr id="55" name="Imagen 54">
                <a:extLst>
                  <a:ext uri="{FF2B5EF4-FFF2-40B4-BE49-F238E27FC236}">
                    <a16:creationId xmlns:a16="http://schemas.microsoft.com/office/drawing/2014/main" id="{B41D9B94-F9E8-F579-D93B-4F283F8E23E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9756061" y="1819001"/>
                <a:ext cx="2121341" cy="2095592"/>
              </a:xfrm>
              <a:prstGeom prst="rect">
                <a:avLst/>
              </a:prstGeom>
            </p:spPr>
          </p:pic>
          <p:pic>
            <p:nvPicPr>
              <p:cNvPr id="56" name="Imagen 55">
                <a:extLst>
                  <a:ext uri="{FF2B5EF4-FFF2-40B4-BE49-F238E27FC236}">
                    <a16:creationId xmlns:a16="http://schemas.microsoft.com/office/drawing/2014/main" id="{79514769-E0C8-4E4E-4E05-A7287E8CCB4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9783754" y="4024145"/>
                <a:ext cx="2111322" cy="2076364"/>
              </a:xfrm>
              <a:prstGeom prst="rect">
                <a:avLst/>
              </a:prstGeom>
            </p:spPr>
          </p:pic>
          <p:grpSp>
            <p:nvGrpSpPr>
              <p:cNvPr id="70" name="Grupo 69"/>
              <p:cNvGrpSpPr/>
              <p:nvPr/>
            </p:nvGrpSpPr>
            <p:grpSpPr>
              <a:xfrm>
                <a:off x="12031529" y="1806945"/>
                <a:ext cx="2143076" cy="4402038"/>
                <a:chOff x="11425634" y="1828793"/>
                <a:chExt cx="2143076" cy="4402038"/>
              </a:xfrm>
            </p:grpSpPr>
            <p:pic>
              <p:nvPicPr>
                <p:cNvPr id="49" name="Imagen 48">
                  <a:extLst>
                    <a:ext uri="{FF2B5EF4-FFF2-40B4-BE49-F238E27FC236}">
                      <a16:creationId xmlns:a16="http://schemas.microsoft.com/office/drawing/2014/main" id="{EA6E2255-2811-5AF6-8CED-AE5C8EBB112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9">
                  <a:extLst>
                    <a:ext uri="{BEBA8EAE-BF5A-486C-A8C5-ECC9F3942E4B}">
                      <a14:imgProps xmlns:a14="http://schemas.microsoft.com/office/drawing/2010/main">
                        <a14:imgLayer r:embed="rId20">
                          <a14:imgEffect>
                            <a14:brightnessContrast bright="40000" contrast="-20000"/>
                          </a14:imgEffect>
                        </a14:imgLayer>
                      </a14:imgProps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425634" y="1828793"/>
                  <a:ext cx="2143076" cy="2107648"/>
                </a:xfrm>
                <a:prstGeom prst="rect">
                  <a:avLst/>
                </a:prstGeom>
              </p:spPr>
            </p:pic>
            <p:pic>
              <p:nvPicPr>
                <p:cNvPr id="50" name="Imagen 49">
                  <a:extLst>
                    <a:ext uri="{FF2B5EF4-FFF2-40B4-BE49-F238E27FC236}">
                      <a16:creationId xmlns:a16="http://schemas.microsoft.com/office/drawing/2014/main" id="{7293D23F-7595-E5C7-E586-6A6D577981B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1">
                  <a:extLst>
                    <a:ext uri="{BEBA8EAE-BF5A-486C-A8C5-ECC9F3942E4B}">
                      <a14:imgProps xmlns:a14="http://schemas.microsoft.com/office/drawing/2010/main">
                        <a14:imgLayer r:embed="rId22">
                          <a14:imgEffect>
                            <a14:brightnessContrast bright="40000"/>
                          </a14:imgEffect>
                        </a14:imgLayer>
                      </a14:imgProps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435633" y="4035984"/>
                  <a:ext cx="2123078" cy="2110093"/>
                </a:xfrm>
                <a:prstGeom prst="rect">
                  <a:avLst/>
                </a:prstGeom>
              </p:spPr>
            </p:pic>
            <p:cxnSp>
              <p:nvCxnSpPr>
                <p:cNvPr id="62" name="Conector recto 61"/>
                <p:cNvCxnSpPr/>
                <p:nvPr/>
              </p:nvCxnSpPr>
              <p:spPr>
                <a:xfrm>
                  <a:off x="13087914" y="6230831"/>
                  <a:ext cx="470797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63" name="Conector recto 62"/>
              <p:cNvCxnSpPr/>
              <p:nvPr/>
            </p:nvCxnSpPr>
            <p:spPr>
              <a:xfrm>
                <a:off x="11364956" y="6208983"/>
                <a:ext cx="470797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4" name="CuadroTexto 63">
            <a:extLst>
              <a:ext uri="{FF2B5EF4-FFF2-40B4-BE49-F238E27FC236}">
                <a16:creationId xmlns:a16="http://schemas.microsoft.com/office/drawing/2014/main" id="{B6FBFB71-12C0-11A8-D2C4-3EC9BD6D90CA}"/>
              </a:ext>
            </a:extLst>
          </p:cNvPr>
          <p:cNvSpPr txBox="1"/>
          <p:nvPr/>
        </p:nvSpPr>
        <p:spPr>
          <a:xfrm>
            <a:off x="2410787" y="5015137"/>
            <a:ext cx="285656" cy="3347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575" dirty="0"/>
              <a:t>*</a:t>
            </a:r>
          </a:p>
        </p:txBody>
      </p:sp>
      <p:sp>
        <p:nvSpPr>
          <p:cNvPr id="65" name="CuadroTexto 64">
            <a:extLst>
              <a:ext uri="{FF2B5EF4-FFF2-40B4-BE49-F238E27FC236}">
                <a16:creationId xmlns:a16="http://schemas.microsoft.com/office/drawing/2014/main" id="{1BC89F50-8D57-82A5-8773-5FBAA7EAA2BE}"/>
              </a:ext>
            </a:extLst>
          </p:cNvPr>
          <p:cNvSpPr txBox="1"/>
          <p:nvPr/>
        </p:nvSpPr>
        <p:spPr>
          <a:xfrm>
            <a:off x="737667" y="198990"/>
            <a:ext cx="46739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600" b="1" u="sng" dirty="0" err="1"/>
              <a:t>Supplementary</a:t>
            </a:r>
            <a:r>
              <a:rPr lang="es-ES" sz="3600" b="1" u="sng" dirty="0"/>
              <a:t> figure 1</a:t>
            </a:r>
          </a:p>
        </p:txBody>
      </p:sp>
      <p:sp>
        <p:nvSpPr>
          <p:cNvPr id="66" name="CuadroTexto 65"/>
          <p:cNvSpPr txBox="1"/>
          <p:nvPr/>
        </p:nvSpPr>
        <p:spPr>
          <a:xfrm>
            <a:off x="491855" y="876512"/>
            <a:ext cx="4956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4000" b="1" dirty="0"/>
              <a:t>A</a:t>
            </a:r>
          </a:p>
        </p:txBody>
      </p:sp>
      <p:sp>
        <p:nvSpPr>
          <p:cNvPr id="67" name="CuadroTexto 66"/>
          <p:cNvSpPr txBox="1"/>
          <p:nvPr/>
        </p:nvSpPr>
        <p:spPr>
          <a:xfrm>
            <a:off x="6008294" y="869911"/>
            <a:ext cx="4716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4000" b="1" dirty="0"/>
              <a:t>B</a:t>
            </a:r>
          </a:p>
        </p:txBody>
      </p:sp>
      <p:sp>
        <p:nvSpPr>
          <p:cNvPr id="68" name="CuadroTexto 67"/>
          <p:cNvSpPr txBox="1"/>
          <p:nvPr/>
        </p:nvSpPr>
        <p:spPr>
          <a:xfrm>
            <a:off x="535462" y="6112254"/>
            <a:ext cx="4716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4000" b="1" dirty="0"/>
              <a:t>C</a:t>
            </a:r>
          </a:p>
        </p:txBody>
      </p:sp>
      <p:sp>
        <p:nvSpPr>
          <p:cNvPr id="69" name="CuadroTexto 68"/>
          <p:cNvSpPr txBox="1"/>
          <p:nvPr/>
        </p:nvSpPr>
        <p:spPr>
          <a:xfrm>
            <a:off x="6093539" y="6187081"/>
            <a:ext cx="50847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4000" b="1" dirty="0"/>
              <a:t>D</a:t>
            </a:r>
          </a:p>
        </p:txBody>
      </p:sp>
      <p:sp>
        <p:nvSpPr>
          <p:cNvPr id="47" name="Rectángulo 46"/>
          <p:cNvSpPr/>
          <p:nvPr/>
        </p:nvSpPr>
        <p:spPr>
          <a:xfrm>
            <a:off x="631925" y="12576734"/>
            <a:ext cx="1075273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b="1" dirty="0" err="1"/>
              <a:t>Suppl</a:t>
            </a:r>
            <a:r>
              <a:rPr lang="es-ES" b="1" dirty="0"/>
              <a:t>. Fig. 1. </a:t>
            </a:r>
            <a:r>
              <a:rPr lang="es-ES" b="1" dirty="0" err="1"/>
              <a:t>Characterization</a:t>
            </a:r>
            <a:r>
              <a:rPr lang="es-ES" b="1" dirty="0"/>
              <a:t> of </a:t>
            </a:r>
            <a:r>
              <a:rPr lang="es-ES" b="1" dirty="0" err="1"/>
              <a:t>ecILK</a:t>
            </a:r>
            <a:r>
              <a:rPr lang="es-ES" b="1" dirty="0"/>
              <a:t> </a:t>
            </a:r>
            <a:r>
              <a:rPr lang="es-ES" b="1" dirty="0" err="1"/>
              <a:t>cKO</a:t>
            </a:r>
            <a:r>
              <a:rPr lang="es-ES" b="1" dirty="0"/>
              <a:t> </a:t>
            </a:r>
            <a:r>
              <a:rPr lang="es-ES" b="1" dirty="0" err="1"/>
              <a:t>mice</a:t>
            </a:r>
            <a:r>
              <a:rPr lang="es-ES" dirty="0"/>
              <a:t>. </a:t>
            </a:r>
            <a:r>
              <a:rPr lang="en-US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A. 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representative PCR analysis of blood tail DNA from five Cadh5Cre/ILK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floxed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mice. Lane 1: Cadh5-CRE and ILK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flox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flox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ecILKcKO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). Lane 2 and 4: Cadh5-CRE and ILK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flox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/wt. Lane 3: Parental mice of ILK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flox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flox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strain. Lane 5: Parental mice of Cadh5-CRE. Mice expressing Cre allele and ILK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floxed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were selected for the experiments. </a:t>
            </a:r>
            <a:r>
              <a:rPr lang="es-ES" b="1" dirty="0"/>
              <a:t>B.</a:t>
            </a:r>
            <a:r>
              <a:rPr lang="es-ES" dirty="0"/>
              <a:t> 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Left panel shows representative images of </a:t>
            </a:r>
            <a:r>
              <a:rPr lang="en-US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 face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confocal microscopy image of mice aorta showing ILK in green, VE-cadherin in red and nuclei counterstained in blue with Hoechst. The right panel shows detection of ILK in left ventricle cardiac myocytes (CM) three weeks after treatment with tamoxifen (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ecILK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cKO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or vehicle (CT). Scale bar 50</a:t>
            </a:r>
            <a:r>
              <a:rPr lang="el-G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μ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m. </a:t>
            </a:r>
            <a:r>
              <a:rPr lang="es-ES" b="1" dirty="0"/>
              <a:t>C. </a:t>
            </a:r>
            <a:r>
              <a:rPr lang="es-ES" dirty="0"/>
              <a:t>A </a:t>
            </a:r>
            <a:r>
              <a:rPr lang="es-ES" dirty="0" err="1"/>
              <a:t>representative</a:t>
            </a:r>
            <a:r>
              <a:rPr lang="es-ES" dirty="0"/>
              <a:t> western </a:t>
            </a:r>
            <a:r>
              <a:rPr lang="es-ES" dirty="0" err="1"/>
              <a:t>blot</a:t>
            </a:r>
            <a:r>
              <a:rPr lang="es-ES" dirty="0"/>
              <a:t> of ILK </a:t>
            </a:r>
            <a:r>
              <a:rPr lang="es-ES" dirty="0" err="1"/>
              <a:t>expression</a:t>
            </a:r>
            <a:r>
              <a:rPr lang="es-ES" dirty="0"/>
              <a:t> in </a:t>
            </a:r>
            <a:r>
              <a:rPr lang="es-ES" dirty="0" err="1"/>
              <a:t>cardiomyocyte</a:t>
            </a:r>
            <a:r>
              <a:rPr lang="es-ES" dirty="0"/>
              <a:t> and </a:t>
            </a:r>
            <a:r>
              <a:rPr lang="es-ES" dirty="0" err="1"/>
              <a:t>fibroblast</a:t>
            </a:r>
            <a:r>
              <a:rPr lang="es-ES" dirty="0"/>
              <a:t> </a:t>
            </a:r>
            <a:r>
              <a:rPr lang="es-ES" dirty="0" err="1"/>
              <a:t>isolated</a:t>
            </a:r>
            <a:r>
              <a:rPr lang="es-ES" dirty="0"/>
              <a:t> </a:t>
            </a:r>
            <a:r>
              <a:rPr lang="es-ES" dirty="0" err="1"/>
              <a:t>from</a:t>
            </a:r>
            <a:r>
              <a:rPr lang="es-ES" dirty="0"/>
              <a:t> Cadh5 (PAC) </a:t>
            </a:r>
            <a:r>
              <a:rPr lang="es-ES" dirty="0" err="1"/>
              <a:t>Cre</a:t>
            </a:r>
            <a:r>
              <a:rPr lang="es-ES" dirty="0"/>
              <a:t>/ILK </a:t>
            </a:r>
            <a:r>
              <a:rPr lang="es-ES" dirty="0" err="1"/>
              <a:t>lox</a:t>
            </a:r>
            <a:r>
              <a:rPr lang="es-ES" dirty="0"/>
              <a:t> </a:t>
            </a:r>
            <a:r>
              <a:rPr lang="es-ES" dirty="0" err="1"/>
              <a:t>mice</a:t>
            </a:r>
            <a:r>
              <a:rPr lang="es-ES" dirty="0"/>
              <a:t>. GADPH </a:t>
            </a:r>
            <a:r>
              <a:rPr lang="es-ES" dirty="0" err="1"/>
              <a:t>was</a:t>
            </a:r>
            <a:r>
              <a:rPr lang="es-ES" dirty="0"/>
              <a:t> </a:t>
            </a:r>
            <a:r>
              <a:rPr lang="es-ES" dirty="0" err="1"/>
              <a:t>used</a:t>
            </a:r>
            <a:r>
              <a:rPr lang="es-ES" dirty="0"/>
              <a:t> as </a:t>
            </a:r>
            <a:r>
              <a:rPr lang="es-ES" dirty="0" err="1"/>
              <a:t>loading</a:t>
            </a:r>
            <a:r>
              <a:rPr lang="es-ES" dirty="0"/>
              <a:t> control. Cav3 </a:t>
            </a:r>
            <a:r>
              <a:rPr lang="es-ES" dirty="0" err="1"/>
              <a:t>is</a:t>
            </a:r>
            <a:r>
              <a:rPr lang="es-ES" dirty="0"/>
              <a:t> a </a:t>
            </a:r>
            <a:r>
              <a:rPr lang="es-ES" dirty="0" err="1"/>
              <a:t>specific</a:t>
            </a:r>
            <a:r>
              <a:rPr lang="es-ES" dirty="0"/>
              <a:t> </a:t>
            </a:r>
            <a:r>
              <a:rPr lang="es-ES" dirty="0" err="1"/>
              <a:t>cardiomyocyte</a:t>
            </a:r>
            <a:r>
              <a:rPr lang="es-ES" dirty="0"/>
              <a:t> </a:t>
            </a:r>
            <a:r>
              <a:rPr lang="es-ES" dirty="0" err="1"/>
              <a:t>cell</a:t>
            </a:r>
            <a:r>
              <a:rPr lang="es-ES" dirty="0"/>
              <a:t> </a:t>
            </a:r>
            <a:r>
              <a:rPr lang="es-ES" dirty="0" err="1"/>
              <a:t>marker</a:t>
            </a:r>
            <a:r>
              <a:rPr lang="es-ES" dirty="0"/>
              <a:t>. No </a:t>
            </a:r>
            <a:r>
              <a:rPr lang="es-ES" dirty="0" err="1"/>
              <a:t>changes</a:t>
            </a:r>
            <a:r>
              <a:rPr lang="es-ES" dirty="0"/>
              <a:t> in ILK </a:t>
            </a:r>
            <a:r>
              <a:rPr lang="es-ES" dirty="0" err="1"/>
              <a:t>expression</a:t>
            </a:r>
            <a:r>
              <a:rPr lang="es-ES" dirty="0"/>
              <a:t> </a:t>
            </a:r>
            <a:r>
              <a:rPr lang="es-ES" dirty="0" err="1"/>
              <a:t>were</a:t>
            </a:r>
            <a:r>
              <a:rPr lang="es-ES" dirty="0"/>
              <a:t> </a:t>
            </a:r>
            <a:r>
              <a:rPr lang="es-ES" dirty="0" err="1"/>
              <a:t>observed</a:t>
            </a:r>
            <a:r>
              <a:rPr lang="es-ES" dirty="0"/>
              <a:t> in </a:t>
            </a:r>
            <a:r>
              <a:rPr lang="es-ES" dirty="0" err="1"/>
              <a:t>both</a:t>
            </a:r>
            <a:r>
              <a:rPr lang="es-ES" dirty="0"/>
              <a:t> </a:t>
            </a:r>
            <a:r>
              <a:rPr lang="es-ES" dirty="0" err="1"/>
              <a:t>cell</a:t>
            </a:r>
            <a:r>
              <a:rPr lang="es-ES" dirty="0"/>
              <a:t> </a:t>
            </a:r>
            <a:r>
              <a:rPr lang="es-ES" dirty="0" err="1"/>
              <a:t>types</a:t>
            </a:r>
            <a:r>
              <a:rPr lang="es-ES" dirty="0"/>
              <a:t> (n=5). </a:t>
            </a:r>
            <a:r>
              <a:rPr lang="es-ES" b="1" dirty="0"/>
              <a:t>D.</a:t>
            </a:r>
            <a:r>
              <a:rPr lang="en-US" dirty="0"/>
              <a:t> Representative Masson Trichrome staining of heart sections from parental mice  </a:t>
            </a:r>
            <a:r>
              <a:rPr lang="es-ES" dirty="0"/>
              <a:t>Cadh5-CRE and ILK </a:t>
            </a:r>
            <a:r>
              <a:rPr lang="es-ES" dirty="0" err="1"/>
              <a:t>flox</a:t>
            </a:r>
            <a:r>
              <a:rPr lang="es-ES" dirty="0"/>
              <a:t> </a:t>
            </a:r>
            <a:r>
              <a:rPr lang="en-US" dirty="0"/>
              <a:t>showing no cardiac lesions. (n=4) Scale bar: 100 </a:t>
            </a:r>
            <a:r>
              <a:rPr lang="en-US" dirty="0">
                <a:latin typeface="Symbol" panose="05050102010706020507" pitchFamily="18" charset="2"/>
              </a:rPr>
              <a:t>m</a:t>
            </a:r>
            <a:r>
              <a:rPr lang="en-US" dirty="0"/>
              <a:t>m (left) and 250</a:t>
            </a:r>
            <a:r>
              <a:rPr lang="en-US" dirty="0">
                <a:latin typeface="Symbol" panose="05050102010706020507" pitchFamily="18" charset="2"/>
              </a:rPr>
              <a:t>m</a:t>
            </a:r>
            <a:r>
              <a:rPr lang="en-US" dirty="0"/>
              <a:t>m (right).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372988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84318B37-3B12-08EE-FD6A-D1A6EB1C18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765" b="31617"/>
          <a:stretch/>
        </p:blipFill>
        <p:spPr>
          <a:xfrm>
            <a:off x="1876925" y="1888957"/>
            <a:ext cx="3429001" cy="2499132"/>
          </a:xfrm>
          <a:prstGeom prst="rect">
            <a:avLst/>
          </a:prstGeom>
        </p:spPr>
      </p:pic>
      <p:pic>
        <p:nvPicPr>
          <p:cNvPr id="37" name="Imagen 36"/>
          <p:cNvPicPr>
            <a:picLocks noChangeAspect="1"/>
          </p:cNvPicPr>
          <p:nvPr/>
        </p:nvPicPr>
        <p:blipFill rotWithShape="1">
          <a:blip r:embed="rId3"/>
          <a:srcRect t="11917" b="25054"/>
          <a:stretch/>
        </p:blipFill>
        <p:spPr>
          <a:xfrm>
            <a:off x="6452415" y="5403425"/>
            <a:ext cx="4126383" cy="2439614"/>
          </a:xfrm>
          <a:prstGeom prst="rect">
            <a:avLst/>
          </a:prstGeom>
        </p:spPr>
      </p:pic>
      <p:sp>
        <p:nvSpPr>
          <p:cNvPr id="45" name="Rectángulo 44"/>
          <p:cNvSpPr/>
          <p:nvPr/>
        </p:nvSpPr>
        <p:spPr>
          <a:xfrm>
            <a:off x="792706" y="12246983"/>
            <a:ext cx="10318005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000" b="1" dirty="0" err="1"/>
              <a:t>Suppl</a:t>
            </a:r>
            <a:r>
              <a:rPr lang="es-ES" sz="2000" b="1" dirty="0"/>
              <a:t>. Fig.2. </a:t>
            </a:r>
            <a:r>
              <a:rPr lang="es-ES" sz="2000" b="1" dirty="0" err="1"/>
              <a:t>Echocardiographic</a:t>
            </a:r>
            <a:r>
              <a:rPr lang="es-ES" sz="2000" b="1" dirty="0"/>
              <a:t> </a:t>
            </a:r>
            <a:r>
              <a:rPr lang="es-ES" sz="2000" b="1" dirty="0" err="1"/>
              <a:t>analysis</a:t>
            </a:r>
            <a:r>
              <a:rPr lang="es-ES" sz="2000" b="1" dirty="0"/>
              <a:t> of CT and </a:t>
            </a:r>
            <a:r>
              <a:rPr lang="es-ES" sz="2000" b="1" dirty="0" err="1"/>
              <a:t>ecILK</a:t>
            </a:r>
            <a:r>
              <a:rPr lang="es-ES" sz="2000" b="1" dirty="0"/>
              <a:t> </a:t>
            </a:r>
            <a:r>
              <a:rPr lang="es-ES" sz="2000" b="1" dirty="0" err="1"/>
              <a:t>cKO</a:t>
            </a:r>
            <a:r>
              <a:rPr lang="es-ES" sz="2000" b="1" dirty="0"/>
              <a:t> </a:t>
            </a:r>
            <a:r>
              <a:rPr lang="es-ES" sz="2000" b="1" dirty="0" err="1"/>
              <a:t>mice</a:t>
            </a:r>
            <a:r>
              <a:rPr lang="es-ES" sz="2000" b="1" dirty="0"/>
              <a:t>. A. </a:t>
            </a:r>
            <a:r>
              <a:rPr lang="en-US" sz="2000" dirty="0"/>
              <a:t>Fractional shortening (FS) at different time points. Individual </a:t>
            </a:r>
            <a:r>
              <a:rPr lang="en-US" sz="2000" dirty="0" err="1"/>
              <a:t>ecILK</a:t>
            </a:r>
            <a:r>
              <a:rPr lang="en-US" sz="2000" dirty="0"/>
              <a:t> </a:t>
            </a:r>
            <a:r>
              <a:rPr lang="en-US" sz="2000" dirty="0" err="1"/>
              <a:t>cKO</a:t>
            </a:r>
            <a:r>
              <a:rPr lang="en-US" sz="2000" dirty="0"/>
              <a:t> mice data are represented by red dots (n=15 animals/group,</a:t>
            </a:r>
            <a:r>
              <a:rPr lang="es-ES" sz="2000" dirty="0"/>
              <a:t> *p&lt; 0,001 vs Basal). </a:t>
            </a:r>
            <a:r>
              <a:rPr lang="es-ES" sz="2000" b="1" dirty="0"/>
              <a:t>B. </a:t>
            </a:r>
            <a:r>
              <a:rPr lang="es-ES" sz="2000" dirty="0" err="1"/>
              <a:t>Ejection</a:t>
            </a:r>
            <a:r>
              <a:rPr lang="es-ES" sz="2000" dirty="0"/>
              <a:t> </a:t>
            </a:r>
            <a:r>
              <a:rPr lang="es-ES" sz="2000" dirty="0" err="1"/>
              <a:t>fraction</a:t>
            </a:r>
            <a:r>
              <a:rPr lang="es-ES" sz="2000" dirty="0">
                <a:solidFill>
                  <a:srgbClr val="FF0000"/>
                </a:solidFill>
              </a:rPr>
              <a:t> </a:t>
            </a:r>
            <a:r>
              <a:rPr lang="es-ES" sz="2000" dirty="0"/>
              <a:t>(EF) and </a:t>
            </a:r>
            <a:r>
              <a:rPr lang="es-ES" sz="2000" dirty="0" err="1"/>
              <a:t>fractional</a:t>
            </a:r>
            <a:r>
              <a:rPr lang="es-ES" sz="2000" dirty="0"/>
              <a:t> </a:t>
            </a:r>
            <a:r>
              <a:rPr lang="es-ES" sz="2000" dirty="0" err="1"/>
              <a:t>shortening</a:t>
            </a:r>
            <a:r>
              <a:rPr lang="es-ES" sz="2000" dirty="0"/>
              <a:t> (FS) </a:t>
            </a:r>
            <a:r>
              <a:rPr lang="es-ES" sz="2000" dirty="0" err="1"/>
              <a:t>of</a:t>
            </a:r>
            <a:r>
              <a:rPr lang="es-ES" sz="2000" dirty="0"/>
              <a:t> CT </a:t>
            </a:r>
            <a:r>
              <a:rPr lang="es-ES" sz="2000" dirty="0" err="1"/>
              <a:t>animals</a:t>
            </a:r>
            <a:r>
              <a:rPr lang="es-ES" sz="2000" dirty="0"/>
              <a:t> at </a:t>
            </a:r>
            <a:r>
              <a:rPr lang="es-ES" sz="2000" dirty="0" err="1"/>
              <a:t>different</a:t>
            </a:r>
            <a:r>
              <a:rPr lang="es-ES" sz="2000" dirty="0"/>
              <a:t> time </a:t>
            </a:r>
            <a:r>
              <a:rPr lang="es-ES" sz="2000" dirty="0" err="1"/>
              <a:t>points</a:t>
            </a:r>
            <a:r>
              <a:rPr lang="es-ES" sz="2000" dirty="0"/>
              <a:t> (n=15). </a:t>
            </a:r>
            <a:r>
              <a:rPr lang="en-US" sz="2000" dirty="0"/>
              <a:t>No differences were observed at any time during the experiment.</a:t>
            </a:r>
            <a:r>
              <a:rPr lang="es-ES" sz="2000" dirty="0"/>
              <a:t> </a:t>
            </a:r>
            <a:r>
              <a:rPr lang="es-ES" sz="2000" b="1" dirty="0"/>
              <a:t>C.  </a:t>
            </a:r>
            <a:r>
              <a:rPr lang="es-ES" sz="2000" dirty="0" err="1"/>
              <a:t>Cardiac</a:t>
            </a:r>
            <a:r>
              <a:rPr lang="es-ES" sz="2000" dirty="0"/>
              <a:t> output at </a:t>
            </a:r>
            <a:r>
              <a:rPr lang="es-ES" sz="2000" dirty="0" err="1"/>
              <a:t>different</a:t>
            </a:r>
            <a:r>
              <a:rPr lang="es-ES" sz="2000" dirty="0"/>
              <a:t> time </a:t>
            </a:r>
            <a:r>
              <a:rPr lang="es-ES" sz="2000" dirty="0" err="1"/>
              <a:t>points</a:t>
            </a:r>
            <a:r>
              <a:rPr lang="es-ES" sz="2000" dirty="0"/>
              <a:t> in </a:t>
            </a:r>
            <a:r>
              <a:rPr lang="en-US" sz="2000" dirty="0" err="1"/>
              <a:t>ecILK</a:t>
            </a:r>
            <a:r>
              <a:rPr lang="en-US" sz="2000" dirty="0"/>
              <a:t> </a:t>
            </a:r>
            <a:r>
              <a:rPr lang="en-US" sz="2000" dirty="0" err="1"/>
              <a:t>cKO</a:t>
            </a:r>
            <a:r>
              <a:rPr lang="en-US" sz="2000" dirty="0"/>
              <a:t> mice</a:t>
            </a:r>
            <a:r>
              <a:rPr lang="es-ES" sz="2000" dirty="0"/>
              <a:t>. (</a:t>
            </a:r>
            <a:r>
              <a:rPr lang="en-US" sz="2000" dirty="0"/>
              <a:t>n=5,*p&lt; 0,005 vs Basal).</a:t>
            </a:r>
            <a:r>
              <a:rPr lang="en-US" sz="2000" b="1" dirty="0"/>
              <a:t> D. </a:t>
            </a:r>
            <a:r>
              <a:rPr lang="es-ES" sz="2000" dirty="0" err="1"/>
              <a:t>Left</a:t>
            </a:r>
            <a:r>
              <a:rPr lang="es-ES" sz="2000" dirty="0"/>
              <a:t> ventricular </a:t>
            </a:r>
            <a:r>
              <a:rPr lang="es-ES" sz="2000" dirty="0" err="1"/>
              <a:t>mass</a:t>
            </a:r>
            <a:r>
              <a:rPr lang="es-ES" sz="2000" dirty="0"/>
              <a:t> at </a:t>
            </a:r>
            <a:r>
              <a:rPr lang="es-ES" sz="2000" dirty="0" err="1"/>
              <a:t>different</a:t>
            </a:r>
            <a:r>
              <a:rPr lang="es-ES" sz="2000" dirty="0"/>
              <a:t> time </a:t>
            </a:r>
            <a:r>
              <a:rPr lang="es-ES" sz="2000" dirty="0" err="1"/>
              <a:t>points</a:t>
            </a:r>
            <a:r>
              <a:rPr lang="es-ES" sz="2000" dirty="0"/>
              <a:t> in </a:t>
            </a:r>
            <a:r>
              <a:rPr lang="es-ES" sz="2000" dirty="0" err="1"/>
              <a:t>ecILK</a:t>
            </a:r>
            <a:r>
              <a:rPr lang="es-ES" sz="2000" dirty="0"/>
              <a:t> </a:t>
            </a:r>
            <a:r>
              <a:rPr lang="es-ES" sz="2000" dirty="0" err="1"/>
              <a:t>cKO</a:t>
            </a:r>
            <a:r>
              <a:rPr lang="es-ES" sz="2000" dirty="0"/>
              <a:t> </a:t>
            </a:r>
            <a:r>
              <a:rPr lang="es-ES" sz="2000" dirty="0" err="1"/>
              <a:t>mice</a:t>
            </a:r>
            <a:r>
              <a:rPr lang="es-ES" sz="2000" dirty="0"/>
              <a:t>. (n=5) *p&lt;0,05 vs basal.</a:t>
            </a:r>
            <a:r>
              <a:rPr lang="es-ES" sz="2000" b="1" dirty="0"/>
              <a:t> E. </a:t>
            </a:r>
            <a:r>
              <a:rPr lang="es-ES" sz="2000" dirty="0" err="1"/>
              <a:t>Myocardial</a:t>
            </a:r>
            <a:r>
              <a:rPr lang="es-ES" sz="2000" dirty="0"/>
              <a:t> performance </a:t>
            </a:r>
            <a:r>
              <a:rPr lang="es-ES" sz="2000" dirty="0" err="1"/>
              <a:t>index</a:t>
            </a:r>
            <a:r>
              <a:rPr lang="es-ES" sz="2000" dirty="0"/>
              <a:t> </a:t>
            </a:r>
            <a:r>
              <a:rPr lang="es-ES" sz="2000" dirty="0" err="1"/>
              <a:t>or</a:t>
            </a:r>
            <a:r>
              <a:rPr lang="es-ES" sz="2000" dirty="0"/>
              <a:t> TEI at </a:t>
            </a:r>
            <a:r>
              <a:rPr lang="es-ES" sz="2000" dirty="0" err="1"/>
              <a:t>different</a:t>
            </a:r>
            <a:r>
              <a:rPr lang="es-ES" sz="2000" dirty="0"/>
              <a:t> time </a:t>
            </a:r>
            <a:r>
              <a:rPr lang="es-ES" sz="2000" dirty="0" err="1"/>
              <a:t>points</a:t>
            </a:r>
            <a:r>
              <a:rPr lang="es-ES" sz="2000" dirty="0"/>
              <a:t> in </a:t>
            </a:r>
            <a:r>
              <a:rPr lang="es-ES" sz="2000" dirty="0" err="1"/>
              <a:t>ecILK</a:t>
            </a:r>
            <a:r>
              <a:rPr lang="es-ES" sz="2000" dirty="0"/>
              <a:t> </a:t>
            </a:r>
            <a:r>
              <a:rPr lang="es-ES" sz="2000" dirty="0" err="1"/>
              <a:t>cKO</a:t>
            </a:r>
            <a:r>
              <a:rPr lang="es-ES" sz="2000" dirty="0"/>
              <a:t> </a:t>
            </a:r>
            <a:r>
              <a:rPr lang="es-ES" sz="2000" dirty="0" err="1"/>
              <a:t>mice</a:t>
            </a:r>
            <a:r>
              <a:rPr lang="es-ES" sz="2000" dirty="0"/>
              <a:t>. (</a:t>
            </a:r>
            <a:r>
              <a:rPr lang="en-US" sz="2000" dirty="0"/>
              <a:t>n=5,*p&lt; 0,05 vs Basal). </a:t>
            </a:r>
            <a:r>
              <a:rPr lang="es-ES" sz="2000" b="1" dirty="0"/>
              <a:t> </a:t>
            </a:r>
            <a:r>
              <a:rPr lang="es-ES" sz="2000" b="0" i="0" u="none" strike="noStrike" baseline="0" dirty="0">
                <a:latin typeface="Calibri" panose="020F0502020204030204" pitchFamily="34" charset="0"/>
              </a:rPr>
              <a:t>p </a:t>
            </a:r>
            <a:r>
              <a:rPr lang="es-ES" sz="2000" dirty="0" err="1"/>
              <a:t>values</a:t>
            </a:r>
            <a:r>
              <a:rPr lang="es-ES" sz="2000" dirty="0"/>
              <a:t> </a:t>
            </a:r>
            <a:r>
              <a:rPr lang="es-ES" sz="2000" dirty="0" err="1"/>
              <a:t>were</a:t>
            </a:r>
            <a:r>
              <a:rPr lang="es-ES" sz="2000" dirty="0"/>
              <a:t> </a:t>
            </a:r>
            <a:r>
              <a:rPr lang="es-ES" sz="2000" dirty="0" err="1"/>
              <a:t>calculated</a:t>
            </a:r>
            <a:r>
              <a:rPr lang="es-ES" sz="2000" dirty="0"/>
              <a:t> </a:t>
            </a:r>
            <a:r>
              <a:rPr lang="es-ES" sz="2000" dirty="0" err="1"/>
              <a:t>using</a:t>
            </a:r>
            <a:r>
              <a:rPr lang="es-ES" sz="2000" dirty="0"/>
              <a:t> </a:t>
            </a:r>
            <a:r>
              <a:rPr lang="es-ES" sz="2000" dirty="0" err="1"/>
              <a:t>one</a:t>
            </a:r>
            <a:r>
              <a:rPr lang="es-ES" sz="2000" dirty="0"/>
              <a:t> </a:t>
            </a:r>
            <a:r>
              <a:rPr lang="es-ES" sz="2000" dirty="0" err="1"/>
              <a:t>way</a:t>
            </a:r>
            <a:r>
              <a:rPr lang="es-ES" sz="2000" dirty="0"/>
              <a:t> ANOVA.</a:t>
            </a:r>
            <a:r>
              <a:rPr lang="es-ES" sz="2000" b="1" dirty="0"/>
              <a:t> </a:t>
            </a:r>
            <a:endParaRPr lang="es-ES" sz="2000" dirty="0"/>
          </a:p>
        </p:txBody>
      </p:sp>
      <p:sp>
        <p:nvSpPr>
          <p:cNvPr id="2" name="CuadroTexto 1"/>
          <p:cNvSpPr txBox="1"/>
          <p:nvPr/>
        </p:nvSpPr>
        <p:spPr>
          <a:xfrm>
            <a:off x="814175" y="1136472"/>
            <a:ext cx="4651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600" b="1" dirty="0"/>
              <a:t>A</a:t>
            </a:r>
          </a:p>
        </p:txBody>
      </p:sp>
      <p:sp>
        <p:nvSpPr>
          <p:cNvPr id="47" name="CuadroTexto 46"/>
          <p:cNvSpPr txBox="1"/>
          <p:nvPr/>
        </p:nvSpPr>
        <p:spPr>
          <a:xfrm>
            <a:off x="6192791" y="1269435"/>
            <a:ext cx="442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600" b="1" dirty="0"/>
              <a:t>B</a:t>
            </a:r>
          </a:p>
        </p:txBody>
      </p:sp>
      <p:grpSp>
        <p:nvGrpSpPr>
          <p:cNvPr id="14" name="Grupo 13"/>
          <p:cNvGrpSpPr/>
          <p:nvPr/>
        </p:nvGrpSpPr>
        <p:grpSpPr>
          <a:xfrm>
            <a:off x="6333661" y="5570819"/>
            <a:ext cx="4359936" cy="2853097"/>
            <a:chOff x="1375927" y="8821627"/>
            <a:chExt cx="4359936" cy="2634281"/>
          </a:xfrm>
        </p:grpSpPr>
        <p:sp>
          <p:nvSpPr>
            <p:cNvPr id="38" name="CuadroTexto 37">
              <a:extLst>
                <a:ext uri="{FF2B5EF4-FFF2-40B4-BE49-F238E27FC236}">
                  <a16:creationId xmlns:a16="http://schemas.microsoft.com/office/drawing/2014/main" id="{8FFFE9F4-118A-DF57-AE72-CAC630D86F98}"/>
                </a:ext>
              </a:extLst>
            </p:cNvPr>
            <p:cNvSpPr txBox="1"/>
            <p:nvPr/>
          </p:nvSpPr>
          <p:spPr>
            <a:xfrm>
              <a:off x="2360022" y="10859147"/>
              <a:ext cx="3375841" cy="5967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b="1" dirty="0">
                  <a:latin typeface="Arial" panose="020B0604020202020204" pitchFamily="34" charset="0"/>
                  <a:cs typeface="Arial" panose="020B0604020202020204" pitchFamily="34" charset="0"/>
                </a:rPr>
                <a:t>  Basal     1W      2W       3W</a:t>
              </a:r>
            </a:p>
            <a:p>
              <a:r>
                <a:rPr lang="es-ES" b="1" dirty="0">
                  <a:latin typeface="Arial" panose="020B0604020202020204" pitchFamily="34" charset="0"/>
                  <a:cs typeface="Arial" panose="020B0604020202020204" pitchFamily="34" charset="0"/>
                </a:rPr>
                <a:t>              </a:t>
              </a:r>
            </a:p>
          </p:txBody>
        </p:sp>
        <p:sp>
          <p:nvSpPr>
            <p:cNvPr id="39" name="CuadroTexto 38"/>
            <p:cNvSpPr txBox="1"/>
            <p:nvPr/>
          </p:nvSpPr>
          <p:spPr>
            <a:xfrm rot="16200000">
              <a:off x="716847" y="9546699"/>
              <a:ext cx="177982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400" b="1" dirty="0"/>
                <a:t>LV </a:t>
              </a:r>
              <a:r>
                <a:rPr lang="es-ES" sz="2400" b="1" dirty="0" err="1"/>
                <a:t>mass</a:t>
              </a:r>
              <a:r>
                <a:rPr lang="es-ES" sz="2400" b="1" dirty="0"/>
                <a:t> </a:t>
              </a:r>
              <a:r>
                <a:rPr lang="es-ES" dirty="0"/>
                <a:t>(mg)</a:t>
              </a:r>
            </a:p>
          </p:txBody>
        </p:sp>
        <p:sp>
          <p:nvSpPr>
            <p:cNvPr id="46" name="CuadroTexto 45">
              <a:extLst>
                <a:ext uri="{FF2B5EF4-FFF2-40B4-BE49-F238E27FC236}">
                  <a16:creationId xmlns:a16="http://schemas.microsoft.com/office/drawing/2014/main" id="{A4B0FBFE-A539-A27F-A0BC-BA4882DDB5F1}"/>
                </a:ext>
              </a:extLst>
            </p:cNvPr>
            <p:cNvSpPr txBox="1"/>
            <p:nvPr/>
          </p:nvSpPr>
          <p:spPr>
            <a:xfrm>
              <a:off x="4886793" y="8821627"/>
              <a:ext cx="287258" cy="31258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600" b="1" dirty="0"/>
                <a:t>*</a:t>
              </a:r>
            </a:p>
          </p:txBody>
        </p:sp>
      </p:grpSp>
      <p:sp>
        <p:nvSpPr>
          <p:cNvPr id="43" name="CuadroTexto 42"/>
          <p:cNvSpPr txBox="1"/>
          <p:nvPr/>
        </p:nvSpPr>
        <p:spPr>
          <a:xfrm>
            <a:off x="723814" y="4745610"/>
            <a:ext cx="442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600" b="1" dirty="0"/>
              <a:t>C</a:t>
            </a:r>
          </a:p>
        </p:txBody>
      </p:sp>
      <p:sp>
        <p:nvSpPr>
          <p:cNvPr id="44" name="CuadroTexto 43"/>
          <p:cNvSpPr txBox="1"/>
          <p:nvPr/>
        </p:nvSpPr>
        <p:spPr>
          <a:xfrm>
            <a:off x="6017342" y="4655688"/>
            <a:ext cx="4764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600" b="1" dirty="0"/>
              <a:t>D</a:t>
            </a:r>
          </a:p>
        </p:txBody>
      </p:sp>
      <p:grpSp>
        <p:nvGrpSpPr>
          <p:cNvPr id="3" name="Grupo 2"/>
          <p:cNvGrpSpPr/>
          <p:nvPr/>
        </p:nvGrpSpPr>
        <p:grpSpPr>
          <a:xfrm>
            <a:off x="1195051" y="5583949"/>
            <a:ext cx="4670002" cy="2843459"/>
            <a:chOff x="6498234" y="5725626"/>
            <a:chExt cx="4670002" cy="3145180"/>
          </a:xfrm>
        </p:grpSpPr>
        <p:sp>
          <p:nvSpPr>
            <p:cNvPr id="32" name="CuadroTexto 31">
              <a:extLst>
                <a:ext uri="{FF2B5EF4-FFF2-40B4-BE49-F238E27FC236}">
                  <a16:creationId xmlns:a16="http://schemas.microsoft.com/office/drawing/2014/main" id="{8FFFE9F4-118A-DF57-AE72-CAC630D86F98}"/>
                </a:ext>
              </a:extLst>
            </p:cNvPr>
            <p:cNvSpPr txBox="1"/>
            <p:nvPr/>
          </p:nvSpPr>
          <p:spPr>
            <a:xfrm>
              <a:off x="7722792" y="8097796"/>
              <a:ext cx="3445444" cy="7149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b="1" dirty="0">
                  <a:latin typeface="Arial" panose="020B0604020202020204" pitchFamily="34" charset="0"/>
                  <a:cs typeface="Arial" panose="020B0604020202020204" pitchFamily="34" charset="0"/>
                </a:rPr>
                <a:t>Basal   1W       2W       3W</a:t>
              </a:r>
            </a:p>
            <a:p>
              <a:r>
                <a:rPr lang="es-ES" b="1" dirty="0">
                  <a:latin typeface="Arial" panose="020B0604020202020204" pitchFamily="34" charset="0"/>
                  <a:cs typeface="Arial" panose="020B0604020202020204" pitchFamily="34" charset="0"/>
                </a:rPr>
                <a:t>              </a:t>
              </a:r>
            </a:p>
          </p:txBody>
        </p:sp>
        <p:sp>
          <p:nvSpPr>
            <p:cNvPr id="34" name="CuadroTexto 33">
              <a:extLst>
                <a:ext uri="{FF2B5EF4-FFF2-40B4-BE49-F238E27FC236}">
                  <a16:creationId xmlns:a16="http://schemas.microsoft.com/office/drawing/2014/main" id="{A4B0FBFE-A539-A27F-A0BC-BA4882DDB5F1}"/>
                </a:ext>
              </a:extLst>
            </p:cNvPr>
            <p:cNvSpPr txBox="1"/>
            <p:nvPr/>
          </p:nvSpPr>
          <p:spPr>
            <a:xfrm>
              <a:off x="10241391" y="6011022"/>
              <a:ext cx="287258" cy="3744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600" b="1" dirty="0"/>
                <a:t>*</a:t>
              </a:r>
            </a:p>
          </p:txBody>
        </p:sp>
        <p:sp>
          <p:nvSpPr>
            <p:cNvPr id="11" name="CuadroTexto 10"/>
            <p:cNvSpPr txBox="1"/>
            <p:nvPr/>
          </p:nvSpPr>
          <p:spPr>
            <a:xfrm rot="16200000">
              <a:off x="5832154" y="6391706"/>
              <a:ext cx="2070824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2400" b="1" dirty="0" err="1"/>
                <a:t>Cardiac</a:t>
              </a:r>
              <a:r>
                <a:rPr lang="es-ES" sz="2400" b="1" dirty="0"/>
                <a:t> output</a:t>
              </a:r>
            </a:p>
            <a:p>
              <a:pPr algn="ctr"/>
              <a:r>
                <a:rPr lang="es-ES" dirty="0"/>
                <a:t>(</a:t>
              </a:r>
              <a:r>
                <a:rPr lang="es-ES" dirty="0" err="1"/>
                <a:t>mL</a:t>
              </a:r>
              <a:r>
                <a:rPr lang="es-ES" dirty="0"/>
                <a:t>/min)</a:t>
              </a:r>
            </a:p>
          </p:txBody>
        </p:sp>
        <p:grpSp>
          <p:nvGrpSpPr>
            <p:cNvPr id="36" name="Grupo 35"/>
            <p:cNvGrpSpPr/>
            <p:nvPr/>
          </p:nvGrpSpPr>
          <p:grpSpPr>
            <a:xfrm>
              <a:off x="8624710" y="8500532"/>
              <a:ext cx="1935326" cy="370274"/>
              <a:chOff x="8624710" y="8500532"/>
              <a:chExt cx="1935326" cy="370274"/>
            </a:xfrm>
          </p:grpSpPr>
          <p:cxnSp>
            <p:nvCxnSpPr>
              <p:cNvPr id="31" name="Conector recto 30"/>
              <p:cNvCxnSpPr/>
              <p:nvPr/>
            </p:nvCxnSpPr>
            <p:spPr>
              <a:xfrm>
                <a:off x="8624710" y="8500532"/>
                <a:ext cx="1935326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CuadroTexto 34"/>
              <p:cNvSpPr txBox="1"/>
              <p:nvPr/>
            </p:nvSpPr>
            <p:spPr>
              <a:xfrm>
                <a:off x="9049468" y="8501474"/>
                <a:ext cx="110267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b="1" dirty="0" err="1"/>
                  <a:t>ecILK</a:t>
                </a:r>
                <a:r>
                  <a:rPr lang="es-ES" b="1" dirty="0"/>
                  <a:t> </a:t>
                </a:r>
                <a:r>
                  <a:rPr lang="es-ES" b="1" dirty="0" err="1"/>
                  <a:t>cKO</a:t>
                </a:r>
                <a:endParaRPr lang="es-ES" b="1" dirty="0"/>
              </a:p>
            </p:txBody>
          </p:sp>
        </p:grpSp>
      </p:grpSp>
      <p:grpSp>
        <p:nvGrpSpPr>
          <p:cNvPr id="72" name="Grupo 71"/>
          <p:cNvGrpSpPr/>
          <p:nvPr/>
        </p:nvGrpSpPr>
        <p:grpSpPr>
          <a:xfrm>
            <a:off x="8446939" y="8181975"/>
            <a:ext cx="1935326" cy="370274"/>
            <a:chOff x="8624710" y="8500532"/>
            <a:chExt cx="1935326" cy="370274"/>
          </a:xfrm>
        </p:grpSpPr>
        <p:cxnSp>
          <p:nvCxnSpPr>
            <p:cNvPr id="73" name="Conector recto 72"/>
            <p:cNvCxnSpPr/>
            <p:nvPr/>
          </p:nvCxnSpPr>
          <p:spPr>
            <a:xfrm>
              <a:off x="8624710" y="8500532"/>
              <a:ext cx="193532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CuadroTexto 73"/>
            <p:cNvSpPr txBox="1"/>
            <p:nvPr/>
          </p:nvSpPr>
          <p:spPr>
            <a:xfrm>
              <a:off x="9049468" y="8501474"/>
              <a:ext cx="11026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b="1" dirty="0" err="1"/>
                <a:t>ecILK</a:t>
              </a:r>
              <a:r>
                <a:rPr lang="es-ES" b="1" dirty="0"/>
                <a:t> </a:t>
              </a:r>
              <a:r>
                <a:rPr lang="es-ES" b="1" dirty="0" err="1"/>
                <a:t>cKO</a:t>
              </a:r>
              <a:endParaRPr lang="es-ES" b="1" dirty="0"/>
            </a:p>
          </p:txBody>
        </p:sp>
      </p:grpSp>
      <p:sp>
        <p:nvSpPr>
          <p:cNvPr id="9" name="CuadroTexto 8">
            <a:extLst>
              <a:ext uri="{FF2B5EF4-FFF2-40B4-BE49-F238E27FC236}">
                <a16:creationId xmlns:a16="http://schemas.microsoft.com/office/drawing/2014/main" id="{2C53D9E0-F479-5D11-332F-7B72B8AFF5F8}"/>
              </a:ext>
            </a:extLst>
          </p:cNvPr>
          <p:cNvSpPr txBox="1"/>
          <p:nvPr/>
        </p:nvSpPr>
        <p:spPr>
          <a:xfrm>
            <a:off x="737667" y="198990"/>
            <a:ext cx="46739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600" b="1" u="sng" dirty="0" err="1"/>
              <a:t>Supplementary</a:t>
            </a:r>
            <a:r>
              <a:rPr lang="es-ES" sz="3600" b="1" u="sng" dirty="0"/>
              <a:t> figure 2</a:t>
            </a:r>
          </a:p>
        </p:txBody>
      </p:sp>
      <p:grpSp>
        <p:nvGrpSpPr>
          <p:cNvPr id="17" name="Grupo 16"/>
          <p:cNvGrpSpPr/>
          <p:nvPr/>
        </p:nvGrpSpPr>
        <p:grpSpPr>
          <a:xfrm>
            <a:off x="1182498" y="2150988"/>
            <a:ext cx="3918753" cy="2729202"/>
            <a:chOff x="1005819" y="2093890"/>
            <a:chExt cx="4392003" cy="2729202"/>
          </a:xfrm>
        </p:grpSpPr>
        <p:grpSp>
          <p:nvGrpSpPr>
            <p:cNvPr id="49" name="Grupo 48">
              <a:extLst>
                <a:ext uri="{FF2B5EF4-FFF2-40B4-BE49-F238E27FC236}">
                  <a16:creationId xmlns:a16="http://schemas.microsoft.com/office/drawing/2014/main" id="{86DD758B-2EB0-464C-054F-6D92EC16A06B}"/>
                </a:ext>
              </a:extLst>
            </p:cNvPr>
            <p:cNvGrpSpPr/>
            <p:nvPr/>
          </p:nvGrpSpPr>
          <p:grpSpPr>
            <a:xfrm>
              <a:off x="1005819" y="2559910"/>
              <a:ext cx="4263667" cy="2263182"/>
              <a:chOff x="4256708" y="3910779"/>
              <a:chExt cx="2194600" cy="1086101"/>
            </a:xfrm>
          </p:grpSpPr>
          <p:sp>
            <p:nvSpPr>
              <p:cNvPr id="55" name="CuadroTexto 54">
                <a:extLst>
                  <a:ext uri="{FF2B5EF4-FFF2-40B4-BE49-F238E27FC236}">
                    <a16:creationId xmlns:a16="http://schemas.microsoft.com/office/drawing/2014/main" id="{8FFFE9F4-118A-DF57-AE72-CAC630D86F98}"/>
                  </a:ext>
                </a:extLst>
              </p:cNvPr>
              <p:cNvSpPr txBox="1"/>
              <p:nvPr/>
            </p:nvSpPr>
            <p:spPr>
              <a:xfrm>
                <a:off x="4915125" y="4745787"/>
                <a:ext cx="1536183" cy="2510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Basal       1W         2W        3W</a:t>
                </a:r>
              </a:p>
              <a:p>
                <a:r>
                  <a:rPr lang="es-E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             </a:t>
                </a:r>
              </a:p>
            </p:txBody>
          </p:sp>
          <p:sp>
            <p:nvSpPr>
              <p:cNvPr id="56" name="CuadroTexto 55">
                <a:extLst>
                  <a:ext uri="{FF2B5EF4-FFF2-40B4-BE49-F238E27FC236}">
                    <a16:creationId xmlns:a16="http://schemas.microsoft.com/office/drawing/2014/main" id="{14833F39-0901-9335-48B4-CC14DCFE59DD}"/>
                  </a:ext>
                </a:extLst>
              </p:cNvPr>
              <p:cNvSpPr txBox="1"/>
              <p:nvPr/>
            </p:nvSpPr>
            <p:spPr>
              <a:xfrm rot="16200000">
                <a:off x="4134332" y="4033155"/>
                <a:ext cx="514064" cy="2693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2800" b="1" dirty="0">
                    <a:cs typeface="Arial" panose="020B0604020202020204" pitchFamily="34" charset="0"/>
                  </a:rPr>
                  <a:t>FS </a:t>
                </a:r>
                <a:r>
                  <a:rPr lang="es-ES" sz="2800" dirty="0">
                    <a:cs typeface="Arial" panose="020B0604020202020204" pitchFamily="34" charset="0"/>
                  </a:rPr>
                  <a:t>(%)</a:t>
                </a:r>
              </a:p>
            </p:txBody>
          </p:sp>
        </p:grpSp>
        <p:sp>
          <p:nvSpPr>
            <p:cNvPr id="51" name="Abrir corchete 50">
              <a:extLst>
                <a:ext uri="{FF2B5EF4-FFF2-40B4-BE49-F238E27FC236}">
                  <a16:creationId xmlns:a16="http://schemas.microsoft.com/office/drawing/2014/main" id="{D7469528-AA5E-041F-2370-AC75CAF45D98}"/>
                </a:ext>
              </a:extLst>
            </p:cNvPr>
            <p:cNvSpPr/>
            <p:nvPr/>
          </p:nvSpPr>
          <p:spPr>
            <a:xfrm rot="5400000">
              <a:off x="4228851" y="1290518"/>
              <a:ext cx="45719" cy="2292222"/>
            </a:xfrm>
            <a:prstGeom prst="leftBracke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" sz="4800"/>
            </a:p>
          </p:txBody>
        </p:sp>
        <p:sp>
          <p:nvSpPr>
            <p:cNvPr id="52" name="CuadroTexto 51">
              <a:extLst>
                <a:ext uri="{FF2B5EF4-FFF2-40B4-BE49-F238E27FC236}">
                  <a16:creationId xmlns:a16="http://schemas.microsoft.com/office/drawing/2014/main" id="{A4B0FBFE-A539-A27F-A0BC-BA4882DDB5F1}"/>
                </a:ext>
              </a:extLst>
            </p:cNvPr>
            <p:cNvSpPr txBox="1"/>
            <p:nvPr/>
          </p:nvSpPr>
          <p:spPr>
            <a:xfrm>
              <a:off x="4120960" y="2093890"/>
              <a:ext cx="32194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600" b="1" dirty="0"/>
                <a:t>*</a:t>
              </a:r>
            </a:p>
          </p:txBody>
        </p:sp>
      </p:grpSp>
      <p:pic>
        <p:nvPicPr>
          <p:cNvPr id="41" name="Imagen 40"/>
          <p:cNvPicPr>
            <a:picLocks noChangeAspect="1"/>
          </p:cNvPicPr>
          <p:nvPr/>
        </p:nvPicPr>
        <p:blipFill rotWithShape="1">
          <a:blip r:embed="rId4"/>
          <a:srcRect t="13503" b="23742"/>
          <a:stretch/>
        </p:blipFill>
        <p:spPr>
          <a:xfrm>
            <a:off x="1591854" y="5520299"/>
            <a:ext cx="4101910" cy="2274475"/>
          </a:xfrm>
          <a:prstGeom prst="rect">
            <a:avLst/>
          </a:prstGeom>
        </p:spPr>
      </p:pic>
      <p:sp>
        <p:nvSpPr>
          <p:cNvPr id="21" name="CuadroTexto 20">
            <a:extLst>
              <a:ext uri="{FF2B5EF4-FFF2-40B4-BE49-F238E27FC236}">
                <a16:creationId xmlns:a16="http://schemas.microsoft.com/office/drawing/2014/main" id="{C6FC6E62-8CDF-D515-9B9F-5BE404E85D28}"/>
              </a:ext>
            </a:extLst>
          </p:cNvPr>
          <p:cNvSpPr txBox="1"/>
          <p:nvPr/>
        </p:nvSpPr>
        <p:spPr>
          <a:xfrm>
            <a:off x="2816942" y="8694288"/>
            <a:ext cx="4090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600" b="1" dirty="0"/>
              <a:t>E</a:t>
            </a:r>
          </a:p>
        </p:txBody>
      </p:sp>
      <p:grpSp>
        <p:nvGrpSpPr>
          <p:cNvPr id="122" name="Grupo 121">
            <a:extLst>
              <a:ext uri="{FF2B5EF4-FFF2-40B4-BE49-F238E27FC236}">
                <a16:creationId xmlns:a16="http://schemas.microsoft.com/office/drawing/2014/main" id="{1533099D-C177-EF45-9D88-1A933032180C}"/>
              </a:ext>
            </a:extLst>
          </p:cNvPr>
          <p:cNvGrpSpPr/>
          <p:nvPr/>
        </p:nvGrpSpPr>
        <p:grpSpPr>
          <a:xfrm>
            <a:off x="3160377" y="8870950"/>
            <a:ext cx="4458036" cy="3291151"/>
            <a:chOff x="3160377" y="8870950"/>
            <a:chExt cx="4458036" cy="3291151"/>
          </a:xfrm>
        </p:grpSpPr>
        <p:sp>
          <p:nvSpPr>
            <p:cNvPr id="24" name="AutoShape 3">
              <a:extLst>
                <a:ext uri="{FF2B5EF4-FFF2-40B4-BE49-F238E27FC236}">
                  <a16:creationId xmlns:a16="http://schemas.microsoft.com/office/drawing/2014/main" id="{75E8C128-53D8-4B8F-89EA-096599DCF172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3271838" y="8870950"/>
              <a:ext cx="4346575" cy="2651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 dirty="0"/>
            </a:p>
          </p:txBody>
        </p:sp>
        <p:grpSp>
          <p:nvGrpSpPr>
            <p:cNvPr id="7" name="Grupo 6"/>
            <p:cNvGrpSpPr/>
            <p:nvPr/>
          </p:nvGrpSpPr>
          <p:grpSpPr>
            <a:xfrm>
              <a:off x="3160377" y="9673107"/>
              <a:ext cx="4099120" cy="2488994"/>
              <a:chOff x="10607693" y="8915836"/>
              <a:chExt cx="4099120" cy="2488994"/>
            </a:xfrm>
          </p:grpSpPr>
          <p:sp>
            <p:nvSpPr>
              <p:cNvPr id="61" name="CuadroTexto 60">
                <a:extLst>
                  <a:ext uri="{FF2B5EF4-FFF2-40B4-BE49-F238E27FC236}">
                    <a16:creationId xmlns:a16="http://schemas.microsoft.com/office/drawing/2014/main" id="{8FFFE9F4-118A-DF57-AE72-CAC630D86F98}"/>
                  </a:ext>
                </a:extLst>
              </p:cNvPr>
              <p:cNvSpPr txBox="1"/>
              <p:nvPr/>
            </p:nvSpPr>
            <p:spPr>
              <a:xfrm>
                <a:off x="11713686" y="10689618"/>
                <a:ext cx="2993127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Basal    1W       2W       3W</a:t>
                </a:r>
              </a:p>
              <a:p>
                <a:r>
                  <a:rPr lang="es-ES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             </a:t>
                </a:r>
              </a:p>
            </p:txBody>
          </p:sp>
          <p:sp>
            <p:nvSpPr>
              <p:cNvPr id="23" name="CuadroTexto 22"/>
              <p:cNvSpPr txBox="1"/>
              <p:nvPr/>
            </p:nvSpPr>
            <p:spPr>
              <a:xfrm rot="16200000">
                <a:off x="10167509" y="9356020"/>
                <a:ext cx="134203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2400" b="1" dirty="0"/>
                  <a:t>TEI </a:t>
                </a:r>
                <a:r>
                  <a:rPr lang="es-ES" sz="2400" b="1" dirty="0" err="1"/>
                  <a:t>Index</a:t>
                </a:r>
                <a:endParaRPr lang="es-ES" sz="2400" b="1" dirty="0"/>
              </a:p>
            </p:txBody>
          </p:sp>
          <p:grpSp>
            <p:nvGrpSpPr>
              <p:cNvPr id="66" name="Grupo 65"/>
              <p:cNvGrpSpPr/>
              <p:nvPr/>
            </p:nvGrpSpPr>
            <p:grpSpPr>
              <a:xfrm>
                <a:off x="12672895" y="11034556"/>
                <a:ext cx="1935326" cy="370274"/>
                <a:chOff x="8624710" y="8500532"/>
                <a:chExt cx="1935326" cy="370274"/>
              </a:xfrm>
            </p:grpSpPr>
            <p:cxnSp>
              <p:nvCxnSpPr>
                <p:cNvPr id="67" name="Conector recto 66"/>
                <p:cNvCxnSpPr/>
                <p:nvPr/>
              </p:nvCxnSpPr>
              <p:spPr>
                <a:xfrm>
                  <a:off x="8624710" y="8500532"/>
                  <a:ext cx="1935326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8" name="CuadroTexto 67"/>
                <p:cNvSpPr txBox="1"/>
                <p:nvPr/>
              </p:nvSpPr>
              <p:spPr>
                <a:xfrm>
                  <a:off x="9049468" y="8501474"/>
                  <a:ext cx="110267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ES" b="1" dirty="0" err="1"/>
                    <a:t>ecILK</a:t>
                  </a:r>
                  <a:r>
                    <a:rPr lang="es-ES" b="1" dirty="0"/>
                    <a:t> </a:t>
                  </a:r>
                  <a:r>
                    <a:rPr lang="es-ES" b="1" dirty="0" err="1"/>
                    <a:t>cKO</a:t>
                  </a:r>
                  <a:endParaRPr lang="es-ES" b="1" dirty="0"/>
                </a:p>
              </p:txBody>
            </p:sp>
          </p:grpSp>
        </p:grpSp>
        <p:sp>
          <p:nvSpPr>
            <p:cNvPr id="25" name="Freeform 5">
              <a:extLst>
                <a:ext uri="{FF2B5EF4-FFF2-40B4-BE49-F238E27FC236}">
                  <a16:creationId xmlns:a16="http://schemas.microsoft.com/office/drawing/2014/main" id="{4F0C26D8-91AD-C022-0831-9CD8D397E58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5151" y="10444163"/>
              <a:ext cx="500063" cy="952500"/>
            </a:xfrm>
            <a:custGeom>
              <a:avLst/>
              <a:gdLst>
                <a:gd name="T0" fmla="*/ 0 w 315"/>
                <a:gd name="T1" fmla="*/ 600 h 600"/>
                <a:gd name="T2" fmla="*/ 0 w 315"/>
                <a:gd name="T3" fmla="*/ 0 h 600"/>
                <a:gd name="T4" fmla="*/ 0 w 315"/>
                <a:gd name="T5" fmla="*/ 0 h 600"/>
                <a:gd name="T6" fmla="*/ 315 w 315"/>
                <a:gd name="T7" fmla="*/ 0 h 600"/>
                <a:gd name="T8" fmla="*/ 315 w 315"/>
                <a:gd name="T9" fmla="*/ 0 h 600"/>
                <a:gd name="T10" fmla="*/ 315 w 315"/>
                <a:gd name="T11" fmla="*/ 600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5" h="600">
                  <a:moveTo>
                    <a:pt x="0" y="60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315" y="0"/>
                  </a:lnTo>
                  <a:lnTo>
                    <a:pt x="315" y="0"/>
                  </a:lnTo>
                  <a:lnTo>
                    <a:pt x="315" y="600"/>
                  </a:lnTo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6" name="Freeform 6">
              <a:extLst>
                <a:ext uri="{FF2B5EF4-FFF2-40B4-BE49-F238E27FC236}">
                  <a16:creationId xmlns:a16="http://schemas.microsoft.com/office/drawing/2014/main" id="{03893E6E-A75D-0BBF-17AF-F44334BEDDC9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9376" y="10456863"/>
              <a:ext cx="500063" cy="939800"/>
            </a:xfrm>
            <a:custGeom>
              <a:avLst/>
              <a:gdLst>
                <a:gd name="T0" fmla="*/ 0 w 315"/>
                <a:gd name="T1" fmla="*/ 592 h 592"/>
                <a:gd name="T2" fmla="*/ 0 w 315"/>
                <a:gd name="T3" fmla="*/ 0 h 592"/>
                <a:gd name="T4" fmla="*/ 0 w 315"/>
                <a:gd name="T5" fmla="*/ 0 h 592"/>
                <a:gd name="T6" fmla="*/ 315 w 315"/>
                <a:gd name="T7" fmla="*/ 0 h 592"/>
                <a:gd name="T8" fmla="*/ 315 w 315"/>
                <a:gd name="T9" fmla="*/ 0 h 592"/>
                <a:gd name="T10" fmla="*/ 315 w 315"/>
                <a:gd name="T11" fmla="*/ 592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5" h="592">
                  <a:moveTo>
                    <a:pt x="0" y="59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315" y="0"/>
                  </a:lnTo>
                  <a:lnTo>
                    <a:pt x="315" y="0"/>
                  </a:lnTo>
                  <a:lnTo>
                    <a:pt x="315" y="592"/>
                  </a:lnTo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7" name="Freeform 7">
              <a:extLst>
                <a:ext uri="{FF2B5EF4-FFF2-40B4-BE49-F238E27FC236}">
                  <a16:creationId xmlns:a16="http://schemas.microsoft.com/office/drawing/2014/main" id="{C3E2B18B-20E0-6A54-162A-B9638F50F28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5188" y="10287000"/>
              <a:ext cx="498475" cy="1109663"/>
            </a:xfrm>
            <a:custGeom>
              <a:avLst/>
              <a:gdLst>
                <a:gd name="T0" fmla="*/ 0 w 314"/>
                <a:gd name="T1" fmla="*/ 699 h 699"/>
                <a:gd name="T2" fmla="*/ 0 w 314"/>
                <a:gd name="T3" fmla="*/ 0 h 699"/>
                <a:gd name="T4" fmla="*/ 0 w 314"/>
                <a:gd name="T5" fmla="*/ 0 h 699"/>
                <a:gd name="T6" fmla="*/ 314 w 314"/>
                <a:gd name="T7" fmla="*/ 0 h 699"/>
                <a:gd name="T8" fmla="*/ 314 w 314"/>
                <a:gd name="T9" fmla="*/ 0 h 699"/>
                <a:gd name="T10" fmla="*/ 314 w 314"/>
                <a:gd name="T11" fmla="*/ 699 h 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4" h="699">
                  <a:moveTo>
                    <a:pt x="0" y="699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314" y="0"/>
                  </a:lnTo>
                  <a:lnTo>
                    <a:pt x="314" y="0"/>
                  </a:lnTo>
                  <a:lnTo>
                    <a:pt x="314" y="699"/>
                  </a:lnTo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8" name="Freeform 8">
              <a:extLst>
                <a:ext uri="{FF2B5EF4-FFF2-40B4-BE49-F238E27FC236}">
                  <a16:creationId xmlns:a16="http://schemas.microsoft.com/office/drawing/2014/main" id="{973FC885-6AE2-0A0C-3B0A-086B86B3541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29413" y="10069513"/>
              <a:ext cx="498475" cy="1327150"/>
            </a:xfrm>
            <a:custGeom>
              <a:avLst/>
              <a:gdLst>
                <a:gd name="T0" fmla="*/ 0 w 314"/>
                <a:gd name="T1" fmla="*/ 836 h 836"/>
                <a:gd name="T2" fmla="*/ 0 w 314"/>
                <a:gd name="T3" fmla="*/ 0 h 836"/>
                <a:gd name="T4" fmla="*/ 0 w 314"/>
                <a:gd name="T5" fmla="*/ 0 h 836"/>
                <a:gd name="T6" fmla="*/ 314 w 314"/>
                <a:gd name="T7" fmla="*/ 0 h 836"/>
                <a:gd name="T8" fmla="*/ 314 w 314"/>
                <a:gd name="T9" fmla="*/ 0 h 836"/>
                <a:gd name="T10" fmla="*/ 314 w 314"/>
                <a:gd name="T11" fmla="*/ 836 h 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4" h="836">
                  <a:moveTo>
                    <a:pt x="0" y="836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314" y="0"/>
                  </a:lnTo>
                  <a:lnTo>
                    <a:pt x="314" y="0"/>
                  </a:lnTo>
                  <a:lnTo>
                    <a:pt x="314" y="836"/>
                  </a:lnTo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76" name="Freeform 22">
              <a:extLst>
                <a:ext uri="{FF2B5EF4-FFF2-40B4-BE49-F238E27FC236}">
                  <a16:creationId xmlns:a16="http://schemas.microsoft.com/office/drawing/2014/main" id="{5DD7E49D-8B64-C0AF-5334-C08F4106E47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92576" y="11407775"/>
              <a:ext cx="3424238" cy="63500"/>
            </a:xfrm>
            <a:custGeom>
              <a:avLst/>
              <a:gdLst>
                <a:gd name="T0" fmla="*/ 0 w 2157"/>
                <a:gd name="T1" fmla="*/ 0 h 40"/>
                <a:gd name="T2" fmla="*/ 2157 w 2157"/>
                <a:gd name="T3" fmla="*/ 0 h 40"/>
                <a:gd name="T4" fmla="*/ 336 w 2157"/>
                <a:gd name="T5" fmla="*/ 40 h 40"/>
                <a:gd name="T6" fmla="*/ 336 w 2157"/>
                <a:gd name="T7" fmla="*/ 0 h 40"/>
                <a:gd name="T8" fmla="*/ 830 w 2157"/>
                <a:gd name="T9" fmla="*/ 40 h 40"/>
                <a:gd name="T10" fmla="*/ 830 w 2157"/>
                <a:gd name="T11" fmla="*/ 0 h 40"/>
                <a:gd name="T12" fmla="*/ 1324 w 2157"/>
                <a:gd name="T13" fmla="*/ 40 h 40"/>
                <a:gd name="T14" fmla="*/ 1324 w 2157"/>
                <a:gd name="T15" fmla="*/ 0 h 40"/>
                <a:gd name="T16" fmla="*/ 1818 w 2157"/>
                <a:gd name="T17" fmla="*/ 40 h 40"/>
                <a:gd name="T18" fmla="*/ 1818 w 2157"/>
                <a:gd name="T1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57" h="40">
                  <a:moveTo>
                    <a:pt x="0" y="0"/>
                  </a:moveTo>
                  <a:lnTo>
                    <a:pt x="2157" y="0"/>
                  </a:lnTo>
                  <a:moveTo>
                    <a:pt x="336" y="40"/>
                  </a:moveTo>
                  <a:lnTo>
                    <a:pt x="336" y="0"/>
                  </a:lnTo>
                  <a:moveTo>
                    <a:pt x="830" y="40"/>
                  </a:moveTo>
                  <a:lnTo>
                    <a:pt x="830" y="0"/>
                  </a:lnTo>
                  <a:moveTo>
                    <a:pt x="1324" y="40"/>
                  </a:moveTo>
                  <a:lnTo>
                    <a:pt x="1324" y="0"/>
                  </a:lnTo>
                  <a:moveTo>
                    <a:pt x="1818" y="40"/>
                  </a:moveTo>
                  <a:lnTo>
                    <a:pt x="1818" y="0"/>
                  </a:lnTo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77" name="Rectangle 23">
              <a:extLst>
                <a:ext uri="{FF2B5EF4-FFF2-40B4-BE49-F238E27FC236}">
                  <a16:creationId xmlns:a16="http://schemas.microsoft.com/office/drawing/2014/main" id="{BE2BDCBE-C463-8F4A-3300-324FD340E2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6338" y="11285538"/>
              <a:ext cx="425450" cy="322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ES" altLang="es-ES" sz="1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0.0</a:t>
              </a:r>
              <a:endParaRPr kumimoji="0" lang="es-ES" altLang="es-E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8" name="Rectangle 24">
              <a:extLst>
                <a:ext uri="{FF2B5EF4-FFF2-40B4-BE49-F238E27FC236}">
                  <a16:creationId xmlns:a16="http://schemas.microsoft.com/office/drawing/2014/main" id="{21A0D67D-9ED6-4411-91F5-12A101F900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6338" y="10829925"/>
              <a:ext cx="425450" cy="322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ES" altLang="es-ES" sz="1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0.2</a:t>
              </a:r>
              <a:endParaRPr kumimoji="0" lang="es-ES" altLang="es-E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9" name="Rectangle 25">
              <a:extLst>
                <a:ext uri="{FF2B5EF4-FFF2-40B4-BE49-F238E27FC236}">
                  <a16:creationId xmlns:a16="http://schemas.microsoft.com/office/drawing/2014/main" id="{8D1F7602-5AB0-65CF-37FD-3CA3094692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6338" y="10375900"/>
              <a:ext cx="425450" cy="322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ES" altLang="es-ES" sz="1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0.4</a:t>
              </a:r>
              <a:endParaRPr kumimoji="0" lang="es-ES" altLang="es-E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0" name="Rectangle 26">
              <a:extLst>
                <a:ext uri="{FF2B5EF4-FFF2-40B4-BE49-F238E27FC236}">
                  <a16:creationId xmlns:a16="http://schemas.microsoft.com/office/drawing/2014/main" id="{629B1F3C-9692-799F-BF4F-0C84688723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6338" y="9921875"/>
              <a:ext cx="425450" cy="322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ES" altLang="es-ES" sz="1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0.6</a:t>
              </a:r>
              <a:endParaRPr kumimoji="0" lang="es-ES" altLang="es-E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1" name="Rectangle 27">
              <a:extLst>
                <a:ext uri="{FF2B5EF4-FFF2-40B4-BE49-F238E27FC236}">
                  <a16:creationId xmlns:a16="http://schemas.microsoft.com/office/drawing/2014/main" id="{932BD5CF-FF59-4A66-C375-1F89780E02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6338" y="9467850"/>
              <a:ext cx="425450" cy="322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ES" altLang="es-ES" sz="1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0.8</a:t>
              </a:r>
              <a:endParaRPr kumimoji="0" lang="es-ES" altLang="es-E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2" name="Rectangle 28">
              <a:extLst>
                <a:ext uri="{FF2B5EF4-FFF2-40B4-BE49-F238E27FC236}">
                  <a16:creationId xmlns:a16="http://schemas.microsoft.com/office/drawing/2014/main" id="{A2DBBCB9-CDBD-511B-7800-69AF027206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6338" y="9013825"/>
              <a:ext cx="425450" cy="322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ES" altLang="es-ES" sz="1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1.0</a:t>
              </a:r>
              <a:endParaRPr kumimoji="0" lang="es-ES" altLang="es-E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3" name="Freeform 29">
              <a:extLst>
                <a:ext uri="{FF2B5EF4-FFF2-40B4-BE49-F238E27FC236}">
                  <a16:creationId xmlns:a16="http://schemas.microsoft.com/office/drawing/2014/main" id="{295F5A15-9302-6680-DDA3-3FECC30EC90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40188" y="9124950"/>
              <a:ext cx="63500" cy="2293938"/>
            </a:xfrm>
            <a:custGeom>
              <a:avLst/>
              <a:gdLst>
                <a:gd name="T0" fmla="*/ 40 w 40"/>
                <a:gd name="T1" fmla="*/ 1445 h 1445"/>
                <a:gd name="T2" fmla="*/ 40 w 40"/>
                <a:gd name="T3" fmla="*/ 0 h 1445"/>
                <a:gd name="T4" fmla="*/ 40 w 40"/>
                <a:gd name="T5" fmla="*/ 1438 h 1445"/>
                <a:gd name="T6" fmla="*/ 0 w 40"/>
                <a:gd name="T7" fmla="*/ 1438 h 1445"/>
                <a:gd name="T8" fmla="*/ 40 w 40"/>
                <a:gd name="T9" fmla="*/ 1152 h 1445"/>
                <a:gd name="T10" fmla="*/ 0 w 40"/>
                <a:gd name="T11" fmla="*/ 1152 h 1445"/>
                <a:gd name="T12" fmla="*/ 40 w 40"/>
                <a:gd name="T13" fmla="*/ 866 h 1445"/>
                <a:gd name="T14" fmla="*/ 0 w 40"/>
                <a:gd name="T15" fmla="*/ 866 h 1445"/>
                <a:gd name="T16" fmla="*/ 40 w 40"/>
                <a:gd name="T17" fmla="*/ 579 h 1445"/>
                <a:gd name="T18" fmla="*/ 0 w 40"/>
                <a:gd name="T19" fmla="*/ 579 h 1445"/>
                <a:gd name="T20" fmla="*/ 40 w 40"/>
                <a:gd name="T21" fmla="*/ 293 h 1445"/>
                <a:gd name="T22" fmla="*/ 0 w 40"/>
                <a:gd name="T23" fmla="*/ 293 h 1445"/>
                <a:gd name="T24" fmla="*/ 40 w 40"/>
                <a:gd name="T25" fmla="*/ 7 h 1445"/>
                <a:gd name="T26" fmla="*/ 0 w 40"/>
                <a:gd name="T27" fmla="*/ 7 h 1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1445">
                  <a:moveTo>
                    <a:pt x="40" y="1445"/>
                  </a:moveTo>
                  <a:lnTo>
                    <a:pt x="40" y="0"/>
                  </a:lnTo>
                  <a:moveTo>
                    <a:pt x="40" y="1438"/>
                  </a:moveTo>
                  <a:lnTo>
                    <a:pt x="0" y="1438"/>
                  </a:lnTo>
                  <a:moveTo>
                    <a:pt x="40" y="1152"/>
                  </a:moveTo>
                  <a:lnTo>
                    <a:pt x="0" y="1152"/>
                  </a:lnTo>
                  <a:moveTo>
                    <a:pt x="40" y="866"/>
                  </a:moveTo>
                  <a:lnTo>
                    <a:pt x="0" y="866"/>
                  </a:lnTo>
                  <a:moveTo>
                    <a:pt x="40" y="579"/>
                  </a:moveTo>
                  <a:lnTo>
                    <a:pt x="0" y="579"/>
                  </a:lnTo>
                  <a:moveTo>
                    <a:pt x="40" y="293"/>
                  </a:moveTo>
                  <a:lnTo>
                    <a:pt x="0" y="293"/>
                  </a:lnTo>
                  <a:moveTo>
                    <a:pt x="40" y="7"/>
                  </a:moveTo>
                  <a:lnTo>
                    <a:pt x="0" y="7"/>
                  </a:lnTo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84" name="Line 30">
              <a:extLst>
                <a:ext uri="{FF2B5EF4-FFF2-40B4-BE49-F238E27FC236}">
                  <a16:creationId xmlns:a16="http://schemas.microsoft.com/office/drawing/2014/main" id="{ED9624F1-197F-DC3A-F615-6E830939FBE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25976" y="10420350"/>
              <a:ext cx="0" cy="12700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85" name="Line 31">
              <a:extLst>
                <a:ext uri="{FF2B5EF4-FFF2-40B4-BE49-F238E27FC236}">
                  <a16:creationId xmlns:a16="http://schemas.microsoft.com/office/drawing/2014/main" id="{FDB4BE7C-76CA-05D5-71D7-5E23715A952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95801" y="10420350"/>
              <a:ext cx="260350" cy="0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86" name="Line 32">
              <a:extLst>
                <a:ext uri="{FF2B5EF4-FFF2-40B4-BE49-F238E27FC236}">
                  <a16:creationId xmlns:a16="http://schemas.microsoft.com/office/drawing/2014/main" id="{DD1E43CE-30CD-FB9C-BE04-B8CF79DB9C7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25976" y="10433050"/>
              <a:ext cx="0" cy="11113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87" name="Line 33">
              <a:extLst>
                <a:ext uri="{FF2B5EF4-FFF2-40B4-BE49-F238E27FC236}">
                  <a16:creationId xmlns:a16="http://schemas.microsoft.com/office/drawing/2014/main" id="{2A9D6A76-753F-1BD7-D70E-D896AAD0E6C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95801" y="10444163"/>
              <a:ext cx="260350" cy="0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88" name="Oval 34">
              <a:extLst>
                <a:ext uri="{FF2B5EF4-FFF2-40B4-BE49-F238E27FC236}">
                  <a16:creationId xmlns:a16="http://schemas.microsoft.com/office/drawing/2014/main" id="{A77F7038-3193-68D9-6501-8593B571DD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9938" y="10402888"/>
              <a:ext cx="90488" cy="90488"/>
            </a:xfrm>
            <a:prstGeom prst="ellips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89" name="Oval 35">
              <a:extLst>
                <a:ext uri="{FF2B5EF4-FFF2-40B4-BE49-F238E27FC236}">
                  <a16:creationId xmlns:a16="http://schemas.microsoft.com/office/drawing/2014/main" id="{8C802526-E3FF-973C-27E4-6A8CB5211F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78363" y="10393363"/>
              <a:ext cx="90488" cy="90488"/>
            </a:xfrm>
            <a:prstGeom prst="ellips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90" name="Oval 36">
              <a:extLst>
                <a:ext uri="{FF2B5EF4-FFF2-40B4-BE49-F238E27FC236}">
                  <a16:creationId xmlns:a16="http://schemas.microsoft.com/office/drawing/2014/main" id="{C9CEFCD6-959F-91AF-15D4-112FCEA0F3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83088" y="10371138"/>
              <a:ext cx="90488" cy="90488"/>
            </a:xfrm>
            <a:prstGeom prst="ellips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91" name="Oval 37">
              <a:extLst>
                <a:ext uri="{FF2B5EF4-FFF2-40B4-BE49-F238E27FC236}">
                  <a16:creationId xmlns:a16="http://schemas.microsoft.com/office/drawing/2014/main" id="{5C37DA5E-105A-32EE-65E1-87DA9BB4DD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1513" y="10390188"/>
              <a:ext cx="90488" cy="90488"/>
            </a:xfrm>
            <a:prstGeom prst="ellips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92" name="Oval 38">
              <a:extLst>
                <a:ext uri="{FF2B5EF4-FFF2-40B4-BE49-F238E27FC236}">
                  <a16:creationId xmlns:a16="http://schemas.microsoft.com/office/drawing/2014/main" id="{886789A2-6647-7290-96DD-DBFC3D7ADD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76788" y="10380663"/>
              <a:ext cx="90488" cy="90488"/>
            </a:xfrm>
            <a:prstGeom prst="ellips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93" name="Line 39">
              <a:extLst>
                <a:ext uri="{FF2B5EF4-FFF2-40B4-BE49-F238E27FC236}">
                  <a16:creationId xmlns:a16="http://schemas.microsoft.com/office/drawing/2014/main" id="{1D7B73E8-3D3C-BD72-EA07-C0E89619F9D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10201" y="10394950"/>
              <a:ext cx="0" cy="50800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94" name="Line 40">
              <a:extLst>
                <a:ext uri="{FF2B5EF4-FFF2-40B4-BE49-F238E27FC236}">
                  <a16:creationId xmlns:a16="http://schemas.microsoft.com/office/drawing/2014/main" id="{E1E2B7E4-AF35-522E-66FE-08B3619010F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80026" y="10394950"/>
              <a:ext cx="260350" cy="0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95" name="Line 41">
              <a:extLst>
                <a:ext uri="{FF2B5EF4-FFF2-40B4-BE49-F238E27FC236}">
                  <a16:creationId xmlns:a16="http://schemas.microsoft.com/office/drawing/2014/main" id="{ED810B19-E385-5A55-F254-BD523AEE183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10201" y="10445750"/>
              <a:ext cx="0" cy="53975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96" name="Line 42">
              <a:extLst>
                <a:ext uri="{FF2B5EF4-FFF2-40B4-BE49-F238E27FC236}">
                  <a16:creationId xmlns:a16="http://schemas.microsoft.com/office/drawing/2014/main" id="{161602AF-DD0F-54C5-369E-850A94C194F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80026" y="10499725"/>
              <a:ext cx="260350" cy="0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97" name="Oval 43">
              <a:extLst>
                <a:ext uri="{FF2B5EF4-FFF2-40B4-BE49-F238E27FC236}">
                  <a16:creationId xmlns:a16="http://schemas.microsoft.com/office/drawing/2014/main" id="{FBEE7931-17F9-3DC5-7209-C0D8130CAB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5738" y="10429875"/>
              <a:ext cx="90488" cy="90488"/>
            </a:xfrm>
            <a:prstGeom prst="ellips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98" name="Oval 44">
              <a:extLst>
                <a:ext uri="{FF2B5EF4-FFF2-40B4-BE49-F238E27FC236}">
                  <a16:creationId xmlns:a16="http://schemas.microsoft.com/office/drawing/2014/main" id="{0C5BB561-FC1A-C68F-1BDD-DC72A82B39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62588" y="10434638"/>
              <a:ext cx="90488" cy="90488"/>
            </a:xfrm>
            <a:prstGeom prst="ellips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99" name="Oval 45">
              <a:extLst>
                <a:ext uri="{FF2B5EF4-FFF2-40B4-BE49-F238E27FC236}">
                  <a16:creationId xmlns:a16="http://schemas.microsoft.com/office/drawing/2014/main" id="{3F4B60BB-8778-9E56-F6B3-AE4D3A118D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1013" y="10350500"/>
              <a:ext cx="90488" cy="90488"/>
            </a:xfrm>
            <a:prstGeom prst="ellips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00" name="Oval 46">
              <a:extLst>
                <a:ext uri="{FF2B5EF4-FFF2-40B4-BE49-F238E27FC236}">
                  <a16:creationId xmlns:a16="http://schemas.microsoft.com/office/drawing/2014/main" id="{859B6EB2-9575-7802-F970-01DF681B45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7313" y="10340975"/>
              <a:ext cx="92075" cy="90488"/>
            </a:xfrm>
            <a:prstGeom prst="ellips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01" name="Oval 47">
              <a:extLst>
                <a:ext uri="{FF2B5EF4-FFF2-40B4-BE49-F238E27FC236}">
                  <a16:creationId xmlns:a16="http://schemas.microsoft.com/office/drawing/2014/main" id="{DECA18FA-934C-FE02-078A-BA1B7AF184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4163" y="10452100"/>
              <a:ext cx="90488" cy="90488"/>
            </a:xfrm>
            <a:prstGeom prst="ellips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02" name="Line 48">
              <a:extLst>
                <a:ext uri="{FF2B5EF4-FFF2-40B4-BE49-F238E27FC236}">
                  <a16:creationId xmlns:a16="http://schemas.microsoft.com/office/drawing/2014/main" id="{93AE0485-6740-02D7-2561-A09032EC116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94426" y="10079038"/>
              <a:ext cx="0" cy="196850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03" name="Line 49">
              <a:extLst>
                <a:ext uri="{FF2B5EF4-FFF2-40B4-BE49-F238E27FC236}">
                  <a16:creationId xmlns:a16="http://schemas.microsoft.com/office/drawing/2014/main" id="{C6C423BD-2074-1082-078E-2B984168CD5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64251" y="10079038"/>
              <a:ext cx="260350" cy="0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04" name="Line 50">
              <a:extLst>
                <a:ext uri="{FF2B5EF4-FFF2-40B4-BE49-F238E27FC236}">
                  <a16:creationId xmlns:a16="http://schemas.microsoft.com/office/drawing/2014/main" id="{17E8B887-399D-3843-0601-01D11E771F9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94426" y="10275888"/>
              <a:ext cx="0" cy="198438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05" name="Line 51">
              <a:extLst>
                <a:ext uri="{FF2B5EF4-FFF2-40B4-BE49-F238E27FC236}">
                  <a16:creationId xmlns:a16="http://schemas.microsoft.com/office/drawing/2014/main" id="{438AEC7C-3556-8B05-AF76-AD6B942FACC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64251" y="10474325"/>
              <a:ext cx="260350" cy="0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06" name="Oval 52">
              <a:extLst>
                <a:ext uri="{FF2B5EF4-FFF2-40B4-BE49-F238E27FC236}">
                  <a16:creationId xmlns:a16="http://schemas.microsoft.com/office/drawing/2014/main" id="{07B8427E-7C3F-0BBC-8786-4936A8F8C7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84913" y="10352088"/>
              <a:ext cx="90488" cy="90488"/>
            </a:xfrm>
            <a:prstGeom prst="ellips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07" name="Oval 53">
              <a:extLst>
                <a:ext uri="{FF2B5EF4-FFF2-40B4-BE49-F238E27FC236}">
                  <a16:creationId xmlns:a16="http://schemas.microsoft.com/office/drawing/2014/main" id="{8E40F843-6DBE-AACF-0D56-7505FDA0E5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48388" y="10417175"/>
              <a:ext cx="90488" cy="90488"/>
            </a:xfrm>
            <a:prstGeom prst="ellips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08" name="Freeform 54">
              <a:extLst>
                <a:ext uri="{FF2B5EF4-FFF2-40B4-BE49-F238E27FC236}">
                  <a16:creationId xmlns:a16="http://schemas.microsoft.com/office/drawing/2014/main" id="{9BD2A0EF-7AD0-9935-9C56-F25E8579693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8388" y="10117138"/>
              <a:ext cx="90488" cy="90488"/>
            </a:xfrm>
            <a:custGeom>
              <a:avLst/>
              <a:gdLst>
                <a:gd name="T0" fmla="*/ 57 w 57"/>
                <a:gd name="T1" fmla="*/ 29 h 57"/>
                <a:gd name="T2" fmla="*/ 29 w 57"/>
                <a:gd name="T3" fmla="*/ 57 h 57"/>
                <a:gd name="T4" fmla="*/ 0 w 57"/>
                <a:gd name="T5" fmla="*/ 29 h 57"/>
                <a:gd name="T6" fmla="*/ 29 w 57"/>
                <a:gd name="T7" fmla="*/ 0 h 57"/>
                <a:gd name="T8" fmla="*/ 57 w 57"/>
                <a:gd name="T9" fmla="*/ 29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7">
                  <a:moveTo>
                    <a:pt x="57" y="29"/>
                  </a:moveTo>
                  <a:cubicBezTo>
                    <a:pt x="57" y="44"/>
                    <a:pt x="45" y="57"/>
                    <a:pt x="29" y="57"/>
                  </a:cubicBezTo>
                  <a:cubicBezTo>
                    <a:pt x="13" y="57"/>
                    <a:pt x="0" y="44"/>
                    <a:pt x="0" y="29"/>
                  </a:cubicBezTo>
                  <a:cubicBezTo>
                    <a:pt x="0" y="12"/>
                    <a:pt x="13" y="0"/>
                    <a:pt x="29" y="0"/>
                  </a:cubicBezTo>
                  <a:cubicBezTo>
                    <a:pt x="45" y="0"/>
                    <a:pt x="57" y="12"/>
                    <a:pt x="57" y="29"/>
                  </a:cubicBezTo>
                </a:path>
              </a:pathLst>
            </a:cu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09" name="Oval 55">
              <a:extLst>
                <a:ext uri="{FF2B5EF4-FFF2-40B4-BE49-F238E27FC236}">
                  <a16:creationId xmlns:a16="http://schemas.microsoft.com/office/drawing/2014/main" id="{726448D9-BE07-E582-897D-C407D4BB11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11863" y="10326688"/>
              <a:ext cx="92075" cy="90488"/>
            </a:xfrm>
            <a:prstGeom prst="ellips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10" name="Freeform 56">
              <a:extLst>
                <a:ext uri="{FF2B5EF4-FFF2-40B4-BE49-F238E27FC236}">
                  <a16:creationId xmlns:a16="http://schemas.microsoft.com/office/drawing/2014/main" id="{16F3E7A7-61C6-6AA1-8039-6FB508899004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8388" y="9940925"/>
              <a:ext cx="90488" cy="90488"/>
            </a:xfrm>
            <a:custGeom>
              <a:avLst/>
              <a:gdLst>
                <a:gd name="T0" fmla="*/ 57 w 57"/>
                <a:gd name="T1" fmla="*/ 28 h 57"/>
                <a:gd name="T2" fmla="*/ 29 w 57"/>
                <a:gd name="T3" fmla="*/ 57 h 57"/>
                <a:gd name="T4" fmla="*/ 0 w 57"/>
                <a:gd name="T5" fmla="*/ 28 h 57"/>
                <a:gd name="T6" fmla="*/ 29 w 57"/>
                <a:gd name="T7" fmla="*/ 0 h 57"/>
                <a:gd name="T8" fmla="*/ 57 w 57"/>
                <a:gd name="T9" fmla="*/ 2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7">
                  <a:moveTo>
                    <a:pt x="57" y="28"/>
                  </a:moveTo>
                  <a:cubicBezTo>
                    <a:pt x="57" y="45"/>
                    <a:pt x="45" y="57"/>
                    <a:pt x="29" y="57"/>
                  </a:cubicBezTo>
                  <a:cubicBezTo>
                    <a:pt x="13" y="57"/>
                    <a:pt x="0" y="45"/>
                    <a:pt x="0" y="28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45" y="0"/>
                    <a:pt x="57" y="13"/>
                    <a:pt x="57" y="28"/>
                  </a:cubicBezTo>
                </a:path>
              </a:pathLst>
            </a:cu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11" name="Line 57">
              <a:extLst>
                <a:ext uri="{FF2B5EF4-FFF2-40B4-BE49-F238E27FC236}">
                  <a16:creationId xmlns:a16="http://schemas.microsoft.com/office/drawing/2014/main" id="{F391DEC8-9467-8AC8-9F9C-F756C8A072A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78651" y="9826625"/>
              <a:ext cx="0" cy="231775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12" name="Line 58">
              <a:extLst>
                <a:ext uri="{FF2B5EF4-FFF2-40B4-BE49-F238E27FC236}">
                  <a16:creationId xmlns:a16="http://schemas.microsoft.com/office/drawing/2014/main" id="{AB76674D-EEF7-EE1E-AE7A-C2EDF120757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48476" y="9826625"/>
              <a:ext cx="260350" cy="0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13" name="Line 59">
              <a:extLst>
                <a:ext uri="{FF2B5EF4-FFF2-40B4-BE49-F238E27FC236}">
                  <a16:creationId xmlns:a16="http://schemas.microsoft.com/office/drawing/2014/main" id="{05CDA8EC-C50E-151E-A247-A91E83F60FB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78651" y="10058400"/>
              <a:ext cx="0" cy="228600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14" name="Line 60">
              <a:extLst>
                <a:ext uri="{FF2B5EF4-FFF2-40B4-BE49-F238E27FC236}">
                  <a16:creationId xmlns:a16="http://schemas.microsoft.com/office/drawing/2014/main" id="{C5305373-84F5-3E05-0BCD-A6FA313F541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48476" y="10287000"/>
              <a:ext cx="260350" cy="0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15" name="Oval 61">
              <a:extLst>
                <a:ext uri="{FF2B5EF4-FFF2-40B4-BE49-F238E27FC236}">
                  <a16:creationId xmlns:a16="http://schemas.microsoft.com/office/drawing/2014/main" id="{B65DE1AE-ADBE-72A4-D13A-4ED98F608A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32613" y="9621838"/>
              <a:ext cx="90488" cy="90488"/>
            </a:xfrm>
            <a:prstGeom prst="ellips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16" name="Oval 62">
              <a:extLst>
                <a:ext uri="{FF2B5EF4-FFF2-40B4-BE49-F238E27FC236}">
                  <a16:creationId xmlns:a16="http://schemas.microsoft.com/office/drawing/2014/main" id="{21A059E8-01C5-61F2-6DFD-97A4ADC302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96088" y="10110788"/>
              <a:ext cx="92075" cy="90488"/>
            </a:xfrm>
            <a:prstGeom prst="ellips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17" name="Oval 63">
              <a:extLst>
                <a:ext uri="{FF2B5EF4-FFF2-40B4-BE49-F238E27FC236}">
                  <a16:creationId xmlns:a16="http://schemas.microsoft.com/office/drawing/2014/main" id="{050A3EC7-BC83-2C62-4FE1-69741FE34F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32613" y="9991725"/>
              <a:ext cx="90488" cy="90488"/>
            </a:xfrm>
            <a:prstGeom prst="ellips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18" name="Oval 64">
              <a:extLst>
                <a:ext uri="{FF2B5EF4-FFF2-40B4-BE49-F238E27FC236}">
                  <a16:creationId xmlns:a16="http://schemas.microsoft.com/office/drawing/2014/main" id="{481F7339-78AC-33B4-759C-F87F037411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69138" y="10163175"/>
              <a:ext cx="90488" cy="90488"/>
            </a:xfrm>
            <a:prstGeom prst="ellips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19" name="Oval 65">
              <a:extLst>
                <a:ext uri="{FF2B5EF4-FFF2-40B4-BE49-F238E27FC236}">
                  <a16:creationId xmlns:a16="http://schemas.microsoft.com/office/drawing/2014/main" id="{C4F1D45B-9BA8-8DA7-DBC3-C8AC84B788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32613" y="10174288"/>
              <a:ext cx="90488" cy="90488"/>
            </a:xfrm>
            <a:prstGeom prst="ellips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21" name="CuadroTexto 120">
              <a:extLst>
                <a:ext uri="{FF2B5EF4-FFF2-40B4-BE49-F238E27FC236}">
                  <a16:creationId xmlns:a16="http://schemas.microsoft.com/office/drawing/2014/main" id="{63E8B21A-C043-432C-B7CB-39D200C6BF2D}"/>
                </a:ext>
              </a:extLst>
            </p:cNvPr>
            <p:cNvSpPr txBox="1"/>
            <p:nvPr/>
          </p:nvSpPr>
          <p:spPr>
            <a:xfrm>
              <a:off x="6825341" y="9122228"/>
              <a:ext cx="28725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600" b="1" dirty="0"/>
                <a:t>*</a:t>
              </a:r>
            </a:p>
          </p:txBody>
        </p:sp>
      </p:grpSp>
      <p:sp>
        <p:nvSpPr>
          <p:cNvPr id="123" name="CuadroTexto 122">
            <a:extLst>
              <a:ext uri="{FF2B5EF4-FFF2-40B4-BE49-F238E27FC236}">
                <a16:creationId xmlns:a16="http://schemas.microsoft.com/office/drawing/2014/main" id="{8DD7F003-C975-23CC-7A5D-79FE96E97B5D}"/>
              </a:ext>
            </a:extLst>
          </p:cNvPr>
          <p:cNvSpPr txBox="1"/>
          <p:nvPr/>
        </p:nvSpPr>
        <p:spPr>
          <a:xfrm>
            <a:off x="6074227" y="9459685"/>
            <a:ext cx="2872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b="1" dirty="0"/>
              <a:t>*</a:t>
            </a:r>
          </a:p>
        </p:txBody>
      </p:sp>
      <p:grpSp>
        <p:nvGrpSpPr>
          <p:cNvPr id="126" name="Grupo 125">
            <a:extLst>
              <a:ext uri="{FF2B5EF4-FFF2-40B4-BE49-F238E27FC236}">
                <a16:creationId xmlns:a16="http://schemas.microsoft.com/office/drawing/2014/main" id="{80A82C34-FD90-9C3E-F1A3-2804CE54B7DB}"/>
              </a:ext>
            </a:extLst>
          </p:cNvPr>
          <p:cNvGrpSpPr/>
          <p:nvPr/>
        </p:nvGrpSpPr>
        <p:grpSpPr>
          <a:xfrm>
            <a:off x="6116683" y="1937657"/>
            <a:ext cx="4997631" cy="2906920"/>
            <a:chOff x="6116683" y="1937657"/>
            <a:chExt cx="4997631" cy="2906920"/>
          </a:xfrm>
        </p:grpSpPr>
        <p:cxnSp>
          <p:nvCxnSpPr>
            <p:cNvPr id="8" name="Conector recto 7">
              <a:extLst>
                <a:ext uri="{FF2B5EF4-FFF2-40B4-BE49-F238E27FC236}">
                  <a16:creationId xmlns:a16="http://schemas.microsoft.com/office/drawing/2014/main" id="{604CFFC4-056B-F076-5725-AC3F4C253D05}"/>
                </a:ext>
              </a:extLst>
            </p:cNvPr>
            <p:cNvCxnSpPr/>
            <p:nvPr/>
          </p:nvCxnSpPr>
          <p:spPr>
            <a:xfrm>
              <a:off x="6934200" y="4354286"/>
              <a:ext cx="4180114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CuadroTexto 9">
              <a:extLst>
                <a:ext uri="{FF2B5EF4-FFF2-40B4-BE49-F238E27FC236}">
                  <a16:creationId xmlns:a16="http://schemas.microsoft.com/office/drawing/2014/main" id="{47108B12-D64B-5880-2914-2FF813E5BA2B}"/>
                </a:ext>
              </a:extLst>
            </p:cNvPr>
            <p:cNvSpPr txBox="1"/>
            <p:nvPr/>
          </p:nvSpPr>
          <p:spPr>
            <a:xfrm>
              <a:off x="7598229" y="1937657"/>
              <a:ext cx="295766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000" b="1" dirty="0"/>
                <a:t>EF</a:t>
              </a:r>
              <a:r>
                <a:rPr lang="es-ES" sz="2000" dirty="0"/>
                <a:t> (%)                          </a:t>
              </a:r>
              <a:r>
                <a:rPr lang="es-ES" sz="2000" b="1" dirty="0"/>
                <a:t>FS</a:t>
              </a:r>
              <a:r>
                <a:rPr lang="es-ES" sz="2000" dirty="0"/>
                <a:t>(%)</a:t>
              </a:r>
            </a:p>
          </p:txBody>
        </p:sp>
        <p:sp>
          <p:nvSpPr>
            <p:cNvPr id="12" name="CuadroTexto 11">
              <a:extLst>
                <a:ext uri="{FF2B5EF4-FFF2-40B4-BE49-F238E27FC236}">
                  <a16:creationId xmlns:a16="http://schemas.microsoft.com/office/drawing/2014/main" id="{C90C0217-7FB4-B6E2-5F65-9CE2A098B363}"/>
                </a:ext>
              </a:extLst>
            </p:cNvPr>
            <p:cNvSpPr txBox="1"/>
            <p:nvPr/>
          </p:nvSpPr>
          <p:spPr>
            <a:xfrm>
              <a:off x="7070585" y="4413690"/>
              <a:ext cx="1888659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Basal      1W      2W      3W</a:t>
              </a:r>
            </a:p>
            <a:p>
              <a:r>
                <a:rPr lang="es-E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              </a:t>
              </a:r>
            </a:p>
          </p:txBody>
        </p:sp>
        <p:cxnSp>
          <p:nvCxnSpPr>
            <p:cNvPr id="18" name="Conector recto 17">
              <a:extLst>
                <a:ext uri="{FF2B5EF4-FFF2-40B4-BE49-F238E27FC236}">
                  <a16:creationId xmlns:a16="http://schemas.microsoft.com/office/drawing/2014/main" id="{34A656A8-C54D-4A84-8972-91F4EF44C4DF}"/>
                </a:ext>
              </a:extLst>
            </p:cNvPr>
            <p:cNvCxnSpPr>
              <a:cxnSpLocks/>
            </p:cNvCxnSpPr>
            <p:nvPr/>
          </p:nvCxnSpPr>
          <p:spPr>
            <a:xfrm>
              <a:off x="9013370" y="2100943"/>
              <a:ext cx="0" cy="2242457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4" name="Imagen 123">
              <a:extLst>
                <a:ext uri="{FF2B5EF4-FFF2-40B4-BE49-F238E27FC236}">
                  <a16:creationId xmlns:a16="http://schemas.microsoft.com/office/drawing/2014/main" id="{51F5EF7D-26B1-CC98-4FA7-19FA910A2CC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10490" r="42848" b="26297"/>
            <a:stretch/>
          </p:blipFill>
          <p:spPr>
            <a:xfrm>
              <a:off x="6116683" y="2013858"/>
              <a:ext cx="2831374" cy="2492828"/>
            </a:xfrm>
            <a:prstGeom prst="rect">
              <a:avLst/>
            </a:prstGeom>
          </p:spPr>
        </p:pic>
        <p:pic>
          <p:nvPicPr>
            <p:cNvPr id="125" name="Imagen 124">
              <a:extLst>
                <a:ext uri="{FF2B5EF4-FFF2-40B4-BE49-F238E27FC236}">
                  <a16:creationId xmlns:a16="http://schemas.microsoft.com/office/drawing/2014/main" id="{133A7F3F-E67C-6392-0BEB-D9782C4B211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58471" t="10490" b="26297"/>
            <a:stretch/>
          </p:blipFill>
          <p:spPr>
            <a:xfrm>
              <a:off x="9013370" y="2013858"/>
              <a:ext cx="2057401" cy="2492828"/>
            </a:xfrm>
            <a:prstGeom prst="rect">
              <a:avLst/>
            </a:prstGeom>
          </p:spPr>
        </p:pic>
      </p:grpSp>
      <p:sp>
        <p:nvSpPr>
          <p:cNvPr id="127" name="CuadroTexto 126">
            <a:extLst>
              <a:ext uri="{FF2B5EF4-FFF2-40B4-BE49-F238E27FC236}">
                <a16:creationId xmlns:a16="http://schemas.microsoft.com/office/drawing/2014/main" id="{2B646E1D-D3BE-2910-07D9-D782A1A1C963}"/>
              </a:ext>
            </a:extLst>
          </p:cNvPr>
          <p:cNvSpPr txBox="1"/>
          <p:nvPr/>
        </p:nvSpPr>
        <p:spPr>
          <a:xfrm>
            <a:off x="8964699" y="4413690"/>
            <a:ext cx="188865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100" b="1" dirty="0">
                <a:latin typeface="Arial" panose="020B0604020202020204" pitchFamily="34" charset="0"/>
                <a:cs typeface="Arial" panose="020B0604020202020204" pitchFamily="34" charset="0"/>
              </a:rPr>
              <a:t>Basal     1W      2W      3W</a:t>
            </a:r>
          </a:p>
          <a:p>
            <a:r>
              <a:rPr lang="es-ES" sz="1100" b="1" dirty="0">
                <a:latin typeface="Arial" panose="020B0604020202020204" pitchFamily="34" charset="0"/>
                <a:cs typeface="Arial" panose="020B0604020202020204" pitchFamily="34" charset="0"/>
              </a:rPr>
              <a:t>              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8222415" y="1423897"/>
            <a:ext cx="2074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/>
              <a:t>Control </a:t>
            </a:r>
            <a:r>
              <a:rPr lang="es-ES" sz="2000" b="1" dirty="0" err="1"/>
              <a:t>mice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9550427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ángulo 30"/>
          <p:cNvSpPr/>
          <p:nvPr/>
        </p:nvSpPr>
        <p:spPr>
          <a:xfrm>
            <a:off x="1093506" y="13524771"/>
            <a:ext cx="1007122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b="1" dirty="0" err="1"/>
              <a:t>Suppl</a:t>
            </a:r>
            <a:r>
              <a:rPr lang="es-ES" b="1" dirty="0"/>
              <a:t>. Fig. 3. ECM </a:t>
            </a:r>
            <a:r>
              <a:rPr lang="es-ES" b="1" dirty="0" err="1"/>
              <a:t>proteins</a:t>
            </a:r>
            <a:r>
              <a:rPr lang="es-ES" b="1" dirty="0"/>
              <a:t> and MMP </a:t>
            </a:r>
            <a:r>
              <a:rPr lang="es-ES" b="1" dirty="0" err="1"/>
              <a:t>expression</a:t>
            </a:r>
            <a:r>
              <a:rPr lang="es-ES" b="1" dirty="0"/>
              <a:t> in  CT and </a:t>
            </a:r>
            <a:r>
              <a:rPr lang="es-ES" b="1" dirty="0" err="1"/>
              <a:t>ecILK</a:t>
            </a:r>
            <a:r>
              <a:rPr lang="es-ES" b="1" dirty="0"/>
              <a:t> </a:t>
            </a:r>
            <a:r>
              <a:rPr lang="es-ES" b="1" dirty="0" err="1"/>
              <a:t>cKO</a:t>
            </a:r>
            <a:r>
              <a:rPr lang="es-ES" b="1" dirty="0"/>
              <a:t> </a:t>
            </a:r>
            <a:r>
              <a:rPr lang="es-ES" b="1" dirty="0" err="1"/>
              <a:t>mice</a:t>
            </a:r>
            <a:r>
              <a:rPr lang="es-ES" b="1" dirty="0"/>
              <a:t>. </a:t>
            </a:r>
            <a:r>
              <a:rPr lang="en-US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A. 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Representative Picrosirius red staining (SR) and Collagen I immunohistochemistry showing increased interstitial and perivascular collagen deposition Scale bar: 50 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µ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m. </a:t>
            </a:r>
            <a:r>
              <a:rPr lang="en-US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B-E: </a:t>
            </a:r>
            <a:r>
              <a:rPr lang="es-ES" dirty="0"/>
              <a:t>RT-</a:t>
            </a:r>
            <a:r>
              <a:rPr lang="es-ES" dirty="0" err="1"/>
              <a:t>qPCR</a:t>
            </a:r>
            <a:r>
              <a:rPr lang="es-ES" dirty="0"/>
              <a:t> </a:t>
            </a:r>
            <a:r>
              <a: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performed in total heart RNA extracts  obtained from CT and </a:t>
            </a:r>
            <a:r>
              <a:rPr lang="en-US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ecILKcKO</a:t>
            </a:r>
            <a:r>
              <a: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mice 3 week after deletion showing significant increases in mRNA expression of </a:t>
            </a:r>
            <a:r>
              <a:rPr lang="en-US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B. </a:t>
            </a:r>
            <a:r>
              <a: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MMP2</a:t>
            </a:r>
            <a:r>
              <a:rPr lang="en-US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C. </a:t>
            </a:r>
            <a:r>
              <a: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COL I</a:t>
            </a:r>
            <a:r>
              <a:rPr lang="en-US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D. </a:t>
            </a:r>
            <a:r>
              <a: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COL III and </a:t>
            </a:r>
            <a:r>
              <a:rPr lang="en-US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E. </a:t>
            </a:r>
            <a:r>
              <a: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CTGF </a:t>
            </a:r>
            <a:r>
              <a:rPr lang="el-GR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US" dirty="0">
                <a:ea typeface="Calibri" panose="020F0502020204030204" pitchFamily="34" charset="0"/>
                <a:cs typeface="Times New Roman" panose="02020603050405020304" pitchFamily="18" charset="0"/>
              </a:rPr>
              <a:t>n=4 per condition with triplicates in each determination,* </a:t>
            </a:r>
            <a:r>
              <a: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 &lt; 0.05, # p &lt; 0.01). </a:t>
            </a:r>
            <a:r>
              <a:rPr lang="es-ES" b="1" dirty="0"/>
              <a:t>F.</a:t>
            </a:r>
            <a:r>
              <a:rPr lang="en-US" b="1" dirty="0"/>
              <a:t> </a:t>
            </a:r>
            <a:r>
              <a:rPr lang="en-US" dirty="0"/>
              <a:t>Immunoblot detection of MMP9 and MMP13 in total heart lysates from CT and </a:t>
            </a:r>
            <a:r>
              <a:rPr lang="en-US" dirty="0" err="1"/>
              <a:t>ecILKcKO</a:t>
            </a:r>
            <a:r>
              <a:rPr lang="en-US" dirty="0"/>
              <a:t> mice. GAPDH was used as a loading control.  Densitometric analysis shown on the right </a:t>
            </a:r>
            <a:r>
              <a: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revealed a significant increase of both markers in </a:t>
            </a:r>
            <a:r>
              <a:rPr lang="en-US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ecILK</a:t>
            </a:r>
            <a:r>
              <a: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cKO</a:t>
            </a:r>
            <a:r>
              <a: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mice as compared to CT mice </a:t>
            </a:r>
            <a:r>
              <a:rPr lang="en-US" dirty="0"/>
              <a:t> (n=6,*p&lt;0,05 vs. </a:t>
            </a:r>
            <a:r>
              <a:rPr lang="en-US"/>
              <a:t>CT). </a:t>
            </a:r>
            <a:r>
              <a:rPr lang="es-ES" b="0" i="0" u="none" strike="noStrike" baseline="0" dirty="0"/>
              <a:t>p </a:t>
            </a:r>
            <a:r>
              <a:rPr lang="es-ES" dirty="0" err="1"/>
              <a:t>values</a:t>
            </a:r>
            <a:r>
              <a:rPr lang="es-ES" dirty="0"/>
              <a:t> </a:t>
            </a:r>
            <a:r>
              <a:rPr lang="es-ES" dirty="0" err="1"/>
              <a:t>were</a:t>
            </a:r>
            <a:r>
              <a:rPr lang="es-ES" dirty="0"/>
              <a:t> </a:t>
            </a:r>
            <a:r>
              <a:rPr lang="es-ES" dirty="0" err="1"/>
              <a:t>calculated</a:t>
            </a:r>
            <a:r>
              <a:rPr lang="es-ES" dirty="0"/>
              <a:t> </a:t>
            </a:r>
            <a:r>
              <a:rPr lang="es-ES" dirty="0" err="1"/>
              <a:t>by</a:t>
            </a:r>
            <a:r>
              <a:rPr lang="es-ES" dirty="0"/>
              <a:t> </a:t>
            </a:r>
            <a:r>
              <a:rPr lang="es-ES" i="1" dirty="0" err="1"/>
              <a:t>Student’s</a:t>
            </a:r>
            <a:r>
              <a:rPr lang="es-ES" dirty="0"/>
              <a:t> t-test. 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FDE3BE7E-B85F-92C2-E25A-68CA30BA636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4688" b="6348"/>
          <a:stretch/>
        </p:blipFill>
        <p:spPr>
          <a:xfrm>
            <a:off x="5947681" y="9597742"/>
            <a:ext cx="4509492" cy="3445343"/>
          </a:xfrm>
          <a:prstGeom prst="rect">
            <a:avLst/>
          </a:prstGeom>
        </p:spPr>
      </p:pic>
      <p:grpSp>
        <p:nvGrpSpPr>
          <p:cNvPr id="8" name="Grupo 7"/>
          <p:cNvGrpSpPr/>
          <p:nvPr/>
        </p:nvGrpSpPr>
        <p:grpSpPr>
          <a:xfrm>
            <a:off x="7058957" y="7070877"/>
            <a:ext cx="4550609" cy="2669176"/>
            <a:chOff x="1452816" y="1998133"/>
            <a:chExt cx="4550609" cy="2669176"/>
          </a:xfrm>
        </p:grpSpPr>
        <p:pic>
          <p:nvPicPr>
            <p:cNvPr id="9" name="Imagen 8"/>
            <p:cNvPicPr>
              <a:picLocks noChangeAspect="1"/>
            </p:cNvPicPr>
            <p:nvPr/>
          </p:nvPicPr>
          <p:blipFill rotWithShape="1">
            <a:blip r:embed="rId3"/>
            <a:srcRect t="15798" b="10828"/>
            <a:stretch/>
          </p:blipFill>
          <p:spPr>
            <a:xfrm>
              <a:off x="1852925" y="1998133"/>
              <a:ext cx="4150500" cy="2359378"/>
            </a:xfrm>
            <a:prstGeom prst="rect">
              <a:avLst/>
            </a:prstGeom>
          </p:spPr>
        </p:pic>
        <p:sp>
          <p:nvSpPr>
            <p:cNvPr id="10" name="CuadroTexto 9"/>
            <p:cNvSpPr txBox="1"/>
            <p:nvPr/>
          </p:nvSpPr>
          <p:spPr>
            <a:xfrm>
              <a:off x="2967609" y="4267199"/>
              <a:ext cx="216559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000" b="1" dirty="0"/>
                <a:t>CT            </a:t>
              </a:r>
              <a:r>
                <a:rPr lang="es-ES" sz="2000" b="1" dirty="0" err="1"/>
                <a:t>ecILK</a:t>
              </a:r>
              <a:r>
                <a:rPr lang="es-ES" sz="2000" b="1" dirty="0"/>
                <a:t> </a:t>
              </a:r>
              <a:r>
                <a:rPr lang="es-ES" sz="2000" b="1" dirty="0" err="1"/>
                <a:t>cKO</a:t>
              </a:r>
              <a:endParaRPr lang="es-ES" sz="2000" b="1" dirty="0"/>
            </a:p>
          </p:txBody>
        </p:sp>
        <p:sp>
          <p:nvSpPr>
            <p:cNvPr id="5" name="CuadroTexto 4"/>
            <p:cNvSpPr txBox="1"/>
            <p:nvPr/>
          </p:nvSpPr>
          <p:spPr>
            <a:xfrm rot="16200000">
              <a:off x="711010" y="2848915"/>
              <a:ext cx="188372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000" b="1" dirty="0"/>
                <a:t>MMP2/</a:t>
              </a:r>
              <a:r>
                <a:rPr lang="es-ES" sz="2000" b="1" dirty="0">
                  <a:latin typeface="Symbol" panose="05050102010706020507" pitchFamily="18" charset="2"/>
                </a:rPr>
                <a:t>b</a:t>
              </a:r>
              <a:r>
                <a:rPr lang="es-ES" sz="2000" b="1" dirty="0"/>
                <a:t>-ACTIN</a:t>
              </a:r>
            </a:p>
          </p:txBody>
        </p:sp>
      </p:grpSp>
      <p:grpSp>
        <p:nvGrpSpPr>
          <p:cNvPr id="6" name="Grupo 5"/>
          <p:cNvGrpSpPr/>
          <p:nvPr/>
        </p:nvGrpSpPr>
        <p:grpSpPr>
          <a:xfrm>
            <a:off x="7189984" y="1197428"/>
            <a:ext cx="4022301" cy="2491374"/>
            <a:chOff x="6130928" y="2133600"/>
            <a:chExt cx="4022301" cy="2491374"/>
          </a:xfrm>
        </p:grpSpPr>
        <p:pic>
          <p:nvPicPr>
            <p:cNvPr id="12" name="Imagen 11"/>
            <p:cNvPicPr>
              <a:picLocks noChangeAspect="1"/>
            </p:cNvPicPr>
            <p:nvPr/>
          </p:nvPicPr>
          <p:blipFill rotWithShape="1">
            <a:blip r:embed="rId4"/>
            <a:srcRect l="11279" t="12208" b="8998"/>
            <a:stretch/>
          </p:blipFill>
          <p:spPr>
            <a:xfrm>
              <a:off x="6570133" y="2133600"/>
              <a:ext cx="3583096" cy="2167468"/>
            </a:xfrm>
            <a:prstGeom prst="rect">
              <a:avLst/>
            </a:prstGeom>
          </p:spPr>
        </p:pic>
        <p:sp>
          <p:nvSpPr>
            <p:cNvPr id="14" name="CuadroTexto 13"/>
            <p:cNvSpPr txBox="1"/>
            <p:nvPr/>
          </p:nvSpPr>
          <p:spPr>
            <a:xfrm rot="16200000">
              <a:off x="5475011" y="2973118"/>
              <a:ext cx="171194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000" b="1" dirty="0"/>
                <a:t>COL I/</a:t>
              </a:r>
              <a:r>
                <a:rPr lang="es-ES" sz="2000" b="1" dirty="0">
                  <a:latin typeface="Symbol" panose="05050102010706020507" pitchFamily="18" charset="2"/>
                </a:rPr>
                <a:t>b</a:t>
              </a:r>
              <a:r>
                <a:rPr lang="es-ES" sz="2000" b="1" dirty="0"/>
                <a:t>-ACTIN</a:t>
              </a:r>
            </a:p>
          </p:txBody>
        </p:sp>
        <p:sp>
          <p:nvSpPr>
            <p:cNvPr id="15" name="CuadroTexto 14"/>
            <p:cNvSpPr txBox="1"/>
            <p:nvPr/>
          </p:nvSpPr>
          <p:spPr>
            <a:xfrm>
              <a:off x="7505742" y="4224864"/>
              <a:ext cx="216559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000" b="1" dirty="0"/>
                <a:t>CT            </a:t>
              </a:r>
              <a:r>
                <a:rPr lang="es-ES" sz="2000" b="1" dirty="0" err="1"/>
                <a:t>ecILK</a:t>
              </a:r>
              <a:r>
                <a:rPr lang="es-ES" sz="2000" b="1" dirty="0"/>
                <a:t> </a:t>
              </a:r>
              <a:r>
                <a:rPr lang="es-ES" sz="2000" b="1" dirty="0" err="1"/>
                <a:t>cKO</a:t>
              </a:r>
              <a:endParaRPr lang="es-ES" sz="2000" b="1" dirty="0"/>
            </a:p>
          </p:txBody>
        </p:sp>
      </p:grpSp>
      <p:grpSp>
        <p:nvGrpSpPr>
          <p:cNvPr id="18" name="Grupo 17"/>
          <p:cNvGrpSpPr/>
          <p:nvPr/>
        </p:nvGrpSpPr>
        <p:grpSpPr>
          <a:xfrm>
            <a:off x="7173039" y="4057987"/>
            <a:ext cx="4376629" cy="2752319"/>
            <a:chOff x="1112493" y="6595533"/>
            <a:chExt cx="4376629" cy="2752319"/>
          </a:xfrm>
        </p:grpSpPr>
        <p:pic>
          <p:nvPicPr>
            <p:cNvPr id="11" name="Imagen 10"/>
            <p:cNvPicPr>
              <a:picLocks noChangeAspect="1"/>
            </p:cNvPicPr>
            <p:nvPr/>
          </p:nvPicPr>
          <p:blipFill rotWithShape="1">
            <a:blip r:embed="rId5"/>
            <a:srcRect l="9327" t="13056" b="11882"/>
            <a:stretch/>
          </p:blipFill>
          <p:spPr>
            <a:xfrm>
              <a:off x="1512603" y="6595533"/>
              <a:ext cx="3976519" cy="2370667"/>
            </a:xfrm>
            <a:prstGeom prst="rect">
              <a:avLst/>
            </a:prstGeom>
          </p:spPr>
        </p:pic>
        <p:sp>
          <p:nvSpPr>
            <p:cNvPr id="16" name="CuadroTexto 15"/>
            <p:cNvSpPr txBox="1"/>
            <p:nvPr/>
          </p:nvSpPr>
          <p:spPr>
            <a:xfrm rot="16200000">
              <a:off x="387647" y="7580811"/>
              <a:ext cx="184980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000" b="1" dirty="0"/>
                <a:t>COL III/</a:t>
              </a:r>
              <a:r>
                <a:rPr lang="es-ES" sz="2000" b="1" dirty="0">
                  <a:latin typeface="Symbol" panose="05050102010706020507" pitchFamily="18" charset="2"/>
                </a:rPr>
                <a:t>b</a:t>
              </a:r>
              <a:r>
                <a:rPr lang="es-ES" sz="2000" b="1" dirty="0"/>
                <a:t>-ACTIN</a:t>
              </a:r>
            </a:p>
          </p:txBody>
        </p:sp>
        <p:sp>
          <p:nvSpPr>
            <p:cNvPr id="17" name="CuadroTexto 16"/>
            <p:cNvSpPr txBox="1"/>
            <p:nvPr/>
          </p:nvSpPr>
          <p:spPr>
            <a:xfrm>
              <a:off x="2552742" y="8947742"/>
              <a:ext cx="216559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000" b="1" dirty="0"/>
                <a:t>CT            </a:t>
              </a:r>
              <a:r>
                <a:rPr lang="es-ES" sz="2000" b="1" dirty="0" err="1"/>
                <a:t>ecILK</a:t>
              </a:r>
              <a:r>
                <a:rPr lang="es-ES" sz="2000" b="1" dirty="0"/>
                <a:t> </a:t>
              </a:r>
              <a:r>
                <a:rPr lang="es-ES" sz="2000" b="1" dirty="0" err="1"/>
                <a:t>cKO</a:t>
              </a:r>
              <a:endParaRPr lang="es-ES" sz="2000" b="1" dirty="0"/>
            </a:p>
          </p:txBody>
        </p:sp>
      </p:grpSp>
      <p:sp>
        <p:nvSpPr>
          <p:cNvPr id="23" name="Abrir corchete 22"/>
          <p:cNvSpPr/>
          <p:nvPr/>
        </p:nvSpPr>
        <p:spPr>
          <a:xfrm rot="5400000">
            <a:off x="9350355" y="6290263"/>
            <a:ext cx="228601" cy="1963998"/>
          </a:xfrm>
          <a:prstGeom prst="lef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Abrir corchete 23"/>
          <p:cNvSpPr/>
          <p:nvPr/>
        </p:nvSpPr>
        <p:spPr>
          <a:xfrm rot="5400000">
            <a:off x="9306437" y="363297"/>
            <a:ext cx="228601" cy="1963998"/>
          </a:xfrm>
          <a:prstGeom prst="lef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Abrir corchete 24"/>
          <p:cNvSpPr/>
          <p:nvPr/>
        </p:nvSpPr>
        <p:spPr>
          <a:xfrm rot="5400000">
            <a:off x="9408793" y="3344636"/>
            <a:ext cx="228601" cy="1963998"/>
          </a:xfrm>
          <a:prstGeom prst="lef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CuadroTexto 26"/>
          <p:cNvSpPr txBox="1"/>
          <p:nvPr/>
        </p:nvSpPr>
        <p:spPr>
          <a:xfrm>
            <a:off x="9293232" y="6829783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dirty="0"/>
              <a:t>*</a:t>
            </a:r>
          </a:p>
        </p:txBody>
      </p:sp>
      <p:sp>
        <p:nvSpPr>
          <p:cNvPr id="28" name="CuadroTexto 27"/>
          <p:cNvSpPr txBox="1"/>
          <p:nvPr/>
        </p:nvSpPr>
        <p:spPr>
          <a:xfrm>
            <a:off x="9279766" y="958725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*</a:t>
            </a:r>
          </a:p>
        </p:txBody>
      </p:sp>
      <p:sp>
        <p:nvSpPr>
          <p:cNvPr id="29" name="CuadroTexto 28"/>
          <p:cNvSpPr txBox="1"/>
          <p:nvPr/>
        </p:nvSpPr>
        <p:spPr>
          <a:xfrm>
            <a:off x="9345101" y="3866225"/>
            <a:ext cx="3758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/>
              <a:t>*</a:t>
            </a:r>
          </a:p>
        </p:txBody>
      </p:sp>
      <p:grpSp>
        <p:nvGrpSpPr>
          <p:cNvPr id="37" name="Grupo 36"/>
          <p:cNvGrpSpPr/>
          <p:nvPr/>
        </p:nvGrpSpPr>
        <p:grpSpPr>
          <a:xfrm>
            <a:off x="1722989" y="6819169"/>
            <a:ext cx="4115338" cy="2790817"/>
            <a:chOff x="1635804" y="8858784"/>
            <a:chExt cx="4115338" cy="2790817"/>
          </a:xfrm>
        </p:grpSpPr>
        <p:grpSp>
          <p:nvGrpSpPr>
            <p:cNvPr id="22" name="Grupo 21"/>
            <p:cNvGrpSpPr/>
            <p:nvPr/>
          </p:nvGrpSpPr>
          <p:grpSpPr>
            <a:xfrm>
              <a:off x="1635804" y="8978135"/>
              <a:ext cx="4115338" cy="2671466"/>
              <a:chOff x="1622093" y="8966199"/>
              <a:chExt cx="4115338" cy="2671466"/>
            </a:xfrm>
          </p:grpSpPr>
          <p:pic>
            <p:nvPicPr>
              <p:cNvPr id="19" name="Imagen 18"/>
              <p:cNvPicPr>
                <a:picLocks noChangeAspect="1"/>
              </p:cNvPicPr>
              <p:nvPr/>
            </p:nvPicPr>
            <p:blipFill rotWithShape="1">
              <a:blip r:embed="rId6"/>
              <a:srcRect l="6977" t="11073" r="434" b="11647"/>
              <a:stretch/>
            </p:blipFill>
            <p:spPr>
              <a:xfrm>
                <a:off x="2125133" y="8966199"/>
                <a:ext cx="3612298" cy="2286001"/>
              </a:xfrm>
              <a:prstGeom prst="rect">
                <a:avLst/>
              </a:prstGeom>
            </p:spPr>
          </p:pic>
          <p:sp>
            <p:nvSpPr>
              <p:cNvPr id="20" name="CuadroTexto 19"/>
              <p:cNvSpPr txBox="1"/>
              <p:nvPr/>
            </p:nvSpPr>
            <p:spPr>
              <a:xfrm>
                <a:off x="2967609" y="11176000"/>
                <a:ext cx="255307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2400" b="1" dirty="0"/>
                  <a:t>CT            </a:t>
                </a:r>
                <a:r>
                  <a:rPr lang="es-ES" sz="2400" b="1" dirty="0" err="1"/>
                  <a:t>ecILK</a:t>
                </a:r>
                <a:r>
                  <a:rPr lang="es-ES" sz="2400" b="1" dirty="0"/>
                  <a:t> </a:t>
                </a:r>
                <a:r>
                  <a:rPr lang="es-ES" sz="2400" b="1" dirty="0" err="1"/>
                  <a:t>cKO</a:t>
                </a:r>
                <a:endParaRPr lang="es-ES" sz="2400" b="1" dirty="0"/>
              </a:p>
            </p:txBody>
          </p:sp>
          <p:sp>
            <p:nvSpPr>
              <p:cNvPr id="21" name="CuadroTexto 20"/>
              <p:cNvSpPr txBox="1"/>
              <p:nvPr/>
            </p:nvSpPr>
            <p:spPr>
              <a:xfrm rot="16200000">
                <a:off x="852331" y="9878367"/>
                <a:ext cx="200118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2400" b="1" dirty="0"/>
                  <a:t>CTGF/</a:t>
                </a:r>
                <a:r>
                  <a:rPr lang="es-ES" sz="2400" b="1" dirty="0">
                    <a:latin typeface="Symbol" panose="05050102010706020507" pitchFamily="18" charset="2"/>
                  </a:rPr>
                  <a:t>b</a:t>
                </a:r>
                <a:r>
                  <a:rPr lang="es-ES" sz="2400" b="1" dirty="0"/>
                  <a:t>-ACTIN</a:t>
                </a:r>
              </a:p>
            </p:txBody>
          </p:sp>
        </p:grpSp>
        <p:sp>
          <p:nvSpPr>
            <p:cNvPr id="26" name="Abrir corchete 25"/>
            <p:cNvSpPr/>
            <p:nvPr/>
          </p:nvSpPr>
          <p:spPr>
            <a:xfrm rot="5400000">
              <a:off x="3705444" y="8377788"/>
              <a:ext cx="228601" cy="1963998"/>
            </a:xfrm>
            <a:prstGeom prst="leftBracke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" sz="2000"/>
            </a:p>
          </p:txBody>
        </p:sp>
        <p:sp>
          <p:nvSpPr>
            <p:cNvPr id="30" name="CuadroTexto 29"/>
            <p:cNvSpPr txBox="1"/>
            <p:nvPr/>
          </p:nvSpPr>
          <p:spPr>
            <a:xfrm>
              <a:off x="3543442" y="8858784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400" dirty="0"/>
                <a:t>*</a:t>
              </a:r>
            </a:p>
          </p:txBody>
        </p:sp>
      </p:grpSp>
      <p:sp>
        <p:nvSpPr>
          <p:cNvPr id="33" name="CuadroTexto 32"/>
          <p:cNvSpPr txBox="1"/>
          <p:nvPr/>
        </p:nvSpPr>
        <p:spPr>
          <a:xfrm flipH="1">
            <a:off x="626533" y="991068"/>
            <a:ext cx="2901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b="1" dirty="0"/>
              <a:t>A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299A3EDC-BFDF-6685-AF19-45DE1F301BD8}"/>
              </a:ext>
            </a:extLst>
          </p:cNvPr>
          <p:cNvSpPr txBox="1"/>
          <p:nvPr/>
        </p:nvSpPr>
        <p:spPr>
          <a:xfrm>
            <a:off x="737667" y="198990"/>
            <a:ext cx="46739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600" b="1" u="sng" dirty="0" err="1"/>
              <a:t>Supplementary</a:t>
            </a:r>
            <a:r>
              <a:rPr lang="es-ES" sz="3600" b="1" u="sng" dirty="0"/>
              <a:t> figure 3</a:t>
            </a:r>
          </a:p>
        </p:txBody>
      </p:sp>
      <p:grpSp>
        <p:nvGrpSpPr>
          <p:cNvPr id="41" name="Grupo 40">
            <a:extLst>
              <a:ext uri="{FF2B5EF4-FFF2-40B4-BE49-F238E27FC236}">
                <a16:creationId xmlns:a16="http://schemas.microsoft.com/office/drawing/2014/main" id="{2B306762-DC81-8178-8852-81B25C785390}"/>
              </a:ext>
            </a:extLst>
          </p:cNvPr>
          <p:cNvGrpSpPr/>
          <p:nvPr/>
        </p:nvGrpSpPr>
        <p:grpSpPr>
          <a:xfrm>
            <a:off x="1970677" y="10016000"/>
            <a:ext cx="3612645" cy="2562895"/>
            <a:chOff x="10560146" y="6362498"/>
            <a:chExt cx="3612645" cy="2562895"/>
          </a:xfrm>
        </p:grpSpPr>
        <p:pic>
          <p:nvPicPr>
            <p:cNvPr id="32" name="Imagen 31">
              <a:extLst>
                <a:ext uri="{FF2B5EF4-FFF2-40B4-BE49-F238E27FC236}">
                  <a16:creationId xmlns:a16="http://schemas.microsoft.com/office/drawing/2014/main" id="{A66C5788-0178-3DDE-9541-553614780BF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33000" contrast="40000"/>
                      </a14:imgEffect>
                    </a14:imgLayer>
                  </a14:imgProps>
                </a:ext>
              </a:extLst>
            </a:blip>
            <a:srcRect l="38112" t="64778" r="36970" b="3053"/>
            <a:stretch/>
          </p:blipFill>
          <p:spPr>
            <a:xfrm>
              <a:off x="10714617" y="7713234"/>
              <a:ext cx="2409712" cy="462580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  <p:pic>
          <p:nvPicPr>
            <p:cNvPr id="39" name="Imagen 38">
              <a:extLst>
                <a:ext uri="{FF2B5EF4-FFF2-40B4-BE49-F238E27FC236}">
                  <a16:creationId xmlns:a16="http://schemas.microsoft.com/office/drawing/2014/main" id="{E86E83F1-0805-8F5E-C1D3-2C30FA6829F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-1695" t="64428" r="57406" b="16659"/>
            <a:stretch/>
          </p:blipFill>
          <p:spPr>
            <a:xfrm>
              <a:off x="10560146" y="8229601"/>
              <a:ext cx="3610852" cy="695792"/>
            </a:xfrm>
            <a:prstGeom prst="rect">
              <a:avLst/>
            </a:prstGeom>
          </p:spPr>
        </p:pic>
        <p:pic>
          <p:nvPicPr>
            <p:cNvPr id="40" name="Imagen 39">
              <a:extLst>
                <a:ext uri="{FF2B5EF4-FFF2-40B4-BE49-F238E27FC236}">
                  <a16:creationId xmlns:a16="http://schemas.microsoft.com/office/drawing/2014/main" id="{8F64119F-76D3-3FF3-F73E-97D46367ACD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-1695" t="15966" r="57406" b="48194"/>
            <a:stretch/>
          </p:blipFill>
          <p:spPr>
            <a:xfrm>
              <a:off x="10561939" y="6362498"/>
              <a:ext cx="3610852" cy="1318462"/>
            </a:xfrm>
            <a:prstGeom prst="rect">
              <a:avLst/>
            </a:prstGeom>
          </p:spPr>
        </p:pic>
      </p:grpSp>
      <p:sp>
        <p:nvSpPr>
          <p:cNvPr id="42" name="CuadroTexto 41">
            <a:extLst>
              <a:ext uri="{FF2B5EF4-FFF2-40B4-BE49-F238E27FC236}">
                <a16:creationId xmlns:a16="http://schemas.microsoft.com/office/drawing/2014/main" id="{35D9F49E-FA82-3410-0A0A-968EB172BA64}"/>
              </a:ext>
            </a:extLst>
          </p:cNvPr>
          <p:cNvSpPr txBox="1"/>
          <p:nvPr/>
        </p:nvSpPr>
        <p:spPr>
          <a:xfrm>
            <a:off x="4491831" y="11388250"/>
            <a:ext cx="8290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/>
              <a:t>MMP9</a:t>
            </a:r>
          </a:p>
        </p:txBody>
      </p:sp>
      <p:grpSp>
        <p:nvGrpSpPr>
          <p:cNvPr id="47" name="Grupo 46">
            <a:extLst>
              <a:ext uri="{FF2B5EF4-FFF2-40B4-BE49-F238E27FC236}">
                <a16:creationId xmlns:a16="http://schemas.microsoft.com/office/drawing/2014/main" id="{3A273379-AF26-8FD9-10C4-0857CB636EC9}"/>
              </a:ext>
            </a:extLst>
          </p:cNvPr>
          <p:cNvGrpSpPr/>
          <p:nvPr/>
        </p:nvGrpSpPr>
        <p:grpSpPr>
          <a:xfrm>
            <a:off x="861739" y="1229526"/>
            <a:ext cx="5147172" cy="4539903"/>
            <a:chOff x="10022056" y="162724"/>
            <a:chExt cx="6589548" cy="5596595"/>
          </a:xfrm>
        </p:grpSpPr>
        <p:grpSp>
          <p:nvGrpSpPr>
            <p:cNvPr id="3" name="Grupo 2">
              <a:extLst>
                <a:ext uri="{FF2B5EF4-FFF2-40B4-BE49-F238E27FC236}">
                  <a16:creationId xmlns:a16="http://schemas.microsoft.com/office/drawing/2014/main" id="{07745C10-68EB-85C6-B998-77524D08B3E3}"/>
                </a:ext>
              </a:extLst>
            </p:cNvPr>
            <p:cNvGrpSpPr/>
            <p:nvPr/>
          </p:nvGrpSpPr>
          <p:grpSpPr>
            <a:xfrm>
              <a:off x="10022056" y="789930"/>
              <a:ext cx="6589548" cy="4969389"/>
              <a:chOff x="2367716" y="4423002"/>
              <a:chExt cx="1984724" cy="1298638"/>
            </a:xfrm>
          </p:grpSpPr>
          <p:pic>
            <p:nvPicPr>
              <p:cNvPr id="7" name="Imagen 6">
                <a:extLst>
                  <a:ext uri="{FF2B5EF4-FFF2-40B4-BE49-F238E27FC236}">
                    <a16:creationId xmlns:a16="http://schemas.microsoft.com/office/drawing/2014/main" id="{B83E9EB5-E895-850D-7C5F-51AA97EFB1C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/>
              <a:srcRect l="9455" t="10410"/>
              <a:stretch/>
            </p:blipFill>
            <p:spPr>
              <a:xfrm>
                <a:off x="2560320" y="4423002"/>
                <a:ext cx="1792120" cy="1298638"/>
              </a:xfrm>
              <a:prstGeom prst="rect">
                <a:avLst/>
              </a:prstGeom>
            </p:spPr>
          </p:pic>
          <p:cxnSp>
            <p:nvCxnSpPr>
              <p:cNvPr id="43" name="Conector recto 42">
                <a:extLst>
                  <a:ext uri="{FF2B5EF4-FFF2-40B4-BE49-F238E27FC236}">
                    <a16:creationId xmlns:a16="http://schemas.microsoft.com/office/drawing/2014/main" id="{E022F118-27A2-271C-9D05-7844E1F6BFA5}"/>
                  </a:ext>
                </a:extLst>
              </p:cNvPr>
              <p:cNvCxnSpPr/>
              <p:nvPr/>
            </p:nvCxnSpPr>
            <p:spPr>
              <a:xfrm>
                <a:off x="4167100" y="5721640"/>
                <a:ext cx="160668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CuadroTexto 43">
                <a:extLst>
                  <a:ext uri="{FF2B5EF4-FFF2-40B4-BE49-F238E27FC236}">
                    <a16:creationId xmlns:a16="http://schemas.microsoft.com/office/drawing/2014/main" id="{0D844753-4157-447A-B862-EDCB840D37EB}"/>
                  </a:ext>
                </a:extLst>
              </p:cNvPr>
              <p:cNvSpPr txBox="1"/>
              <p:nvPr/>
            </p:nvSpPr>
            <p:spPr>
              <a:xfrm rot="16200000">
                <a:off x="2382485" y="4606086"/>
                <a:ext cx="195947" cy="2254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3200" b="1" dirty="0"/>
                  <a:t>CT</a:t>
                </a:r>
              </a:p>
            </p:txBody>
          </p:sp>
          <p:sp>
            <p:nvSpPr>
              <p:cNvPr id="45" name="CuadroTexto 44">
                <a:extLst>
                  <a:ext uri="{FF2B5EF4-FFF2-40B4-BE49-F238E27FC236}">
                    <a16:creationId xmlns:a16="http://schemas.microsoft.com/office/drawing/2014/main" id="{08D2A132-1225-6107-FFCA-EB2BB4A82F41}"/>
                  </a:ext>
                </a:extLst>
              </p:cNvPr>
              <p:cNvSpPr txBox="1"/>
              <p:nvPr/>
            </p:nvSpPr>
            <p:spPr>
              <a:xfrm rot="16200000">
                <a:off x="2190883" y="5276747"/>
                <a:ext cx="585591" cy="2254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3200" b="1" dirty="0" err="1"/>
                  <a:t>ecILK</a:t>
                </a:r>
                <a:r>
                  <a:rPr lang="es-ES" sz="3200" b="1" dirty="0"/>
                  <a:t> </a:t>
                </a:r>
                <a:r>
                  <a:rPr lang="es-ES" sz="3200" b="1" dirty="0" err="1"/>
                  <a:t>cKO</a:t>
                </a:r>
                <a:endParaRPr lang="es-ES" sz="3200" b="1" dirty="0"/>
              </a:p>
            </p:txBody>
          </p:sp>
        </p:grpSp>
        <p:sp>
          <p:nvSpPr>
            <p:cNvPr id="46" name="CuadroTexto 45">
              <a:extLst>
                <a:ext uri="{FF2B5EF4-FFF2-40B4-BE49-F238E27FC236}">
                  <a16:creationId xmlns:a16="http://schemas.microsoft.com/office/drawing/2014/main" id="{2ABB1E85-6D07-8CAA-2686-BE5DDDB26506}"/>
                </a:ext>
              </a:extLst>
            </p:cNvPr>
            <p:cNvSpPr txBox="1"/>
            <p:nvPr/>
          </p:nvSpPr>
          <p:spPr>
            <a:xfrm>
              <a:off x="11882719" y="162724"/>
              <a:ext cx="4705877" cy="7208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3200" b="1" dirty="0"/>
                <a:t>SR            </a:t>
              </a:r>
              <a:r>
                <a:rPr lang="es-ES" sz="3200" b="1" dirty="0" err="1"/>
                <a:t>Collagen</a:t>
              </a:r>
              <a:r>
                <a:rPr lang="es-ES" sz="3200" b="1" dirty="0"/>
                <a:t> I</a:t>
              </a:r>
            </a:p>
          </p:txBody>
        </p:sp>
      </p:grpSp>
      <p:sp>
        <p:nvSpPr>
          <p:cNvPr id="60" name="CuadroTexto 59">
            <a:extLst>
              <a:ext uri="{FF2B5EF4-FFF2-40B4-BE49-F238E27FC236}">
                <a16:creationId xmlns:a16="http://schemas.microsoft.com/office/drawing/2014/main" id="{B606432C-D572-17F6-5935-AC3772943412}"/>
              </a:ext>
            </a:extLst>
          </p:cNvPr>
          <p:cNvSpPr txBox="1"/>
          <p:nvPr/>
        </p:nvSpPr>
        <p:spPr>
          <a:xfrm flipH="1">
            <a:off x="6330647" y="991068"/>
            <a:ext cx="5491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b="1" dirty="0"/>
              <a:t>B</a:t>
            </a:r>
          </a:p>
        </p:txBody>
      </p:sp>
      <p:sp>
        <p:nvSpPr>
          <p:cNvPr id="61" name="CuadroTexto 60">
            <a:extLst>
              <a:ext uri="{FF2B5EF4-FFF2-40B4-BE49-F238E27FC236}">
                <a16:creationId xmlns:a16="http://schemas.microsoft.com/office/drawing/2014/main" id="{9B5C859C-E2D9-B0E7-358E-E304016ED5E0}"/>
              </a:ext>
            </a:extLst>
          </p:cNvPr>
          <p:cNvSpPr txBox="1"/>
          <p:nvPr/>
        </p:nvSpPr>
        <p:spPr>
          <a:xfrm flipH="1">
            <a:off x="6395961" y="3690725"/>
            <a:ext cx="5491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b="1" dirty="0"/>
              <a:t>C</a:t>
            </a:r>
          </a:p>
        </p:txBody>
      </p:sp>
      <p:sp>
        <p:nvSpPr>
          <p:cNvPr id="62" name="CuadroTexto 61">
            <a:extLst>
              <a:ext uri="{FF2B5EF4-FFF2-40B4-BE49-F238E27FC236}">
                <a16:creationId xmlns:a16="http://schemas.microsoft.com/office/drawing/2014/main" id="{43A3ED91-422C-0040-7CF2-CEB3A06651D9}"/>
              </a:ext>
            </a:extLst>
          </p:cNvPr>
          <p:cNvSpPr txBox="1"/>
          <p:nvPr/>
        </p:nvSpPr>
        <p:spPr>
          <a:xfrm flipH="1">
            <a:off x="811589" y="6488354"/>
            <a:ext cx="5491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b="1" dirty="0"/>
              <a:t>D</a:t>
            </a:r>
          </a:p>
        </p:txBody>
      </p:sp>
      <p:sp>
        <p:nvSpPr>
          <p:cNvPr id="63" name="CuadroTexto 62">
            <a:extLst>
              <a:ext uri="{FF2B5EF4-FFF2-40B4-BE49-F238E27FC236}">
                <a16:creationId xmlns:a16="http://schemas.microsoft.com/office/drawing/2014/main" id="{6CE3C238-2052-D5C2-BFE9-E67790ACFE5B}"/>
              </a:ext>
            </a:extLst>
          </p:cNvPr>
          <p:cNvSpPr txBox="1"/>
          <p:nvPr/>
        </p:nvSpPr>
        <p:spPr>
          <a:xfrm flipH="1">
            <a:off x="6330646" y="6521011"/>
            <a:ext cx="5491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b="1" dirty="0"/>
              <a:t>E</a:t>
            </a:r>
          </a:p>
        </p:txBody>
      </p:sp>
      <p:sp>
        <p:nvSpPr>
          <p:cNvPr id="64" name="CuadroTexto 63">
            <a:extLst>
              <a:ext uri="{FF2B5EF4-FFF2-40B4-BE49-F238E27FC236}">
                <a16:creationId xmlns:a16="http://schemas.microsoft.com/office/drawing/2014/main" id="{8C77812D-4E63-1C44-417E-84A6FFDE97D7}"/>
              </a:ext>
            </a:extLst>
          </p:cNvPr>
          <p:cNvSpPr txBox="1"/>
          <p:nvPr/>
        </p:nvSpPr>
        <p:spPr>
          <a:xfrm flipH="1">
            <a:off x="876903" y="9906468"/>
            <a:ext cx="5491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b="1" dirty="0"/>
              <a:t>F</a:t>
            </a:r>
          </a:p>
        </p:txBody>
      </p:sp>
    </p:spTree>
    <p:extLst>
      <p:ext uri="{BB962C8B-B14F-4D97-AF65-F5344CB8AC3E}">
        <p14:creationId xmlns:p14="http://schemas.microsoft.com/office/powerpoint/2010/main" val="37843859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ángulo 11"/>
          <p:cNvSpPr/>
          <p:nvPr/>
        </p:nvSpPr>
        <p:spPr>
          <a:xfrm>
            <a:off x="1017578" y="13610140"/>
            <a:ext cx="1029504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b="1" dirty="0" err="1"/>
              <a:t>Suppl</a:t>
            </a:r>
            <a:r>
              <a:rPr lang="es-ES" b="1" dirty="0"/>
              <a:t>. Fig.4. ECG </a:t>
            </a:r>
            <a:r>
              <a:rPr lang="es-ES" b="1" dirty="0" err="1"/>
              <a:t>analysis</a:t>
            </a:r>
            <a:r>
              <a:rPr lang="es-ES" b="1" dirty="0"/>
              <a:t> and </a:t>
            </a:r>
            <a:r>
              <a:rPr lang="es-ES" b="1" dirty="0" err="1"/>
              <a:t>oxidative</a:t>
            </a:r>
            <a:r>
              <a:rPr lang="es-ES" b="1" dirty="0"/>
              <a:t> stress in CT and </a:t>
            </a:r>
            <a:r>
              <a:rPr lang="es-ES" b="1" dirty="0" err="1"/>
              <a:t>ecILK</a:t>
            </a:r>
            <a:r>
              <a:rPr lang="es-ES" b="1" dirty="0"/>
              <a:t> </a:t>
            </a:r>
            <a:r>
              <a:rPr lang="es-ES" b="1" dirty="0" err="1"/>
              <a:t>cKO</a:t>
            </a:r>
            <a:r>
              <a:rPr lang="es-ES" b="1" dirty="0"/>
              <a:t> </a:t>
            </a:r>
            <a:r>
              <a:rPr lang="es-ES" b="1" dirty="0" err="1"/>
              <a:t>mice</a:t>
            </a:r>
            <a:r>
              <a:rPr lang="es-ES" b="1" dirty="0"/>
              <a:t>. A. </a:t>
            </a:r>
            <a:r>
              <a:rPr lang="es-ES" dirty="0"/>
              <a:t>Representative ECG </a:t>
            </a:r>
            <a:r>
              <a:rPr lang="es-ES" dirty="0" err="1"/>
              <a:t>showing</a:t>
            </a:r>
            <a:r>
              <a:rPr lang="es-ES" dirty="0"/>
              <a:t> </a:t>
            </a:r>
            <a:r>
              <a:rPr lang="es-ES" dirty="0" err="1"/>
              <a:t>elevated</a:t>
            </a:r>
            <a:r>
              <a:rPr lang="es-ES" dirty="0"/>
              <a:t> ST </a:t>
            </a:r>
            <a:r>
              <a:rPr lang="es-ES" dirty="0" err="1"/>
              <a:t>segment</a:t>
            </a:r>
            <a:r>
              <a:rPr lang="es-ES" dirty="0"/>
              <a:t>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already 1 week after deletion which  persisted after 2 weeks. </a:t>
            </a:r>
            <a:r>
              <a:rPr lang="es-ES" dirty="0"/>
              <a:t>ECG </a:t>
            </a:r>
            <a:r>
              <a:rPr lang="es-ES" dirty="0" err="1"/>
              <a:t>pattern</a:t>
            </a:r>
            <a:r>
              <a:rPr lang="es-ES" dirty="0"/>
              <a:t> at </a:t>
            </a:r>
            <a:r>
              <a:rPr lang="es-ES" dirty="0" err="1"/>
              <a:t>three</a:t>
            </a:r>
            <a:r>
              <a:rPr lang="es-ES" dirty="0"/>
              <a:t> </a:t>
            </a:r>
            <a:r>
              <a:rPr lang="es-ES" dirty="0" err="1"/>
              <a:t>weeks</a:t>
            </a:r>
            <a:r>
              <a:rPr lang="es-ES" dirty="0"/>
              <a:t> </a:t>
            </a:r>
            <a:r>
              <a:rPr lang="es-ES" dirty="0" err="1"/>
              <a:t>is</a:t>
            </a:r>
            <a:r>
              <a:rPr lang="es-ES" dirty="0"/>
              <a:t> </a:t>
            </a:r>
            <a:r>
              <a:rPr lang="es-ES" dirty="0" err="1"/>
              <a:t>consistent</a:t>
            </a:r>
            <a:r>
              <a:rPr lang="es-ES" dirty="0"/>
              <a:t> </a:t>
            </a:r>
            <a:r>
              <a:rPr lang="es-ES" dirty="0" err="1"/>
              <a:t>with</a:t>
            </a:r>
            <a:r>
              <a:rPr lang="es-ES" dirty="0"/>
              <a:t> HF. </a:t>
            </a:r>
            <a:r>
              <a:rPr lang="es-ES" b="1" dirty="0"/>
              <a:t>B. </a:t>
            </a:r>
            <a:r>
              <a:rPr lang="es-ES" dirty="0"/>
              <a:t>Representative </a:t>
            </a:r>
            <a:r>
              <a:rPr lang="es-ES" dirty="0" err="1"/>
              <a:t>heart</a:t>
            </a:r>
            <a:r>
              <a:rPr lang="es-ES" dirty="0"/>
              <a:t> </a:t>
            </a:r>
            <a:r>
              <a:rPr lang="es-ES" dirty="0" err="1"/>
              <a:t>sections</a:t>
            </a:r>
            <a:r>
              <a:rPr lang="es-ES" dirty="0"/>
              <a:t> of CT and </a:t>
            </a:r>
            <a:r>
              <a:rPr lang="es-ES" dirty="0" err="1"/>
              <a:t>ecILKcKO</a:t>
            </a:r>
            <a:r>
              <a:rPr lang="es-ES" dirty="0"/>
              <a:t> </a:t>
            </a:r>
            <a:r>
              <a:rPr lang="es-ES" dirty="0" err="1"/>
              <a:t>mice</a:t>
            </a:r>
            <a:r>
              <a:rPr lang="es-ES" dirty="0"/>
              <a:t> </a:t>
            </a:r>
            <a:r>
              <a:rPr lang="es-ES" dirty="0" err="1"/>
              <a:t>stained</a:t>
            </a:r>
            <a:r>
              <a:rPr lang="es-ES" dirty="0"/>
              <a:t> </a:t>
            </a:r>
            <a:r>
              <a:rPr lang="es-ES" dirty="0" err="1"/>
              <a:t>with</a:t>
            </a:r>
            <a:r>
              <a:rPr lang="es-ES" dirty="0"/>
              <a:t> 4-Hidroxinonenal </a:t>
            </a:r>
            <a:r>
              <a:rPr lang="es-ES" dirty="0" err="1"/>
              <a:t>showing</a:t>
            </a:r>
            <a:r>
              <a:rPr lang="es-ES" dirty="0"/>
              <a:t> </a:t>
            </a:r>
            <a:r>
              <a:rPr lang="es-ES" dirty="0" err="1"/>
              <a:t>increased</a:t>
            </a:r>
            <a:r>
              <a:rPr lang="es-ES" dirty="0"/>
              <a:t> </a:t>
            </a:r>
            <a:r>
              <a:rPr lang="es-ES" dirty="0" err="1"/>
              <a:t>lipid</a:t>
            </a:r>
            <a:r>
              <a:rPr lang="es-ES" dirty="0"/>
              <a:t> </a:t>
            </a:r>
            <a:r>
              <a:rPr lang="es-ES" dirty="0" err="1"/>
              <a:t>peroxidation</a:t>
            </a:r>
            <a:r>
              <a:rPr lang="es-ES" dirty="0"/>
              <a:t> </a:t>
            </a:r>
            <a:r>
              <a:rPr lang="es-ES" dirty="0" err="1"/>
              <a:t>three</a:t>
            </a:r>
            <a:r>
              <a:rPr lang="es-ES" dirty="0"/>
              <a:t> </a:t>
            </a:r>
            <a:r>
              <a:rPr lang="es-ES" dirty="0" err="1"/>
              <a:t>weeks</a:t>
            </a:r>
            <a:r>
              <a:rPr lang="es-ES" dirty="0"/>
              <a:t> after ILK </a:t>
            </a:r>
            <a:r>
              <a:rPr lang="es-ES" dirty="0" err="1"/>
              <a:t>deletion</a:t>
            </a:r>
            <a:r>
              <a:rPr lang="es-ES" dirty="0"/>
              <a:t> (</a:t>
            </a:r>
            <a:r>
              <a:rPr lang="es-ES" dirty="0" err="1"/>
              <a:t>Scale</a:t>
            </a:r>
            <a:r>
              <a:rPr lang="es-ES" dirty="0"/>
              <a:t> bar: 50 </a:t>
            </a:r>
            <a:r>
              <a:rPr lang="el-GR" dirty="0"/>
              <a:t>μ</a:t>
            </a:r>
            <a:r>
              <a:rPr lang="es-ES" dirty="0"/>
              <a:t>m). </a:t>
            </a:r>
            <a:r>
              <a:rPr lang="es-ES" b="1" dirty="0"/>
              <a:t>C. </a:t>
            </a:r>
            <a:r>
              <a:rPr lang="en-US" sz="1800" b="0" i="0" u="none" strike="noStrike" baseline="0" dirty="0">
                <a:latin typeface="Calibri" panose="020F0502020204030204" pitchFamily="34" charset="0"/>
              </a:rPr>
              <a:t>Detection of cardiac protein carbonyl formation in total heat protein extracts  from CT and </a:t>
            </a:r>
            <a:r>
              <a:rPr lang="en-US" sz="1800" b="0" i="0" u="none" strike="noStrike" baseline="0" dirty="0" err="1">
                <a:latin typeface="Calibri" panose="020F0502020204030204" pitchFamily="34" charset="0"/>
              </a:rPr>
              <a:t>ecILK</a:t>
            </a:r>
            <a:r>
              <a:rPr lang="en-US" sz="1800" b="0" i="0" u="none" strike="noStrike" baseline="0" dirty="0">
                <a:latin typeface="Calibri" panose="020F0502020204030204" pitchFamily="34" charset="0"/>
              </a:rPr>
              <a:t> </a:t>
            </a:r>
            <a:r>
              <a:rPr lang="en-US" sz="1800" b="0" i="0" u="none" strike="noStrike" baseline="0" dirty="0" err="1">
                <a:latin typeface="Calibri" panose="020F0502020204030204" pitchFamily="34" charset="0"/>
              </a:rPr>
              <a:t>cKO</a:t>
            </a:r>
            <a:r>
              <a:rPr lang="en-US" sz="1800" b="0" i="0" u="none" strike="noStrike" baseline="0" dirty="0">
                <a:latin typeface="Calibri" panose="020F0502020204030204" pitchFamily="34" charset="0"/>
              </a:rPr>
              <a:t> mice at 1, 2 and 3 weeks of deletion showing a significant increase at three weeks after deletion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(*p&lt;0.005, n=3 mice per condition, oxidation assays were performed in duplicate)</a:t>
            </a:r>
            <a:r>
              <a:rPr lang="es-ES" sz="1800" b="0" i="0" u="none" strike="noStrike" baseline="0" dirty="0">
                <a:latin typeface="Calibri" panose="020F0502020204030204" pitchFamily="34" charset="0"/>
              </a:rPr>
              <a:t>. p </a:t>
            </a:r>
            <a:r>
              <a:rPr lang="es-ES" sz="1800" dirty="0" err="1"/>
              <a:t>values</a:t>
            </a:r>
            <a:r>
              <a:rPr lang="es-ES" sz="1800" dirty="0"/>
              <a:t> </a:t>
            </a:r>
            <a:r>
              <a:rPr lang="es-ES" sz="1800" dirty="0" err="1"/>
              <a:t>were</a:t>
            </a:r>
            <a:r>
              <a:rPr lang="es-ES" sz="1800" dirty="0"/>
              <a:t> </a:t>
            </a:r>
            <a:r>
              <a:rPr lang="es-ES" sz="1800" dirty="0" err="1"/>
              <a:t>calculated</a:t>
            </a:r>
            <a:r>
              <a:rPr lang="es-ES" sz="1800" dirty="0"/>
              <a:t> </a:t>
            </a:r>
            <a:r>
              <a:rPr lang="es-ES" sz="1800" dirty="0" err="1"/>
              <a:t>using</a:t>
            </a:r>
            <a:r>
              <a:rPr lang="es-ES" sz="1800" dirty="0"/>
              <a:t> </a:t>
            </a:r>
            <a:r>
              <a:rPr lang="es-ES" sz="1800" dirty="0" err="1"/>
              <a:t>one</a:t>
            </a:r>
            <a:r>
              <a:rPr lang="es-ES" sz="1800" dirty="0"/>
              <a:t> </a:t>
            </a:r>
            <a:r>
              <a:rPr lang="es-ES" sz="1800" dirty="0" err="1"/>
              <a:t>way</a:t>
            </a:r>
            <a:r>
              <a:rPr lang="es-ES" sz="1800" dirty="0"/>
              <a:t> ANOVA. </a:t>
            </a:r>
            <a:endParaRPr lang="es-ES" b="1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5251C6EC-F5E3-EDE2-C2DE-06BC6581637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lum bright="-20000" contrast="40000"/>
          </a:blip>
          <a:srcRect r="31911"/>
          <a:stretch/>
        </p:blipFill>
        <p:spPr>
          <a:xfrm>
            <a:off x="2885207" y="3870085"/>
            <a:ext cx="1697707" cy="376949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74B88250-711C-699B-6DEF-C70D86B7CCA2}"/>
              </a:ext>
            </a:extLst>
          </p:cNvPr>
          <p:cNvSpPr txBox="1"/>
          <p:nvPr/>
        </p:nvSpPr>
        <p:spPr>
          <a:xfrm>
            <a:off x="2404938" y="3836864"/>
            <a:ext cx="2487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dirty="0">
                <a:solidFill>
                  <a:srgbClr val="0070C0"/>
                </a:solidFill>
              </a:rPr>
              <a:t>I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BB8A8409-5B6E-5BF9-3DB6-4C6085C2AB2E}"/>
              </a:ext>
            </a:extLst>
          </p:cNvPr>
          <p:cNvSpPr txBox="1"/>
          <p:nvPr/>
        </p:nvSpPr>
        <p:spPr>
          <a:xfrm>
            <a:off x="2376415" y="4479985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dirty="0">
                <a:solidFill>
                  <a:srgbClr val="0070C0"/>
                </a:solidFill>
              </a:rPr>
              <a:t>II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6BEC3561-103F-DBFC-E211-333578BEEAA2}"/>
              </a:ext>
            </a:extLst>
          </p:cNvPr>
          <p:cNvSpPr txBox="1"/>
          <p:nvPr/>
        </p:nvSpPr>
        <p:spPr>
          <a:xfrm>
            <a:off x="2334463" y="5235503"/>
            <a:ext cx="3770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dirty="0">
                <a:solidFill>
                  <a:srgbClr val="0070C0"/>
                </a:solidFill>
              </a:rPr>
              <a:t>III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CB1FA466-D72B-E5BF-1D58-90B0AC47B36E}"/>
              </a:ext>
            </a:extLst>
          </p:cNvPr>
          <p:cNvSpPr txBox="1"/>
          <p:nvPr/>
        </p:nvSpPr>
        <p:spPr>
          <a:xfrm>
            <a:off x="2129644" y="5903601"/>
            <a:ext cx="593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dirty="0" err="1">
                <a:solidFill>
                  <a:srgbClr val="0070C0"/>
                </a:solidFill>
              </a:rPr>
              <a:t>aVR</a:t>
            </a:r>
            <a:endParaRPr lang="es-ES" sz="2000" dirty="0">
              <a:solidFill>
                <a:srgbClr val="0070C0"/>
              </a:solidFill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B5D14A6E-CEC8-6E66-D25E-091018ABDE4B}"/>
              </a:ext>
            </a:extLst>
          </p:cNvPr>
          <p:cNvSpPr txBox="1"/>
          <p:nvPr/>
        </p:nvSpPr>
        <p:spPr>
          <a:xfrm>
            <a:off x="2149785" y="6509260"/>
            <a:ext cx="5613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dirty="0" err="1">
                <a:solidFill>
                  <a:srgbClr val="0070C0"/>
                </a:solidFill>
              </a:rPr>
              <a:t>aVL</a:t>
            </a:r>
            <a:endParaRPr lang="es-ES" sz="2000" dirty="0">
              <a:solidFill>
                <a:srgbClr val="0070C0"/>
              </a:solidFill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BCEB0842-D012-D24D-9288-8A7BBF95D834}"/>
              </a:ext>
            </a:extLst>
          </p:cNvPr>
          <p:cNvSpPr txBox="1"/>
          <p:nvPr/>
        </p:nvSpPr>
        <p:spPr>
          <a:xfrm>
            <a:off x="2136358" y="7133654"/>
            <a:ext cx="5725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dirty="0" err="1">
                <a:solidFill>
                  <a:srgbClr val="0070C0"/>
                </a:solidFill>
              </a:rPr>
              <a:t>aVF</a:t>
            </a:r>
            <a:endParaRPr lang="es-ES" sz="2000" dirty="0">
              <a:solidFill>
                <a:srgbClr val="0070C0"/>
              </a:solidFill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95194FCF-51D8-8B16-6FED-BC2A1BD984A4}"/>
              </a:ext>
            </a:extLst>
          </p:cNvPr>
          <p:cNvSpPr txBox="1"/>
          <p:nvPr/>
        </p:nvSpPr>
        <p:spPr>
          <a:xfrm>
            <a:off x="3361352" y="3395196"/>
            <a:ext cx="62444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b="1" dirty="0"/>
              <a:t>Basal              1 </a:t>
            </a:r>
            <a:r>
              <a:rPr lang="es-ES" sz="2400" b="1" dirty="0" err="1"/>
              <a:t>week</a:t>
            </a:r>
            <a:r>
              <a:rPr lang="es-ES" sz="2400" b="1" dirty="0"/>
              <a:t>            2 </a:t>
            </a:r>
            <a:r>
              <a:rPr lang="es-ES" sz="2400" b="1" dirty="0" err="1"/>
              <a:t>weeks</a:t>
            </a:r>
            <a:r>
              <a:rPr lang="es-ES" sz="2400" b="1" dirty="0"/>
              <a:t>         3 </a:t>
            </a:r>
            <a:r>
              <a:rPr lang="es-ES" sz="2400" b="1" dirty="0" err="1"/>
              <a:t>weeks</a:t>
            </a:r>
            <a:endParaRPr lang="es-ES" sz="2400" b="1" dirty="0"/>
          </a:p>
        </p:txBody>
      </p:sp>
      <p:grpSp>
        <p:nvGrpSpPr>
          <p:cNvPr id="16" name="Grupo 15">
            <a:extLst>
              <a:ext uri="{FF2B5EF4-FFF2-40B4-BE49-F238E27FC236}">
                <a16:creationId xmlns:a16="http://schemas.microsoft.com/office/drawing/2014/main" id="{6FD1EEE0-323C-C6A3-319C-EB603A5C4549}"/>
              </a:ext>
            </a:extLst>
          </p:cNvPr>
          <p:cNvGrpSpPr/>
          <p:nvPr/>
        </p:nvGrpSpPr>
        <p:grpSpPr>
          <a:xfrm>
            <a:off x="2481388" y="7970702"/>
            <a:ext cx="624447" cy="627591"/>
            <a:chOff x="6403476" y="2072526"/>
            <a:chExt cx="429490" cy="464184"/>
          </a:xfrm>
        </p:grpSpPr>
        <p:cxnSp>
          <p:nvCxnSpPr>
            <p:cNvPr id="17" name="Conector recto 16">
              <a:extLst>
                <a:ext uri="{FF2B5EF4-FFF2-40B4-BE49-F238E27FC236}">
                  <a16:creationId xmlns:a16="http://schemas.microsoft.com/office/drawing/2014/main" id="{5E2E5C24-A437-2333-C912-A2E934A62EA4}"/>
                </a:ext>
              </a:extLst>
            </p:cNvPr>
            <p:cNvCxnSpPr/>
            <p:nvPr/>
          </p:nvCxnSpPr>
          <p:spPr>
            <a:xfrm flipH="1">
              <a:off x="6486496" y="2072526"/>
              <a:ext cx="5148" cy="46418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Conector recto 17">
              <a:extLst>
                <a:ext uri="{FF2B5EF4-FFF2-40B4-BE49-F238E27FC236}">
                  <a16:creationId xmlns:a16="http://schemas.microsoft.com/office/drawing/2014/main" id="{FD8F4804-0D48-A59C-AC88-D0556D0C219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403476" y="2447871"/>
              <a:ext cx="42949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9" name="CuadroTexto 18">
            <a:extLst>
              <a:ext uri="{FF2B5EF4-FFF2-40B4-BE49-F238E27FC236}">
                <a16:creationId xmlns:a16="http://schemas.microsoft.com/office/drawing/2014/main" id="{FAE39C36-F0D3-12FB-3D60-F854A9CFC411}"/>
              </a:ext>
            </a:extLst>
          </p:cNvPr>
          <p:cNvSpPr txBox="1"/>
          <p:nvPr/>
        </p:nvSpPr>
        <p:spPr>
          <a:xfrm>
            <a:off x="2541396" y="8596747"/>
            <a:ext cx="854722" cy="369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20 </a:t>
            </a:r>
            <a:r>
              <a:rPr lang="es-ES" dirty="0" err="1"/>
              <a:t>msg</a:t>
            </a:r>
            <a:endParaRPr lang="es-ES" dirty="0"/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E7A3F5A3-614F-E28E-A695-B65B1A113A36}"/>
              </a:ext>
            </a:extLst>
          </p:cNvPr>
          <p:cNvSpPr txBox="1"/>
          <p:nvPr/>
        </p:nvSpPr>
        <p:spPr>
          <a:xfrm rot="16200000">
            <a:off x="1986280" y="8066577"/>
            <a:ext cx="724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dirty="0"/>
              <a:t>0,5mV</a:t>
            </a:r>
          </a:p>
        </p:txBody>
      </p:sp>
      <p:pic>
        <p:nvPicPr>
          <p:cNvPr id="23" name="Imagen 22"/>
          <p:cNvPicPr>
            <a:picLocks noChangeAspect="1"/>
          </p:cNvPicPr>
          <p:nvPr/>
        </p:nvPicPr>
        <p:blipFill rotWithShape="1">
          <a:blip r:embed="rId3"/>
          <a:srcRect l="19167" t="3977" r="31970" b="1152"/>
          <a:stretch/>
        </p:blipFill>
        <p:spPr>
          <a:xfrm>
            <a:off x="8359539" y="3880971"/>
            <a:ext cx="1320969" cy="379263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6" name="Imagen 25"/>
          <p:cNvPicPr>
            <a:picLocks noChangeAspect="1"/>
          </p:cNvPicPr>
          <p:nvPr/>
        </p:nvPicPr>
        <p:blipFill rotWithShape="1">
          <a:blip r:embed="rId4"/>
          <a:srcRect r="26418"/>
          <a:stretch/>
        </p:blipFill>
        <p:spPr>
          <a:xfrm>
            <a:off x="4721266" y="3880971"/>
            <a:ext cx="1645095" cy="376949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2" name="CuadroTexto 21">
            <a:extLst>
              <a:ext uri="{FF2B5EF4-FFF2-40B4-BE49-F238E27FC236}">
                <a16:creationId xmlns:a16="http://schemas.microsoft.com/office/drawing/2014/main" id="{3DEE509F-79AA-44BA-A951-B6F03C5B28E1}"/>
              </a:ext>
            </a:extLst>
          </p:cNvPr>
          <p:cNvSpPr txBox="1"/>
          <p:nvPr/>
        </p:nvSpPr>
        <p:spPr>
          <a:xfrm>
            <a:off x="2286796" y="9513540"/>
            <a:ext cx="4488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b="1" dirty="0"/>
              <a:t>CT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AD7A1998-BE4F-4F15-8805-118BBD0D0686}"/>
              </a:ext>
            </a:extLst>
          </p:cNvPr>
          <p:cNvSpPr txBox="1"/>
          <p:nvPr/>
        </p:nvSpPr>
        <p:spPr>
          <a:xfrm>
            <a:off x="4562565" y="9540183"/>
            <a:ext cx="12089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b="1" dirty="0" err="1"/>
              <a:t>ecILK</a:t>
            </a:r>
            <a:r>
              <a:rPr lang="es-ES" sz="2000" b="1" dirty="0"/>
              <a:t> </a:t>
            </a:r>
            <a:r>
              <a:rPr lang="es-ES" sz="2000" b="1" dirty="0" err="1"/>
              <a:t>cKO</a:t>
            </a:r>
            <a:endParaRPr lang="es-ES" sz="2000" b="1" dirty="0"/>
          </a:p>
        </p:txBody>
      </p:sp>
      <p:sp>
        <p:nvSpPr>
          <p:cNvPr id="29" name="5 CuadroTexto">
            <a:extLst>
              <a:ext uri="{FF2B5EF4-FFF2-40B4-BE49-F238E27FC236}">
                <a16:creationId xmlns:a16="http://schemas.microsoft.com/office/drawing/2014/main" id="{B78608DC-1489-4136-A45E-2A712A240848}"/>
              </a:ext>
            </a:extLst>
          </p:cNvPr>
          <p:cNvSpPr txBox="1"/>
          <p:nvPr/>
        </p:nvSpPr>
        <p:spPr>
          <a:xfrm rot="16200000">
            <a:off x="491869" y="10771095"/>
            <a:ext cx="8965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625620">
              <a:defRPr/>
            </a:pPr>
            <a:r>
              <a:rPr lang="es-ES" sz="2000" b="1" kern="0" dirty="0">
                <a:solidFill>
                  <a:prstClr val="black"/>
                </a:solidFill>
              </a:rPr>
              <a:t>4-HNE</a:t>
            </a:r>
          </a:p>
        </p:txBody>
      </p:sp>
      <p:pic>
        <p:nvPicPr>
          <p:cNvPr id="31" name="Picture 2" descr="C:\Users\Susana\Desktop\4hnn bueno.tif">
            <a:extLst>
              <a:ext uri="{FF2B5EF4-FFF2-40B4-BE49-F238E27FC236}">
                <a16:creationId xmlns:a16="http://schemas.microsoft.com/office/drawing/2014/main" id="{ABD4E0AA-4F1A-4141-BA37-E64476C75F1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33000"/>
                    </a14:imgEffect>
                    <a14:imgEffect>
                      <a14:brightnessContrast bright="8000" contrast="20000"/>
                    </a14:imgEffect>
                  </a14:imgLayer>
                </a14:imgProps>
              </a:ext>
            </a:extLst>
          </a:blip>
          <a:srcRect l="1285" t="51253" r="51968" b="1258"/>
          <a:stretch/>
        </p:blipFill>
        <p:spPr bwMode="auto">
          <a:xfrm>
            <a:off x="3954934" y="9847959"/>
            <a:ext cx="2596676" cy="2432342"/>
          </a:xfrm>
          <a:prstGeom prst="rect">
            <a:avLst/>
          </a:prstGeom>
          <a:noFill/>
          <a:ln w="12700">
            <a:noFill/>
          </a:ln>
        </p:spPr>
      </p:pic>
      <p:pic>
        <p:nvPicPr>
          <p:cNvPr id="30" name="Picture 2" descr="C:\Users\Susana\Desktop\4hnn bueno.tif">
            <a:extLst>
              <a:ext uri="{FF2B5EF4-FFF2-40B4-BE49-F238E27FC236}">
                <a16:creationId xmlns:a16="http://schemas.microsoft.com/office/drawing/2014/main" id="{F14BA87B-2B1F-4FE9-80D4-303DECCDD49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33000"/>
                    </a14:imgEffect>
                    <a14:imgEffect>
                      <a14:brightnessContrast bright="8000" contrast="20000"/>
                    </a14:imgEffect>
                  </a14:imgLayer>
                </a14:imgProps>
              </a:ext>
            </a:extLst>
          </a:blip>
          <a:srcRect l="1285" t="2306" r="51968" b="52552"/>
          <a:stretch/>
        </p:blipFill>
        <p:spPr bwMode="auto">
          <a:xfrm>
            <a:off x="1212879" y="9862221"/>
            <a:ext cx="2596676" cy="2418080"/>
          </a:xfrm>
          <a:prstGeom prst="rect">
            <a:avLst/>
          </a:prstGeom>
          <a:noFill/>
          <a:ln w="12700">
            <a:noFill/>
          </a:ln>
        </p:spPr>
      </p:pic>
      <p:sp>
        <p:nvSpPr>
          <p:cNvPr id="11" name="CuadroTexto 10"/>
          <p:cNvSpPr txBox="1"/>
          <p:nvPr/>
        </p:nvSpPr>
        <p:spPr>
          <a:xfrm flipH="1">
            <a:off x="859760" y="2690188"/>
            <a:ext cx="2901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b="1" dirty="0"/>
              <a:t>A</a:t>
            </a:r>
          </a:p>
        </p:txBody>
      </p:sp>
      <p:sp>
        <p:nvSpPr>
          <p:cNvPr id="32" name="CuadroTexto 31"/>
          <p:cNvSpPr txBox="1"/>
          <p:nvPr/>
        </p:nvSpPr>
        <p:spPr>
          <a:xfrm flipH="1">
            <a:off x="790484" y="8818750"/>
            <a:ext cx="2901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b="1" dirty="0"/>
              <a:t>B</a:t>
            </a:r>
          </a:p>
        </p:txBody>
      </p:sp>
      <p:cxnSp>
        <p:nvCxnSpPr>
          <p:cNvPr id="14" name="Conector recto 13"/>
          <p:cNvCxnSpPr/>
          <p:nvPr/>
        </p:nvCxnSpPr>
        <p:spPr>
          <a:xfrm>
            <a:off x="3264263" y="12353331"/>
            <a:ext cx="54529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ector recto 32"/>
          <p:cNvCxnSpPr/>
          <p:nvPr/>
        </p:nvCxnSpPr>
        <p:spPr>
          <a:xfrm>
            <a:off x="6006318" y="12325849"/>
            <a:ext cx="54529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Imagen 33"/>
          <p:cNvPicPr>
            <a:picLocks noChangeAspect="1"/>
          </p:cNvPicPr>
          <p:nvPr/>
        </p:nvPicPr>
        <p:blipFill rotWithShape="1">
          <a:blip r:embed="rId7"/>
          <a:srcRect l="9519" t="3749" r="12495" b="6872"/>
          <a:stretch/>
        </p:blipFill>
        <p:spPr>
          <a:xfrm>
            <a:off x="6500937" y="3880971"/>
            <a:ext cx="1724026" cy="379263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8107A113-FBF6-3F99-F2E9-BBF19EEB68CE}"/>
              </a:ext>
            </a:extLst>
          </p:cNvPr>
          <p:cNvSpPr txBox="1"/>
          <p:nvPr/>
        </p:nvSpPr>
        <p:spPr>
          <a:xfrm>
            <a:off x="715895" y="960990"/>
            <a:ext cx="46739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600" b="1" u="sng" dirty="0" err="1"/>
              <a:t>Supplementary</a:t>
            </a:r>
            <a:r>
              <a:rPr lang="es-ES" sz="3600" b="1" u="sng" dirty="0"/>
              <a:t> figure 4</a:t>
            </a:r>
          </a:p>
        </p:txBody>
      </p:sp>
      <p:grpSp>
        <p:nvGrpSpPr>
          <p:cNvPr id="35" name="Grupo 34">
            <a:extLst>
              <a:ext uri="{FF2B5EF4-FFF2-40B4-BE49-F238E27FC236}">
                <a16:creationId xmlns:a16="http://schemas.microsoft.com/office/drawing/2014/main" id="{800AEB48-0ACA-3BE3-9DB5-D2FEA44FEAD7}"/>
              </a:ext>
            </a:extLst>
          </p:cNvPr>
          <p:cNvGrpSpPr/>
          <p:nvPr/>
        </p:nvGrpSpPr>
        <p:grpSpPr>
          <a:xfrm>
            <a:off x="6962989" y="9019693"/>
            <a:ext cx="5474545" cy="4342476"/>
            <a:chOff x="3200460" y="477675"/>
            <a:chExt cx="2641704" cy="2279040"/>
          </a:xfrm>
        </p:grpSpPr>
        <p:graphicFrame>
          <p:nvGraphicFramePr>
            <p:cNvPr id="36" name="Objeto 35">
              <a:extLst>
                <a:ext uri="{FF2B5EF4-FFF2-40B4-BE49-F238E27FC236}">
                  <a16:creationId xmlns:a16="http://schemas.microsoft.com/office/drawing/2014/main" id="{EF42DB5F-DF91-B560-46BA-0F1C71E123D4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572596" y="638172"/>
            <a:ext cx="2269568" cy="19645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9" r:id="rId8" imgW="2918180" imgH="2526481" progId="Prism9.Document">
                    <p:embed/>
                  </p:oleObj>
                </mc:Choice>
                <mc:Fallback>
                  <p:oleObj name="Prism 9" r:id="rId8" imgW="2918180" imgH="2526481" progId="Prism9.Document">
                    <p:embed/>
                    <p:pic>
                      <p:nvPicPr>
                        <p:cNvPr id="44" name="Objeto 43">
                          <a:extLst>
                            <a:ext uri="{FF2B5EF4-FFF2-40B4-BE49-F238E27FC236}">
                              <a16:creationId xmlns:a16="http://schemas.microsoft.com/office/drawing/2014/main" id="{0506C2D0-D575-009F-DD15-7E9513659E0F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3572596" y="638172"/>
                          <a:ext cx="2269568" cy="196457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7" name="CuadroTexto 36">
              <a:extLst>
                <a:ext uri="{FF2B5EF4-FFF2-40B4-BE49-F238E27FC236}">
                  <a16:creationId xmlns:a16="http://schemas.microsoft.com/office/drawing/2014/main" id="{B91EEAFD-06AF-EFD9-62F3-65AF49524542}"/>
                </a:ext>
              </a:extLst>
            </p:cNvPr>
            <p:cNvSpPr txBox="1"/>
            <p:nvPr/>
          </p:nvSpPr>
          <p:spPr>
            <a:xfrm rot="16200000">
              <a:off x="2407880" y="1270255"/>
              <a:ext cx="1999393" cy="41423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489" b="1" dirty="0" err="1"/>
                <a:t>Protein</a:t>
              </a:r>
              <a:r>
                <a:rPr lang="es-ES" sz="2489" b="1" dirty="0"/>
                <a:t> </a:t>
              </a:r>
              <a:r>
                <a:rPr lang="es-ES" sz="2489" b="1" dirty="0" err="1"/>
                <a:t>oxidation</a:t>
              </a:r>
              <a:r>
                <a:rPr lang="es-ES" sz="2489" b="1" dirty="0"/>
                <a:t> /GAPDH</a:t>
              </a:r>
            </a:p>
            <a:p>
              <a:pPr algn="ctr"/>
              <a:r>
                <a:rPr lang="es-ES" sz="2489" dirty="0"/>
                <a:t>(fold of control)</a:t>
              </a:r>
            </a:p>
          </p:txBody>
        </p:sp>
        <p:sp>
          <p:nvSpPr>
            <p:cNvPr id="38" name="CuadroTexto 37">
              <a:extLst>
                <a:ext uri="{FF2B5EF4-FFF2-40B4-BE49-F238E27FC236}">
                  <a16:creationId xmlns:a16="http://schemas.microsoft.com/office/drawing/2014/main" id="{B3053678-A71B-1911-FC3D-F689D9E9238C}"/>
                </a:ext>
              </a:extLst>
            </p:cNvPr>
            <p:cNvSpPr txBox="1"/>
            <p:nvPr/>
          </p:nvSpPr>
          <p:spPr>
            <a:xfrm>
              <a:off x="4581033" y="2550295"/>
              <a:ext cx="854047" cy="2064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956" b="1" dirty="0">
                  <a:latin typeface="Arial" panose="020B0604020202020204" pitchFamily="34" charset="0"/>
                  <a:cs typeface="Arial" panose="020B0604020202020204" pitchFamily="34" charset="0"/>
                </a:rPr>
                <a:t>ecILK cKO</a:t>
              </a:r>
            </a:p>
          </p:txBody>
        </p:sp>
        <p:cxnSp>
          <p:nvCxnSpPr>
            <p:cNvPr id="39" name="Conector recto 38">
              <a:extLst>
                <a:ext uri="{FF2B5EF4-FFF2-40B4-BE49-F238E27FC236}">
                  <a16:creationId xmlns:a16="http://schemas.microsoft.com/office/drawing/2014/main" id="{4C89ED51-9FAA-02BD-56A7-18CF31FE89F5}"/>
                </a:ext>
              </a:extLst>
            </p:cNvPr>
            <p:cNvCxnSpPr>
              <a:cxnSpLocks/>
            </p:cNvCxnSpPr>
            <p:nvPr/>
          </p:nvCxnSpPr>
          <p:spPr>
            <a:xfrm>
              <a:off x="4432391" y="2557327"/>
              <a:ext cx="977161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Conector recto 39">
              <a:extLst>
                <a:ext uri="{FF2B5EF4-FFF2-40B4-BE49-F238E27FC236}">
                  <a16:creationId xmlns:a16="http://schemas.microsoft.com/office/drawing/2014/main" id="{A8F9ADCB-4680-5219-3734-28ED60D1578F}"/>
                </a:ext>
              </a:extLst>
            </p:cNvPr>
            <p:cNvCxnSpPr/>
            <p:nvPr/>
          </p:nvCxnSpPr>
          <p:spPr>
            <a:xfrm>
              <a:off x="4085613" y="806690"/>
              <a:ext cx="123971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CuadroTexto 40">
              <a:extLst>
                <a:ext uri="{FF2B5EF4-FFF2-40B4-BE49-F238E27FC236}">
                  <a16:creationId xmlns:a16="http://schemas.microsoft.com/office/drawing/2014/main" id="{10F3B784-FE7E-3E6B-9A6B-B24704EF18E6}"/>
                </a:ext>
              </a:extLst>
            </p:cNvPr>
            <p:cNvSpPr txBox="1"/>
            <p:nvPr/>
          </p:nvSpPr>
          <p:spPr>
            <a:xfrm>
              <a:off x="4559158" y="649000"/>
              <a:ext cx="198949" cy="33564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s-ES" sz="3556" dirty="0"/>
                <a:t>*</a:t>
              </a:r>
            </a:p>
          </p:txBody>
        </p:sp>
      </p:grpSp>
      <p:sp>
        <p:nvSpPr>
          <p:cNvPr id="42" name="CuadroTexto 41">
            <a:extLst>
              <a:ext uri="{FF2B5EF4-FFF2-40B4-BE49-F238E27FC236}">
                <a16:creationId xmlns:a16="http://schemas.microsoft.com/office/drawing/2014/main" id="{C7DC4197-A824-3E60-A5F4-5191CD50C656}"/>
              </a:ext>
            </a:extLst>
          </p:cNvPr>
          <p:cNvSpPr txBox="1"/>
          <p:nvPr/>
        </p:nvSpPr>
        <p:spPr>
          <a:xfrm flipH="1">
            <a:off x="6472826" y="8688121"/>
            <a:ext cx="9294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b="1" dirty="0"/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40197644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upo 22">
            <a:extLst>
              <a:ext uri="{FF2B5EF4-FFF2-40B4-BE49-F238E27FC236}">
                <a16:creationId xmlns:a16="http://schemas.microsoft.com/office/drawing/2014/main" id="{5ECDF45B-A3BB-83D3-E1AD-D3FD66D559DD}"/>
              </a:ext>
            </a:extLst>
          </p:cNvPr>
          <p:cNvGrpSpPr/>
          <p:nvPr/>
        </p:nvGrpSpPr>
        <p:grpSpPr>
          <a:xfrm>
            <a:off x="1317171" y="1983620"/>
            <a:ext cx="4566513" cy="3883780"/>
            <a:chOff x="1551434" y="1983620"/>
            <a:chExt cx="3531870" cy="3454400"/>
          </a:xfrm>
        </p:grpSpPr>
        <p:graphicFrame>
          <p:nvGraphicFramePr>
            <p:cNvPr id="22" name="Gráfico 21">
              <a:extLst>
                <a:ext uri="{FF2B5EF4-FFF2-40B4-BE49-F238E27FC236}">
                  <a16:creationId xmlns:a16="http://schemas.microsoft.com/office/drawing/2014/main" id="{552E46DB-9238-BC97-EFD5-179BE6A2BB34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909257190"/>
                </p:ext>
              </p:extLst>
            </p:nvPr>
          </p:nvGraphicFramePr>
          <p:xfrm>
            <a:off x="1551434" y="1983620"/>
            <a:ext cx="3531870" cy="34544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pSp>
          <p:nvGrpSpPr>
            <p:cNvPr id="18" name="Grupo 17">
              <a:extLst>
                <a:ext uri="{FF2B5EF4-FFF2-40B4-BE49-F238E27FC236}">
                  <a16:creationId xmlns:a16="http://schemas.microsoft.com/office/drawing/2014/main" id="{466258E7-5AD0-A48A-BF9C-C8DFF3756317}"/>
                </a:ext>
              </a:extLst>
            </p:cNvPr>
            <p:cNvGrpSpPr/>
            <p:nvPr/>
          </p:nvGrpSpPr>
          <p:grpSpPr>
            <a:xfrm>
              <a:off x="4259681" y="2171073"/>
              <a:ext cx="667899" cy="1275992"/>
              <a:chOff x="7976547" y="2196472"/>
              <a:chExt cx="667899" cy="1275992"/>
            </a:xfrm>
          </p:grpSpPr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0F88EDDB-2AD6-6428-69F9-59129B01927B}"/>
                  </a:ext>
                </a:extLst>
              </p:cNvPr>
              <p:cNvSpPr txBox="1"/>
              <p:nvPr/>
            </p:nvSpPr>
            <p:spPr>
              <a:xfrm>
                <a:off x="7976547" y="2196472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dirty="0"/>
                  <a:t>*</a:t>
                </a:r>
              </a:p>
            </p:txBody>
          </p:sp>
          <p:sp>
            <p:nvSpPr>
              <p:cNvPr id="16" name="Cerrar corchete 15">
                <a:extLst>
                  <a:ext uri="{FF2B5EF4-FFF2-40B4-BE49-F238E27FC236}">
                    <a16:creationId xmlns:a16="http://schemas.microsoft.com/office/drawing/2014/main" id="{FDB7974C-0E79-269B-45C2-03E1C9D14CFA}"/>
                  </a:ext>
                </a:extLst>
              </p:cNvPr>
              <p:cNvSpPr/>
              <p:nvPr/>
            </p:nvSpPr>
            <p:spPr>
              <a:xfrm>
                <a:off x="8219309" y="2778198"/>
                <a:ext cx="45719" cy="694266"/>
              </a:xfrm>
              <a:prstGeom prst="rightBracket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51AA5D2E-694A-5EE0-9E80-CB7EC8BB9DEB}"/>
                  </a:ext>
                </a:extLst>
              </p:cNvPr>
              <p:cNvSpPr txBox="1"/>
              <p:nvPr/>
            </p:nvSpPr>
            <p:spPr>
              <a:xfrm>
                <a:off x="8127980" y="2937855"/>
                <a:ext cx="516466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s-ES" dirty="0"/>
                  <a:t>#</a:t>
                </a:r>
              </a:p>
            </p:txBody>
          </p:sp>
        </p:grpSp>
      </p:grpSp>
      <p:graphicFrame>
        <p:nvGraphicFramePr>
          <p:cNvPr id="25" name="Gráfico 24">
            <a:extLst>
              <a:ext uri="{FF2B5EF4-FFF2-40B4-BE49-F238E27FC236}">
                <a16:creationId xmlns:a16="http://schemas.microsoft.com/office/drawing/2014/main" id="{779DFE88-86E9-62F4-A5CC-30D2036E0A4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16373573"/>
              </p:ext>
            </p:extLst>
          </p:nvPr>
        </p:nvGraphicFramePr>
        <p:xfrm>
          <a:off x="6225297" y="1871133"/>
          <a:ext cx="5063187" cy="42575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12" name="Grupo 11">
            <a:extLst>
              <a:ext uri="{FF2B5EF4-FFF2-40B4-BE49-F238E27FC236}">
                <a16:creationId xmlns:a16="http://schemas.microsoft.com/office/drawing/2014/main" id="{D969948F-0844-BF9E-B60B-855410075FD4}"/>
              </a:ext>
            </a:extLst>
          </p:cNvPr>
          <p:cNvGrpSpPr/>
          <p:nvPr/>
        </p:nvGrpSpPr>
        <p:grpSpPr>
          <a:xfrm>
            <a:off x="1976362" y="9116180"/>
            <a:ext cx="8117114" cy="3445933"/>
            <a:chOff x="1219200" y="5312229"/>
            <a:chExt cx="10123714" cy="3853542"/>
          </a:xfrm>
        </p:grpSpPr>
        <p:grpSp>
          <p:nvGrpSpPr>
            <p:cNvPr id="2" name="Grupo 1">
              <a:extLst>
                <a:ext uri="{FF2B5EF4-FFF2-40B4-BE49-F238E27FC236}">
                  <a16:creationId xmlns:a16="http://schemas.microsoft.com/office/drawing/2014/main" id="{08E79A68-CC8B-1191-0149-BBD26A18E0B4}"/>
                </a:ext>
              </a:extLst>
            </p:cNvPr>
            <p:cNvGrpSpPr/>
            <p:nvPr/>
          </p:nvGrpSpPr>
          <p:grpSpPr>
            <a:xfrm>
              <a:off x="1461654" y="5990113"/>
              <a:ext cx="9565538" cy="2727037"/>
              <a:chOff x="547255" y="1309255"/>
              <a:chExt cx="9565538" cy="2727037"/>
            </a:xfrm>
          </p:grpSpPr>
          <p:pic>
            <p:nvPicPr>
              <p:cNvPr id="3" name="Imagen 2">
                <a:extLst>
                  <a:ext uri="{FF2B5EF4-FFF2-40B4-BE49-F238E27FC236}">
                    <a16:creationId xmlns:a16="http://schemas.microsoft.com/office/drawing/2014/main" id="{341D47CD-4F31-8804-BB1F-EFEAC6C43C0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lum bright="20000" contrast="40000"/>
              </a:blip>
              <a:stretch>
                <a:fillRect/>
              </a:stretch>
            </p:blipFill>
            <p:spPr>
              <a:xfrm flipH="1">
                <a:off x="547255" y="1309255"/>
                <a:ext cx="2931852" cy="2439947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5" name="Imagen 4">
                <a:extLst>
                  <a:ext uri="{FF2B5EF4-FFF2-40B4-BE49-F238E27FC236}">
                    <a16:creationId xmlns:a16="http://schemas.microsoft.com/office/drawing/2014/main" id="{31BC48A8-18BE-5704-B8E5-93F29CA110D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037420" y="1311563"/>
                <a:ext cx="3075373" cy="2682485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6" name="Imagen 5">
                <a:extLst>
                  <a:ext uri="{FF2B5EF4-FFF2-40B4-BE49-F238E27FC236}">
                    <a16:creationId xmlns:a16="http://schemas.microsoft.com/office/drawing/2014/main" id="{B6B54E7A-A203-C80A-92BC-FBD7878F1A0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676751" y="1445356"/>
                <a:ext cx="3253227" cy="2590936"/>
              </a:xfrm>
              <a:prstGeom prst="rect">
                <a:avLst/>
              </a:prstGeom>
              <a:ln>
                <a:noFill/>
              </a:ln>
            </p:spPr>
          </p:pic>
        </p:grpSp>
        <p:sp>
          <p:nvSpPr>
            <p:cNvPr id="8" name="Rectángulo 7">
              <a:extLst>
                <a:ext uri="{FF2B5EF4-FFF2-40B4-BE49-F238E27FC236}">
                  <a16:creationId xmlns:a16="http://schemas.microsoft.com/office/drawing/2014/main" id="{29009C3D-8D0D-8721-6630-AD11EDEACAAA}"/>
                </a:ext>
              </a:extLst>
            </p:cNvPr>
            <p:cNvSpPr/>
            <p:nvPr/>
          </p:nvSpPr>
          <p:spPr>
            <a:xfrm>
              <a:off x="1219200" y="5312229"/>
              <a:ext cx="10123714" cy="385354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9" name="CuadroTexto 8">
              <a:extLst>
                <a:ext uri="{FF2B5EF4-FFF2-40B4-BE49-F238E27FC236}">
                  <a16:creationId xmlns:a16="http://schemas.microsoft.com/office/drawing/2014/main" id="{C2BA98E2-5CE6-085C-EADC-72E1DAA46035}"/>
                </a:ext>
              </a:extLst>
            </p:cNvPr>
            <p:cNvSpPr txBox="1"/>
            <p:nvPr/>
          </p:nvSpPr>
          <p:spPr>
            <a:xfrm>
              <a:off x="2612571" y="5508172"/>
              <a:ext cx="7826682" cy="4130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b="1" dirty="0"/>
                <a:t>CT                                       </a:t>
              </a:r>
              <a:r>
                <a:rPr lang="es-ES" b="1" dirty="0" err="1"/>
                <a:t>ecILK</a:t>
              </a:r>
              <a:r>
                <a:rPr lang="es-ES" b="1" dirty="0"/>
                <a:t> </a:t>
              </a:r>
              <a:r>
                <a:rPr lang="es-ES" b="1" dirty="0" err="1"/>
                <a:t>cKO</a:t>
              </a:r>
              <a:r>
                <a:rPr lang="es-ES" b="1" dirty="0"/>
                <a:t>                          </a:t>
              </a:r>
              <a:r>
                <a:rPr lang="es-ES" b="1" dirty="0" err="1"/>
                <a:t>ecILK</a:t>
              </a:r>
              <a:r>
                <a:rPr lang="es-ES" b="1" dirty="0"/>
                <a:t> </a:t>
              </a:r>
              <a:r>
                <a:rPr lang="es-ES" b="1" dirty="0" err="1"/>
                <a:t>cKO</a:t>
              </a:r>
              <a:r>
                <a:rPr lang="es-ES" b="1" dirty="0"/>
                <a:t> + LOS</a:t>
              </a:r>
            </a:p>
          </p:txBody>
        </p:sp>
        <p:cxnSp>
          <p:nvCxnSpPr>
            <p:cNvPr id="11" name="Conector recto 10">
              <a:extLst>
                <a:ext uri="{FF2B5EF4-FFF2-40B4-BE49-F238E27FC236}">
                  <a16:creationId xmlns:a16="http://schemas.microsoft.com/office/drawing/2014/main" id="{030B266A-736F-7970-30C8-24EC7654753D}"/>
                </a:ext>
              </a:extLst>
            </p:cNvPr>
            <p:cNvCxnSpPr/>
            <p:nvPr/>
          </p:nvCxnSpPr>
          <p:spPr>
            <a:xfrm>
              <a:off x="9797142" y="8686800"/>
              <a:ext cx="93617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CuadroTexto 20">
            <a:extLst>
              <a:ext uri="{FF2B5EF4-FFF2-40B4-BE49-F238E27FC236}">
                <a16:creationId xmlns:a16="http://schemas.microsoft.com/office/drawing/2014/main" id="{D9F4F2E0-3C35-AFB5-39E1-BE6F0A6B707F}"/>
              </a:ext>
            </a:extLst>
          </p:cNvPr>
          <p:cNvSpPr txBox="1"/>
          <p:nvPr/>
        </p:nvSpPr>
        <p:spPr>
          <a:xfrm>
            <a:off x="9936239" y="2220686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*</a:t>
            </a:r>
          </a:p>
        </p:txBody>
      </p:sp>
      <p:grpSp>
        <p:nvGrpSpPr>
          <p:cNvPr id="36" name="Grupo 35">
            <a:extLst>
              <a:ext uri="{FF2B5EF4-FFF2-40B4-BE49-F238E27FC236}">
                <a16:creationId xmlns:a16="http://schemas.microsoft.com/office/drawing/2014/main" id="{5EC1BB8A-FA7F-D056-07AA-39B9AB2EA984}"/>
              </a:ext>
            </a:extLst>
          </p:cNvPr>
          <p:cNvGrpSpPr/>
          <p:nvPr/>
        </p:nvGrpSpPr>
        <p:grpSpPr>
          <a:xfrm>
            <a:off x="1747567" y="6019800"/>
            <a:ext cx="3633423" cy="2602244"/>
            <a:chOff x="1840701" y="6028266"/>
            <a:chExt cx="3633423" cy="2602244"/>
          </a:xfrm>
        </p:grpSpPr>
        <p:pic>
          <p:nvPicPr>
            <p:cNvPr id="28" name="Imagen 27">
              <a:extLst>
                <a:ext uri="{FF2B5EF4-FFF2-40B4-BE49-F238E27FC236}">
                  <a16:creationId xmlns:a16="http://schemas.microsoft.com/office/drawing/2014/main" id="{0464B41B-BFA2-29B5-14C1-DAE57D34D23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t="9371" b="33614"/>
            <a:stretch/>
          </p:blipFill>
          <p:spPr>
            <a:xfrm>
              <a:off x="1976544" y="6028266"/>
              <a:ext cx="3497580" cy="2150534"/>
            </a:xfrm>
            <a:prstGeom prst="rect">
              <a:avLst/>
            </a:prstGeom>
          </p:spPr>
        </p:pic>
        <p:sp>
          <p:nvSpPr>
            <p:cNvPr id="29" name="CuadroTexto 28">
              <a:extLst>
                <a:ext uri="{FF2B5EF4-FFF2-40B4-BE49-F238E27FC236}">
                  <a16:creationId xmlns:a16="http://schemas.microsoft.com/office/drawing/2014/main" id="{387F1FCE-FB28-E27B-DBA6-E80C26E9AC29}"/>
                </a:ext>
              </a:extLst>
            </p:cNvPr>
            <p:cNvSpPr txBox="1"/>
            <p:nvPr/>
          </p:nvSpPr>
          <p:spPr>
            <a:xfrm rot="16200000">
              <a:off x="1467041" y="6794900"/>
              <a:ext cx="120898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400" b="1" dirty="0"/>
                <a:t>LV EF </a:t>
              </a:r>
              <a:r>
                <a:rPr lang="es-ES" dirty="0"/>
                <a:t>(%)</a:t>
              </a:r>
            </a:p>
          </p:txBody>
        </p:sp>
        <p:sp>
          <p:nvSpPr>
            <p:cNvPr id="30" name="CuadroTexto 29">
              <a:extLst>
                <a:ext uri="{FF2B5EF4-FFF2-40B4-BE49-F238E27FC236}">
                  <a16:creationId xmlns:a16="http://schemas.microsoft.com/office/drawing/2014/main" id="{B808678F-0217-DE0F-B927-A025FABA379E}"/>
                </a:ext>
              </a:extLst>
            </p:cNvPr>
            <p:cNvSpPr txBox="1"/>
            <p:nvPr/>
          </p:nvSpPr>
          <p:spPr>
            <a:xfrm>
              <a:off x="2819401" y="8060266"/>
              <a:ext cx="233756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400" b="1" dirty="0"/>
                <a:t>NT          LOS          NT          LOS</a:t>
              </a:r>
            </a:p>
          </p:txBody>
        </p:sp>
        <p:sp>
          <p:nvSpPr>
            <p:cNvPr id="31" name="CuadroTexto 30">
              <a:extLst>
                <a:ext uri="{FF2B5EF4-FFF2-40B4-BE49-F238E27FC236}">
                  <a16:creationId xmlns:a16="http://schemas.microsoft.com/office/drawing/2014/main" id="{028A5F7F-05B7-F1E4-8EED-CE775C3B81F9}"/>
                </a:ext>
              </a:extLst>
            </p:cNvPr>
            <p:cNvSpPr txBox="1"/>
            <p:nvPr/>
          </p:nvSpPr>
          <p:spPr>
            <a:xfrm>
              <a:off x="3166534" y="8322733"/>
              <a:ext cx="188327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400" b="1" dirty="0"/>
                <a:t>CT                    </a:t>
              </a:r>
              <a:r>
                <a:rPr lang="es-ES" sz="1400" b="1" dirty="0" err="1"/>
                <a:t>ecILK</a:t>
              </a:r>
              <a:r>
                <a:rPr lang="es-ES" sz="1400" b="1" dirty="0"/>
                <a:t> </a:t>
              </a:r>
              <a:r>
                <a:rPr lang="es-ES" sz="1400" b="1" dirty="0" err="1"/>
                <a:t>cKO</a:t>
              </a:r>
              <a:endParaRPr lang="es-ES" sz="1400" b="1" dirty="0"/>
            </a:p>
          </p:txBody>
        </p:sp>
        <p:cxnSp>
          <p:nvCxnSpPr>
            <p:cNvPr id="33" name="Conector recto 32">
              <a:extLst>
                <a:ext uri="{FF2B5EF4-FFF2-40B4-BE49-F238E27FC236}">
                  <a16:creationId xmlns:a16="http://schemas.microsoft.com/office/drawing/2014/main" id="{11B7E924-FFC5-24E3-7E97-2DF7265C570A}"/>
                </a:ext>
              </a:extLst>
            </p:cNvPr>
            <p:cNvCxnSpPr>
              <a:cxnSpLocks/>
            </p:cNvCxnSpPr>
            <p:nvPr/>
          </p:nvCxnSpPr>
          <p:spPr>
            <a:xfrm>
              <a:off x="2717800" y="8356600"/>
              <a:ext cx="11938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Conector recto 33">
              <a:extLst>
                <a:ext uri="{FF2B5EF4-FFF2-40B4-BE49-F238E27FC236}">
                  <a16:creationId xmlns:a16="http://schemas.microsoft.com/office/drawing/2014/main" id="{598A0B56-F5C4-0315-A729-CD5A43D85069}"/>
                </a:ext>
              </a:extLst>
            </p:cNvPr>
            <p:cNvCxnSpPr>
              <a:cxnSpLocks/>
            </p:cNvCxnSpPr>
            <p:nvPr/>
          </p:nvCxnSpPr>
          <p:spPr>
            <a:xfrm>
              <a:off x="4013200" y="8356600"/>
              <a:ext cx="11938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5" name="CuadroTexto 34">
              <a:extLst>
                <a:ext uri="{FF2B5EF4-FFF2-40B4-BE49-F238E27FC236}">
                  <a16:creationId xmlns:a16="http://schemas.microsoft.com/office/drawing/2014/main" id="{529B9397-9CB4-94EC-ECAE-200F654499D4}"/>
                </a:ext>
              </a:extLst>
            </p:cNvPr>
            <p:cNvSpPr txBox="1"/>
            <p:nvPr/>
          </p:nvSpPr>
          <p:spPr>
            <a:xfrm>
              <a:off x="4131734" y="6527800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dirty="0"/>
                <a:t>*</a:t>
              </a:r>
            </a:p>
          </p:txBody>
        </p:sp>
      </p:grpSp>
      <p:pic>
        <p:nvPicPr>
          <p:cNvPr id="37" name="Imagen 36">
            <a:extLst>
              <a:ext uri="{FF2B5EF4-FFF2-40B4-BE49-F238E27FC236}">
                <a16:creationId xmlns:a16="http://schemas.microsoft.com/office/drawing/2014/main" id="{4C55874C-7200-A57B-D012-B1ADD010777A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9147" b="34736"/>
          <a:stretch/>
        </p:blipFill>
        <p:spPr>
          <a:xfrm>
            <a:off x="6311477" y="6062134"/>
            <a:ext cx="3408256" cy="2116666"/>
          </a:xfrm>
          <a:prstGeom prst="rect">
            <a:avLst/>
          </a:prstGeom>
        </p:spPr>
      </p:pic>
      <p:sp>
        <p:nvSpPr>
          <p:cNvPr id="38" name="CuadroTexto 37">
            <a:extLst>
              <a:ext uri="{FF2B5EF4-FFF2-40B4-BE49-F238E27FC236}">
                <a16:creationId xmlns:a16="http://schemas.microsoft.com/office/drawing/2014/main" id="{F4E06B87-718A-FEE0-4125-F4FD57866ED6}"/>
              </a:ext>
            </a:extLst>
          </p:cNvPr>
          <p:cNvSpPr txBox="1"/>
          <p:nvPr/>
        </p:nvSpPr>
        <p:spPr>
          <a:xfrm>
            <a:off x="7171268" y="8170333"/>
            <a:ext cx="23375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b="1" dirty="0"/>
              <a:t>NT          LOS          NT          LOS</a:t>
            </a: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2C7916A1-9BD8-AE2C-353F-86D913B0307D}"/>
              </a:ext>
            </a:extLst>
          </p:cNvPr>
          <p:cNvSpPr txBox="1"/>
          <p:nvPr/>
        </p:nvSpPr>
        <p:spPr>
          <a:xfrm>
            <a:off x="7518401" y="8432800"/>
            <a:ext cx="18832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b="1" dirty="0"/>
              <a:t>CT                    </a:t>
            </a:r>
            <a:r>
              <a:rPr lang="es-ES" sz="1400" b="1" dirty="0" err="1"/>
              <a:t>ecILK</a:t>
            </a:r>
            <a:r>
              <a:rPr lang="es-ES" sz="1400" b="1" dirty="0"/>
              <a:t> </a:t>
            </a:r>
            <a:r>
              <a:rPr lang="es-ES" sz="1400" b="1" dirty="0" err="1"/>
              <a:t>cKO</a:t>
            </a:r>
            <a:endParaRPr lang="es-ES" sz="1400" b="1" dirty="0"/>
          </a:p>
        </p:txBody>
      </p:sp>
      <p:cxnSp>
        <p:nvCxnSpPr>
          <p:cNvPr id="40" name="Conector recto 39">
            <a:extLst>
              <a:ext uri="{FF2B5EF4-FFF2-40B4-BE49-F238E27FC236}">
                <a16:creationId xmlns:a16="http://schemas.microsoft.com/office/drawing/2014/main" id="{75511522-F7DD-AC92-764E-31A0208BB339}"/>
              </a:ext>
            </a:extLst>
          </p:cNvPr>
          <p:cNvCxnSpPr>
            <a:cxnSpLocks/>
          </p:cNvCxnSpPr>
          <p:nvPr/>
        </p:nvCxnSpPr>
        <p:spPr>
          <a:xfrm>
            <a:off x="7069667" y="8466667"/>
            <a:ext cx="11938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Conector recto 40">
            <a:extLst>
              <a:ext uri="{FF2B5EF4-FFF2-40B4-BE49-F238E27FC236}">
                <a16:creationId xmlns:a16="http://schemas.microsoft.com/office/drawing/2014/main" id="{5BA3E2EE-91EB-2DB0-106D-28028BD354DA}"/>
              </a:ext>
            </a:extLst>
          </p:cNvPr>
          <p:cNvCxnSpPr>
            <a:cxnSpLocks/>
          </p:cNvCxnSpPr>
          <p:nvPr/>
        </p:nvCxnSpPr>
        <p:spPr>
          <a:xfrm>
            <a:off x="8382001" y="8458200"/>
            <a:ext cx="11938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" name="CuadroTexto 41">
            <a:extLst>
              <a:ext uri="{FF2B5EF4-FFF2-40B4-BE49-F238E27FC236}">
                <a16:creationId xmlns:a16="http://schemas.microsoft.com/office/drawing/2014/main" id="{FCAC512F-D24C-F202-4621-A42055F1658A}"/>
              </a:ext>
            </a:extLst>
          </p:cNvPr>
          <p:cNvSpPr txBox="1"/>
          <p:nvPr/>
        </p:nvSpPr>
        <p:spPr>
          <a:xfrm rot="16200000">
            <a:off x="5823332" y="6811833"/>
            <a:ext cx="12001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b="1" dirty="0"/>
              <a:t>LV FS </a:t>
            </a:r>
            <a:r>
              <a:rPr lang="es-ES" dirty="0"/>
              <a:t>(%)</a:t>
            </a:r>
          </a:p>
        </p:txBody>
      </p:sp>
      <p:sp>
        <p:nvSpPr>
          <p:cNvPr id="43" name="CuadroTexto 42">
            <a:extLst>
              <a:ext uri="{FF2B5EF4-FFF2-40B4-BE49-F238E27FC236}">
                <a16:creationId xmlns:a16="http://schemas.microsoft.com/office/drawing/2014/main" id="{1B90C51D-CA92-8B12-9020-83B4CABB20DA}"/>
              </a:ext>
            </a:extLst>
          </p:cNvPr>
          <p:cNvSpPr txBox="1"/>
          <p:nvPr/>
        </p:nvSpPr>
        <p:spPr>
          <a:xfrm>
            <a:off x="605828" y="97390"/>
            <a:ext cx="46739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600" b="1" u="sng" dirty="0" err="1"/>
              <a:t>Supplementary</a:t>
            </a:r>
            <a:r>
              <a:rPr lang="es-ES" sz="3600" b="1" u="sng" dirty="0"/>
              <a:t> figure 5</a:t>
            </a: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102FD924-5A24-4E58-71C0-B6A504CEED7A}"/>
              </a:ext>
            </a:extLst>
          </p:cNvPr>
          <p:cNvSpPr txBox="1"/>
          <p:nvPr/>
        </p:nvSpPr>
        <p:spPr>
          <a:xfrm>
            <a:off x="872067" y="1507067"/>
            <a:ext cx="4026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b="1" dirty="0"/>
              <a:t>A</a:t>
            </a:r>
            <a:endParaRPr lang="es-ES" sz="2800" dirty="0"/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DF536235-7D90-F30B-2035-9CBD3282CD1C}"/>
              </a:ext>
            </a:extLst>
          </p:cNvPr>
          <p:cNvSpPr txBox="1"/>
          <p:nvPr/>
        </p:nvSpPr>
        <p:spPr>
          <a:xfrm>
            <a:off x="5740400" y="1507067"/>
            <a:ext cx="3866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b="1" dirty="0"/>
              <a:t>B</a:t>
            </a:r>
            <a:endParaRPr lang="es-ES" sz="2800" dirty="0"/>
          </a:p>
        </p:txBody>
      </p:sp>
      <p:sp>
        <p:nvSpPr>
          <p:cNvPr id="46" name="CuadroTexto 45">
            <a:extLst>
              <a:ext uri="{FF2B5EF4-FFF2-40B4-BE49-F238E27FC236}">
                <a16:creationId xmlns:a16="http://schemas.microsoft.com/office/drawing/2014/main" id="{BA22FE73-63AC-723C-75DB-2F103B91AF72}"/>
              </a:ext>
            </a:extLst>
          </p:cNvPr>
          <p:cNvSpPr txBox="1"/>
          <p:nvPr/>
        </p:nvSpPr>
        <p:spPr>
          <a:xfrm>
            <a:off x="846667" y="5757333"/>
            <a:ext cx="3754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b="1" dirty="0"/>
              <a:t>C</a:t>
            </a:r>
            <a:endParaRPr lang="es-ES" sz="2800" dirty="0"/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8BACC10E-8920-7D79-3035-EC83AED4EF57}"/>
              </a:ext>
            </a:extLst>
          </p:cNvPr>
          <p:cNvSpPr txBox="1"/>
          <p:nvPr/>
        </p:nvSpPr>
        <p:spPr>
          <a:xfrm>
            <a:off x="5715000" y="5757333"/>
            <a:ext cx="4106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b="1" dirty="0"/>
              <a:t>D</a:t>
            </a:r>
            <a:endParaRPr lang="es-ES" sz="2800" dirty="0"/>
          </a:p>
        </p:txBody>
      </p:sp>
      <p:sp>
        <p:nvSpPr>
          <p:cNvPr id="48" name="CuadroTexto 47">
            <a:extLst>
              <a:ext uri="{FF2B5EF4-FFF2-40B4-BE49-F238E27FC236}">
                <a16:creationId xmlns:a16="http://schemas.microsoft.com/office/drawing/2014/main" id="{8E04D351-F1C6-EE65-85A6-74641815162F}"/>
              </a:ext>
            </a:extLst>
          </p:cNvPr>
          <p:cNvSpPr txBox="1"/>
          <p:nvPr/>
        </p:nvSpPr>
        <p:spPr>
          <a:xfrm>
            <a:off x="838200" y="8847667"/>
            <a:ext cx="3593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b="1" dirty="0"/>
              <a:t>E</a:t>
            </a:r>
            <a:endParaRPr lang="es-ES" sz="2800" dirty="0"/>
          </a:p>
        </p:txBody>
      </p:sp>
      <p:sp>
        <p:nvSpPr>
          <p:cNvPr id="49" name="CuadroTexto 48">
            <a:extLst>
              <a:ext uri="{FF2B5EF4-FFF2-40B4-BE49-F238E27FC236}">
                <a16:creationId xmlns:a16="http://schemas.microsoft.com/office/drawing/2014/main" id="{51CD3F4B-AE96-C5CD-8356-1DC1E1B35277}"/>
              </a:ext>
            </a:extLst>
          </p:cNvPr>
          <p:cNvSpPr txBox="1"/>
          <p:nvPr/>
        </p:nvSpPr>
        <p:spPr>
          <a:xfrm>
            <a:off x="8373533" y="657013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*</a:t>
            </a:r>
          </a:p>
        </p:txBody>
      </p:sp>
      <p:sp>
        <p:nvSpPr>
          <p:cNvPr id="52" name="CuadroTexto 51">
            <a:extLst>
              <a:ext uri="{FF2B5EF4-FFF2-40B4-BE49-F238E27FC236}">
                <a16:creationId xmlns:a16="http://schemas.microsoft.com/office/drawing/2014/main" id="{690B3D26-706C-C19A-4F54-D7A50E41A5E6}"/>
              </a:ext>
            </a:extLst>
          </p:cNvPr>
          <p:cNvSpPr txBox="1"/>
          <p:nvPr/>
        </p:nvSpPr>
        <p:spPr>
          <a:xfrm>
            <a:off x="948267" y="13114867"/>
            <a:ext cx="998099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600" b="1" dirty="0" err="1"/>
              <a:t>Suppl</a:t>
            </a:r>
            <a:r>
              <a:rPr lang="es-ES" sz="1600" b="1" dirty="0"/>
              <a:t>. Fig. 6. </a:t>
            </a:r>
            <a:r>
              <a:rPr lang="es-ES" sz="1600" b="1" dirty="0" err="1"/>
              <a:t>Losartan</a:t>
            </a:r>
            <a:r>
              <a:rPr lang="es-ES" sz="1600" b="1" dirty="0"/>
              <a:t> </a:t>
            </a:r>
            <a:r>
              <a:rPr lang="es-ES" sz="1600" b="1" dirty="0" err="1"/>
              <a:t>treatment</a:t>
            </a:r>
            <a:r>
              <a:rPr lang="es-ES" sz="1600" b="1" dirty="0"/>
              <a:t> </a:t>
            </a:r>
            <a:r>
              <a:rPr lang="es-ES" sz="1600" b="1" dirty="0" err="1"/>
              <a:t>prevents</a:t>
            </a:r>
            <a:r>
              <a:rPr lang="es-ES" sz="1600" b="1" dirty="0"/>
              <a:t> </a:t>
            </a:r>
            <a:r>
              <a:rPr lang="es-ES" sz="1600" b="1" dirty="0" err="1"/>
              <a:t>hypertension</a:t>
            </a:r>
            <a:r>
              <a:rPr lang="es-ES" sz="1600" b="1" dirty="0"/>
              <a:t>  in </a:t>
            </a:r>
            <a:r>
              <a:rPr lang="es-ES" sz="1600" b="1" dirty="0" err="1"/>
              <a:t>ecILK</a:t>
            </a:r>
            <a:r>
              <a:rPr lang="es-ES" sz="1600" b="1" dirty="0"/>
              <a:t> </a:t>
            </a:r>
            <a:r>
              <a:rPr lang="es-ES" sz="1600" b="1" dirty="0" err="1"/>
              <a:t>cKO</a:t>
            </a:r>
            <a:r>
              <a:rPr lang="es-ES" sz="1600" b="1" dirty="0"/>
              <a:t> </a:t>
            </a:r>
            <a:r>
              <a:rPr lang="es-ES" sz="1600" b="1" dirty="0" err="1"/>
              <a:t>but</a:t>
            </a:r>
            <a:r>
              <a:rPr lang="es-ES" sz="1600" b="1" dirty="0"/>
              <a:t> </a:t>
            </a:r>
            <a:r>
              <a:rPr lang="es-ES" sz="1600" b="1" dirty="0" err="1"/>
              <a:t>it</a:t>
            </a:r>
            <a:r>
              <a:rPr lang="es-ES" sz="1600" b="1" dirty="0"/>
              <a:t> </a:t>
            </a:r>
            <a:r>
              <a:rPr lang="es-ES" sz="1600" b="1" dirty="0" err="1"/>
              <a:t>does</a:t>
            </a:r>
            <a:r>
              <a:rPr lang="es-ES" sz="1600" b="1" dirty="0"/>
              <a:t> </a:t>
            </a:r>
            <a:r>
              <a:rPr lang="es-ES" sz="1600" b="1" dirty="0" err="1"/>
              <a:t>not</a:t>
            </a:r>
            <a:r>
              <a:rPr lang="es-ES" sz="1600" b="1" dirty="0"/>
              <a:t> </a:t>
            </a:r>
            <a:r>
              <a:rPr lang="es-ES" sz="1600" b="1" dirty="0" err="1"/>
              <a:t>prevent</a:t>
            </a:r>
            <a:r>
              <a:rPr lang="es-ES" sz="1600" b="1" dirty="0"/>
              <a:t> </a:t>
            </a:r>
            <a:r>
              <a:rPr lang="es-ES" sz="1600" b="1" dirty="0" err="1"/>
              <a:t>cardiac</a:t>
            </a:r>
            <a:r>
              <a:rPr lang="es-ES" sz="1600" b="1" dirty="0"/>
              <a:t> </a:t>
            </a:r>
            <a:r>
              <a:rPr lang="es-ES" sz="1600" b="1" dirty="0" err="1"/>
              <a:t>dysfunction</a:t>
            </a:r>
            <a:r>
              <a:rPr lang="es-ES" sz="1600" b="1" dirty="0"/>
              <a:t> </a:t>
            </a:r>
            <a:r>
              <a:rPr lang="es-ES" sz="1600" b="1" dirty="0" err="1"/>
              <a:t>or</a:t>
            </a:r>
            <a:r>
              <a:rPr lang="es-ES" sz="1600" b="1" dirty="0"/>
              <a:t> fibrosis. 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CT and </a:t>
            </a:r>
            <a:r>
              <a:rPr lang="en-US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ecILK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cKO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mice  were subdivided in two subgroups one receiving Losartan (LOS), the remaining group received no treatment (NT). </a:t>
            </a:r>
            <a:r>
              <a:rPr lang="es-ES" sz="1600" b="1" dirty="0"/>
              <a:t>A. </a:t>
            </a:r>
            <a:r>
              <a:rPr lang="es-ES" sz="1600" dirty="0" err="1"/>
              <a:t>Systolic</a:t>
            </a:r>
            <a:r>
              <a:rPr lang="es-ES" sz="1600" dirty="0"/>
              <a:t> arterial </a:t>
            </a:r>
            <a:r>
              <a:rPr lang="es-ES" sz="1600" dirty="0" err="1"/>
              <a:t>blood</a:t>
            </a:r>
            <a:r>
              <a:rPr lang="es-ES" sz="1600" dirty="0"/>
              <a:t> </a:t>
            </a:r>
            <a:r>
              <a:rPr lang="es-ES" sz="1600" dirty="0" err="1"/>
              <a:t>pressure</a:t>
            </a:r>
            <a:r>
              <a:rPr lang="es-ES" sz="1600" dirty="0"/>
              <a:t> and </a:t>
            </a:r>
            <a:r>
              <a:rPr lang="es-ES" sz="1600" b="1" dirty="0"/>
              <a:t>B. </a:t>
            </a:r>
            <a:r>
              <a:rPr lang="es-ES" sz="1600" dirty="0" err="1"/>
              <a:t>Diastolic</a:t>
            </a:r>
            <a:r>
              <a:rPr lang="es-ES" sz="1600" dirty="0"/>
              <a:t> </a:t>
            </a:r>
            <a:r>
              <a:rPr lang="es-ES" sz="1600" dirty="0" err="1"/>
              <a:t>blood</a:t>
            </a:r>
            <a:r>
              <a:rPr lang="es-ES" sz="1600" dirty="0"/>
              <a:t> </a:t>
            </a:r>
            <a:r>
              <a:rPr lang="es-ES" sz="1600" dirty="0" err="1"/>
              <a:t>pressure</a:t>
            </a:r>
            <a:r>
              <a:rPr lang="es-ES" sz="1600" dirty="0"/>
              <a:t> </a:t>
            </a:r>
            <a:r>
              <a:rPr lang="es-ES" sz="1600" dirty="0" err="1"/>
              <a:t>evaluated</a:t>
            </a:r>
            <a:r>
              <a:rPr lang="es-ES" sz="1600" dirty="0"/>
              <a:t> at basal </a:t>
            </a:r>
            <a:r>
              <a:rPr lang="es-ES" sz="1600" dirty="0" err="1"/>
              <a:t>conditions</a:t>
            </a:r>
            <a:r>
              <a:rPr lang="es-ES" sz="1600" dirty="0"/>
              <a:t> and 1, 2 and 3 </a:t>
            </a:r>
            <a:r>
              <a:rPr lang="es-ES" sz="1600" dirty="0" err="1"/>
              <a:t>weeks</a:t>
            </a:r>
            <a:r>
              <a:rPr lang="es-ES" sz="1600" dirty="0"/>
              <a:t> </a:t>
            </a:r>
            <a:r>
              <a:rPr lang="es-ES" sz="1600" dirty="0" err="1"/>
              <a:t>post-deletion</a:t>
            </a:r>
            <a:r>
              <a:rPr lang="es-ES" sz="1600" dirty="0"/>
              <a:t>. BP 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was significantly increased 3 weeks post-deletion in untreated </a:t>
            </a:r>
            <a:r>
              <a:rPr lang="en-US" sz="1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ecILKcKO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mice as compared treated </a:t>
            </a:r>
            <a:r>
              <a:rPr lang="en-US" sz="1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ecILK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cKO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mice (</a:t>
            </a:r>
            <a:r>
              <a:rPr lang="es-ES" sz="1600" dirty="0"/>
              <a:t>*p &lt; 0.001 vs. CT ; # p&lt;0,005 vs NT </a:t>
            </a:r>
            <a:r>
              <a:rPr lang="es-ES" sz="1600" dirty="0" err="1"/>
              <a:t>ecILK</a:t>
            </a:r>
            <a:r>
              <a:rPr lang="es-ES" sz="1600" dirty="0"/>
              <a:t> </a:t>
            </a:r>
            <a:r>
              <a:rPr lang="es-ES" sz="1600" dirty="0" err="1"/>
              <a:t>cKO</a:t>
            </a:r>
            <a:r>
              <a:rPr lang="es-ES" sz="1600" dirty="0"/>
              <a:t> 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(n=8 ).</a:t>
            </a:r>
            <a:r>
              <a:rPr lang="es-ES" sz="1600" dirty="0"/>
              <a:t>  </a:t>
            </a:r>
            <a:r>
              <a:rPr lang="es-ES" sz="1600" b="1" dirty="0"/>
              <a:t>C. </a:t>
            </a:r>
            <a:r>
              <a:rPr lang="es-ES" sz="1600" dirty="0" err="1"/>
              <a:t>Left</a:t>
            </a:r>
            <a:r>
              <a:rPr lang="es-ES" sz="1600" dirty="0"/>
              <a:t> </a:t>
            </a:r>
            <a:r>
              <a:rPr lang="es-ES" sz="1600" dirty="0" err="1"/>
              <a:t>ventricle</a:t>
            </a:r>
            <a:r>
              <a:rPr lang="es-ES" sz="1600" dirty="0"/>
              <a:t> </a:t>
            </a:r>
            <a:r>
              <a:rPr lang="es-ES" sz="1600" dirty="0" err="1"/>
              <a:t>ejection</a:t>
            </a:r>
            <a:r>
              <a:rPr lang="es-ES" sz="1600" dirty="0"/>
              <a:t> </a:t>
            </a:r>
            <a:r>
              <a:rPr lang="es-ES" sz="1600" dirty="0" err="1"/>
              <a:t>fraction</a:t>
            </a:r>
            <a:r>
              <a:rPr lang="es-ES" sz="1600" dirty="0"/>
              <a:t> (EF) </a:t>
            </a:r>
            <a:r>
              <a:rPr lang="es-ES" sz="1600" dirty="0" err="1"/>
              <a:t>of</a:t>
            </a:r>
            <a:r>
              <a:rPr lang="es-ES" sz="1600" dirty="0"/>
              <a:t> CT and </a:t>
            </a:r>
            <a:r>
              <a:rPr lang="es-ES" sz="1600" dirty="0" err="1"/>
              <a:t>ecILK</a:t>
            </a:r>
            <a:r>
              <a:rPr lang="es-ES" sz="1600" dirty="0"/>
              <a:t> </a:t>
            </a:r>
            <a:r>
              <a:rPr lang="es-ES" sz="1600" dirty="0" err="1"/>
              <a:t>cKO</a:t>
            </a:r>
            <a:r>
              <a:rPr lang="es-ES" sz="1600" dirty="0"/>
              <a:t> </a:t>
            </a:r>
            <a:r>
              <a:rPr lang="es-ES" sz="1600" dirty="0" err="1"/>
              <a:t>mice</a:t>
            </a:r>
            <a:r>
              <a:rPr lang="es-ES" sz="1600" dirty="0"/>
              <a:t> (NT and LOS) at </a:t>
            </a:r>
            <a:r>
              <a:rPr lang="es-ES" sz="1600" dirty="0" err="1"/>
              <a:t>three</a:t>
            </a:r>
            <a:r>
              <a:rPr lang="es-ES" sz="1600" dirty="0"/>
              <a:t> </a:t>
            </a:r>
            <a:r>
              <a:rPr lang="es-ES" sz="1600" dirty="0" err="1"/>
              <a:t>weeks</a:t>
            </a:r>
            <a:r>
              <a:rPr lang="es-ES" sz="1600" dirty="0"/>
              <a:t> after </a:t>
            </a:r>
            <a:r>
              <a:rPr lang="es-ES" sz="1600" dirty="0" err="1"/>
              <a:t>deletion</a:t>
            </a:r>
            <a:r>
              <a:rPr lang="es-ES" sz="1600" dirty="0"/>
              <a:t>. EF 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was significantly decreased in untreated </a:t>
            </a:r>
            <a:r>
              <a:rPr lang="en-US" sz="1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ecILK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cKO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mice as compared to the treated group and CT mice (</a:t>
            </a:r>
            <a:r>
              <a:rPr lang="es-ES" sz="1600" dirty="0"/>
              <a:t>n=8, </a:t>
            </a:r>
            <a:r>
              <a:rPr lang="es-ES" sz="1600" dirty="0" err="1"/>
              <a:t>same</a:t>
            </a:r>
            <a:r>
              <a:rPr lang="es-ES" sz="1600" dirty="0"/>
              <a:t> </a:t>
            </a:r>
            <a:r>
              <a:rPr lang="es-ES" sz="1600" dirty="0" err="1"/>
              <a:t>colour</a:t>
            </a:r>
            <a:r>
              <a:rPr lang="es-ES" sz="1600" dirty="0"/>
              <a:t> </a:t>
            </a:r>
            <a:r>
              <a:rPr lang="es-ES" sz="1600" dirty="0" err="1"/>
              <a:t>code</a:t>
            </a:r>
            <a:r>
              <a:rPr lang="es-ES" sz="1600" dirty="0"/>
              <a:t> as in </a:t>
            </a:r>
            <a:r>
              <a:rPr lang="es-ES" sz="1600" b="1" dirty="0"/>
              <a:t>A</a:t>
            </a:r>
            <a:r>
              <a:rPr lang="es-ES" sz="1600" dirty="0"/>
              <a:t> and </a:t>
            </a:r>
            <a:r>
              <a:rPr lang="es-ES" sz="1600" b="1" dirty="0"/>
              <a:t>B, </a:t>
            </a:r>
            <a:r>
              <a:rPr lang="es-ES" sz="1600" dirty="0"/>
              <a:t>n=8, *p&lt; 0,001 vs CT). </a:t>
            </a:r>
            <a:r>
              <a:rPr lang="es-ES" sz="1600" b="1" dirty="0"/>
              <a:t>E. </a:t>
            </a:r>
            <a:r>
              <a:rPr lang="es-ES" sz="1600" dirty="0"/>
              <a:t>Representative </a:t>
            </a:r>
            <a:r>
              <a:rPr lang="es-ES" sz="1600" dirty="0" err="1"/>
              <a:t>photomicrographs</a:t>
            </a:r>
            <a:r>
              <a:rPr lang="es-ES" sz="1600" dirty="0"/>
              <a:t> 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from heart sections obtained from CT and </a:t>
            </a:r>
            <a:r>
              <a:rPr lang="en-US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ecILKcKO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mice treated as described above stained with Masson Trichrome, showing the extent of myocardial fibrosis at three weeks</a:t>
            </a:r>
            <a:r>
              <a:rPr lang="es-ES" sz="1600" dirty="0"/>
              <a:t>. </a:t>
            </a:r>
            <a:r>
              <a:rPr lang="es-ES" sz="1600" dirty="0" err="1"/>
              <a:t>Scale</a:t>
            </a:r>
            <a:r>
              <a:rPr lang="es-ES" sz="1600" dirty="0"/>
              <a:t> bar: 1mm. </a:t>
            </a:r>
          </a:p>
          <a:p>
            <a:pPr algn="just"/>
            <a:endParaRPr lang="es-ES" sz="1600" dirty="0"/>
          </a:p>
        </p:txBody>
      </p:sp>
    </p:spTree>
    <p:extLst>
      <p:ext uri="{BB962C8B-B14F-4D97-AF65-F5344CB8AC3E}">
        <p14:creationId xmlns:p14="http://schemas.microsoft.com/office/powerpoint/2010/main" val="34636585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5835AB5C-878E-732B-B5FE-435C4DB02189}"/>
              </a:ext>
            </a:extLst>
          </p:cNvPr>
          <p:cNvSpPr txBox="1"/>
          <p:nvPr/>
        </p:nvSpPr>
        <p:spPr>
          <a:xfrm>
            <a:off x="1083734" y="1885306"/>
            <a:ext cx="570990" cy="8583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4978" b="1" dirty="0"/>
              <a:t>A</a:t>
            </a:r>
          </a:p>
        </p:txBody>
      </p:sp>
      <p:graphicFrame>
        <p:nvGraphicFramePr>
          <p:cNvPr id="5" name="Objeto 4">
            <a:extLst>
              <a:ext uri="{FF2B5EF4-FFF2-40B4-BE49-F238E27FC236}">
                <a16:creationId xmlns:a16="http://schemas.microsoft.com/office/drawing/2014/main" id="{D1191D7E-491B-2277-B94B-393B1097FE3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542169" y="1765493"/>
          <a:ext cx="5649831" cy="59627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2" imgW="4213265" imgH="4446606" progId="Prism8.Document">
                  <p:embed/>
                </p:oleObj>
              </mc:Choice>
              <mc:Fallback>
                <p:oleObj name="Prism 8" r:id="rId2" imgW="4213265" imgH="4446606" progId="Prism8.Document">
                  <p:embed/>
                  <p:pic>
                    <p:nvPicPr>
                      <p:cNvPr id="5" name="Objeto 4">
                        <a:extLst>
                          <a:ext uri="{FF2B5EF4-FFF2-40B4-BE49-F238E27FC236}">
                            <a16:creationId xmlns:a16="http://schemas.microsoft.com/office/drawing/2014/main" id="{D1191D7E-491B-2277-B94B-393B1097FE3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542169" y="1765493"/>
                        <a:ext cx="5649831" cy="59627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CuadroTexto 5">
            <a:extLst>
              <a:ext uri="{FF2B5EF4-FFF2-40B4-BE49-F238E27FC236}">
                <a16:creationId xmlns:a16="http://schemas.microsoft.com/office/drawing/2014/main" id="{781BB8F4-5016-EF34-5296-37CC4B2F8C3D}"/>
              </a:ext>
            </a:extLst>
          </p:cNvPr>
          <p:cNvSpPr txBox="1"/>
          <p:nvPr/>
        </p:nvSpPr>
        <p:spPr>
          <a:xfrm>
            <a:off x="5878407" y="1765490"/>
            <a:ext cx="542136" cy="8583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4978" b="1" dirty="0"/>
              <a:t>B</a:t>
            </a:r>
          </a:p>
        </p:txBody>
      </p:sp>
      <p:grpSp>
        <p:nvGrpSpPr>
          <p:cNvPr id="7" name="Grupo 6">
            <a:extLst>
              <a:ext uri="{FF2B5EF4-FFF2-40B4-BE49-F238E27FC236}">
                <a16:creationId xmlns:a16="http://schemas.microsoft.com/office/drawing/2014/main" id="{EE1FA462-8BE1-63B9-DA3A-E920286204EC}"/>
              </a:ext>
            </a:extLst>
          </p:cNvPr>
          <p:cNvGrpSpPr/>
          <p:nvPr/>
        </p:nvGrpSpPr>
        <p:grpSpPr>
          <a:xfrm>
            <a:off x="1933474" y="7815050"/>
            <a:ext cx="7961748" cy="6539348"/>
            <a:chOff x="5730587" y="2337954"/>
            <a:chExt cx="5657850" cy="4592783"/>
          </a:xfrm>
        </p:grpSpPr>
        <p:pic>
          <p:nvPicPr>
            <p:cNvPr id="8" name="Imagen 7">
              <a:extLst>
                <a:ext uri="{FF2B5EF4-FFF2-40B4-BE49-F238E27FC236}">
                  <a16:creationId xmlns:a16="http://schemas.microsoft.com/office/drawing/2014/main" id="{54273EE1-E83F-0459-11EC-79799D4FF7A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srcRect t="9270" b="9554"/>
            <a:stretch/>
          </p:blipFill>
          <p:spPr>
            <a:xfrm>
              <a:off x="5730587" y="2337954"/>
              <a:ext cx="5657850" cy="4592783"/>
            </a:xfrm>
            <a:prstGeom prst="rect">
              <a:avLst/>
            </a:prstGeom>
          </p:spPr>
        </p:pic>
        <p:sp>
          <p:nvSpPr>
            <p:cNvPr id="9" name="Rectángulo 8">
              <a:extLst>
                <a:ext uri="{FF2B5EF4-FFF2-40B4-BE49-F238E27FC236}">
                  <a16:creationId xmlns:a16="http://schemas.microsoft.com/office/drawing/2014/main" id="{84D27433-4EF6-9561-3D18-65FF9CD8BE67}"/>
                </a:ext>
              </a:extLst>
            </p:cNvPr>
            <p:cNvSpPr/>
            <p:nvPr/>
          </p:nvSpPr>
          <p:spPr>
            <a:xfrm>
              <a:off x="9339943" y="4686300"/>
              <a:ext cx="457200" cy="82111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3200"/>
            </a:p>
          </p:txBody>
        </p:sp>
        <p:sp>
          <p:nvSpPr>
            <p:cNvPr id="10" name="Rectángulo 9">
              <a:extLst>
                <a:ext uri="{FF2B5EF4-FFF2-40B4-BE49-F238E27FC236}">
                  <a16:creationId xmlns:a16="http://schemas.microsoft.com/office/drawing/2014/main" id="{C45A8FC9-FB8D-4419-B9FC-44EFC0461028}"/>
                </a:ext>
              </a:extLst>
            </p:cNvPr>
            <p:cNvSpPr/>
            <p:nvPr/>
          </p:nvSpPr>
          <p:spPr>
            <a:xfrm>
              <a:off x="9339943" y="4811484"/>
              <a:ext cx="457200" cy="108857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3200"/>
            </a:p>
          </p:txBody>
        </p:sp>
        <p:sp>
          <p:nvSpPr>
            <p:cNvPr id="11" name="Rectángulo 10">
              <a:extLst>
                <a:ext uri="{FF2B5EF4-FFF2-40B4-BE49-F238E27FC236}">
                  <a16:creationId xmlns:a16="http://schemas.microsoft.com/office/drawing/2014/main" id="{94F7DF6B-E815-E7FA-87D0-819D239A72E1}"/>
                </a:ext>
              </a:extLst>
            </p:cNvPr>
            <p:cNvSpPr/>
            <p:nvPr/>
          </p:nvSpPr>
          <p:spPr>
            <a:xfrm>
              <a:off x="9339942" y="3173187"/>
              <a:ext cx="631371" cy="9797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3200"/>
            </a:p>
          </p:txBody>
        </p:sp>
        <p:sp>
          <p:nvSpPr>
            <p:cNvPr id="12" name="Rectángulo 11">
              <a:extLst>
                <a:ext uri="{FF2B5EF4-FFF2-40B4-BE49-F238E27FC236}">
                  <a16:creationId xmlns:a16="http://schemas.microsoft.com/office/drawing/2014/main" id="{7608D2C8-0DFE-3B28-B426-4F4A51DCFE01}"/>
                </a:ext>
              </a:extLst>
            </p:cNvPr>
            <p:cNvSpPr/>
            <p:nvPr/>
          </p:nvSpPr>
          <p:spPr>
            <a:xfrm>
              <a:off x="9339942" y="2917373"/>
              <a:ext cx="631371" cy="9797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3200"/>
            </a:p>
          </p:txBody>
        </p:sp>
        <p:sp>
          <p:nvSpPr>
            <p:cNvPr id="13" name="Rectángulo 12">
              <a:extLst>
                <a:ext uri="{FF2B5EF4-FFF2-40B4-BE49-F238E27FC236}">
                  <a16:creationId xmlns:a16="http://schemas.microsoft.com/office/drawing/2014/main" id="{4018CB6C-CE14-31FB-12F0-DC94DF72B6F8}"/>
                </a:ext>
              </a:extLst>
            </p:cNvPr>
            <p:cNvSpPr/>
            <p:nvPr/>
          </p:nvSpPr>
          <p:spPr>
            <a:xfrm>
              <a:off x="9329056" y="2782672"/>
              <a:ext cx="914401" cy="9797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3200"/>
            </a:p>
          </p:txBody>
        </p:sp>
        <p:sp>
          <p:nvSpPr>
            <p:cNvPr id="14" name="Rectángulo 13">
              <a:extLst>
                <a:ext uri="{FF2B5EF4-FFF2-40B4-BE49-F238E27FC236}">
                  <a16:creationId xmlns:a16="http://schemas.microsoft.com/office/drawing/2014/main" id="{FBC90BCE-EFAA-093C-C97A-E56AD53D37A2}"/>
                </a:ext>
              </a:extLst>
            </p:cNvPr>
            <p:cNvSpPr/>
            <p:nvPr/>
          </p:nvSpPr>
          <p:spPr>
            <a:xfrm>
              <a:off x="9345385" y="2541816"/>
              <a:ext cx="1186544" cy="9797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3200"/>
            </a:p>
          </p:txBody>
        </p:sp>
      </p:grpSp>
      <p:sp>
        <p:nvSpPr>
          <p:cNvPr id="15" name="CuadroTexto 14">
            <a:extLst>
              <a:ext uri="{FF2B5EF4-FFF2-40B4-BE49-F238E27FC236}">
                <a16:creationId xmlns:a16="http://schemas.microsoft.com/office/drawing/2014/main" id="{781BB8F4-5016-EF34-5296-37CC4B2F8C3D}"/>
              </a:ext>
            </a:extLst>
          </p:cNvPr>
          <p:cNvSpPr txBox="1"/>
          <p:nvPr/>
        </p:nvSpPr>
        <p:spPr>
          <a:xfrm>
            <a:off x="1246107" y="7122698"/>
            <a:ext cx="522900" cy="8583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4978" b="1" dirty="0"/>
              <a:t>C</a:t>
            </a:r>
          </a:p>
        </p:txBody>
      </p:sp>
      <p:sp>
        <p:nvSpPr>
          <p:cNvPr id="16" name="CuadroTexto 15"/>
          <p:cNvSpPr txBox="1"/>
          <p:nvPr/>
        </p:nvSpPr>
        <p:spPr>
          <a:xfrm>
            <a:off x="764072" y="245535"/>
            <a:ext cx="42336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b="1" u="sng" dirty="0" err="1"/>
              <a:t>Supplemenary</a:t>
            </a:r>
            <a:r>
              <a:rPr lang="es-ES" sz="3200" b="1" u="sng" dirty="0"/>
              <a:t> Figure 6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59BA53CC-CBA7-C7CA-C644-69DBD91CF5C4}"/>
              </a:ext>
            </a:extLst>
          </p:cNvPr>
          <p:cNvSpPr txBox="1"/>
          <p:nvPr/>
        </p:nvSpPr>
        <p:spPr>
          <a:xfrm>
            <a:off x="608646" y="14415727"/>
            <a:ext cx="11081657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800" b="1" i="0" u="none" strike="noStrike" baseline="0" dirty="0">
                <a:latin typeface="Calibri,Bold"/>
              </a:rPr>
              <a:t>Suppl. Fig 7. Circulating miRNA analysis from CT and </a:t>
            </a:r>
            <a:r>
              <a:rPr lang="en-US" sz="1800" b="1" i="0" u="none" strike="noStrike" baseline="0" dirty="0" err="1">
                <a:latin typeface="Calibri,Bold"/>
              </a:rPr>
              <a:t>ecILK</a:t>
            </a:r>
            <a:r>
              <a:rPr lang="en-US" sz="1800" b="1" i="0" u="none" strike="noStrike" baseline="0" dirty="0">
                <a:latin typeface="Calibri,Bold"/>
              </a:rPr>
              <a:t> </a:t>
            </a:r>
            <a:r>
              <a:rPr lang="en-US" sz="1800" b="1" i="0" u="none" strike="noStrike" baseline="0" dirty="0" err="1">
                <a:latin typeface="Calibri,Bold"/>
              </a:rPr>
              <a:t>cKO</a:t>
            </a:r>
            <a:r>
              <a:rPr lang="en-US" sz="1800" b="1" i="0" u="none" strike="noStrike" baseline="0" dirty="0">
                <a:latin typeface="Calibri,Bold"/>
              </a:rPr>
              <a:t> mice. A. </a:t>
            </a:r>
            <a:r>
              <a:rPr lang="en-US" sz="1800" b="0" i="0" u="none" strike="noStrike" baseline="0" dirty="0">
                <a:latin typeface="Calibri" panose="020F0502020204030204" pitchFamily="34" charset="0"/>
              </a:rPr>
              <a:t>Smear map representing all miRNAs with</a:t>
            </a:r>
            <a:r>
              <a:rPr lang="en-US" sz="1800" b="0" i="0" u="none" strike="noStrike" dirty="0">
                <a:latin typeface="Calibri" panose="020F0502020204030204" pitchFamily="34" charset="0"/>
              </a:rPr>
              <a:t> </a:t>
            </a:r>
            <a:r>
              <a:rPr lang="en-US" sz="1800" b="0" i="0" u="none" strike="noStrike" baseline="0" dirty="0">
                <a:latin typeface="Calibri" panose="020F0502020204030204" pitchFamily="34" charset="0"/>
              </a:rPr>
              <a:t>detectable expression in mouse samples. Filled red circles represent differentially expressed (DE) miRNAs with</a:t>
            </a:r>
            <a:r>
              <a:rPr lang="en-US" sz="1800" b="0" i="0" u="none" strike="noStrike" dirty="0">
                <a:latin typeface="Calibri" panose="020F0502020204030204" pitchFamily="34" charset="0"/>
              </a:rPr>
              <a:t> </a:t>
            </a:r>
            <a:r>
              <a:rPr lang="en-US" sz="1800" b="0" i="0" u="none" strike="noStrike" baseline="0" dirty="0">
                <a:latin typeface="Calibri" panose="020F0502020204030204" pitchFamily="34" charset="0"/>
              </a:rPr>
              <a:t>adjusted p value &lt; 0.2. </a:t>
            </a:r>
            <a:r>
              <a:rPr lang="en-US" sz="1800" b="1" i="0" u="none" strike="noStrike" baseline="0" dirty="0">
                <a:latin typeface="Calibri,Bold"/>
              </a:rPr>
              <a:t>B. </a:t>
            </a:r>
            <a:r>
              <a:rPr lang="en-US" sz="1800" b="0" i="0" u="none" strike="noStrike" baseline="0" dirty="0">
                <a:latin typeface="Calibri" panose="020F0502020204030204" pitchFamily="34" charset="0"/>
              </a:rPr>
              <a:t>Fold change expression of the 14 DE miRNAs. </a:t>
            </a:r>
            <a:r>
              <a:rPr lang="en-US" sz="1800" b="1" i="0" u="none" strike="noStrike" baseline="0" dirty="0">
                <a:latin typeface="Calibri,Bold"/>
              </a:rPr>
              <a:t>C. </a:t>
            </a:r>
            <a:r>
              <a:rPr lang="en-US" sz="1800" b="0" i="0" u="none" strike="noStrike" baseline="0" dirty="0">
                <a:latin typeface="Calibri" panose="020F0502020204030204" pitchFamily="34" charset="0"/>
              </a:rPr>
              <a:t>Ingenuity pathway analysis showing</a:t>
            </a:r>
          </a:p>
          <a:p>
            <a:pPr algn="just"/>
            <a:r>
              <a:rPr lang="en-US" sz="1800" b="0" i="0" u="none" strike="noStrike" baseline="0" dirty="0">
                <a:latin typeface="Calibri" panose="020F0502020204030204" pitchFamily="34" charset="0"/>
              </a:rPr>
              <a:t>the most representative </a:t>
            </a:r>
            <a:r>
              <a:rPr lang="en-US" sz="1800" b="0" i="0" u="none" strike="noStrike" baseline="0" dirty="0" err="1">
                <a:latin typeface="Calibri" panose="020F0502020204030204" pitchFamily="34" charset="0"/>
              </a:rPr>
              <a:t>signalling</a:t>
            </a:r>
            <a:r>
              <a:rPr lang="en-US" sz="1800" b="0" i="0" u="none" strike="noStrike" baseline="0" dirty="0">
                <a:latin typeface="Calibri" panose="020F0502020204030204" pitchFamily="34" charset="0"/>
              </a:rPr>
              <a:t> pathways in DE miRNAs. Red denotates pathways related to </a:t>
            </a:r>
            <a:r>
              <a:rPr lang="en-US" sz="1800" b="0" i="0" u="none" strike="noStrike" baseline="0" dirty="0" err="1">
                <a:latin typeface="Calibri" panose="020F0502020204030204" pitchFamily="34" charset="0"/>
              </a:rPr>
              <a:t>endMT</a:t>
            </a:r>
            <a:r>
              <a:rPr lang="en-US" sz="1800" b="0" i="0" u="none" strike="noStrike" baseline="0" dirty="0">
                <a:latin typeface="Calibri" panose="020F0502020204030204" pitchFamily="34" charset="0"/>
              </a:rPr>
              <a:t> </a:t>
            </a:r>
            <a:r>
              <a:rPr lang="en-US" sz="1800" b="0" i="0" u="none" strike="noStrike" baseline="0" dirty="0" err="1">
                <a:latin typeface="Calibri" panose="020F0502020204030204" pitchFamily="34" charset="0"/>
              </a:rPr>
              <a:t>signalling</a:t>
            </a:r>
            <a:r>
              <a:rPr lang="en-US" sz="1800" b="0" i="0" u="none" strike="noStrike" baseline="0" dirty="0">
                <a:latin typeface="Calibri" panose="020F0502020204030204" pitchFamily="34" charset="0"/>
              </a:rPr>
              <a:t> pathway. </a:t>
            </a:r>
            <a:endParaRPr lang="es-ES" dirty="0"/>
          </a:p>
        </p:txBody>
      </p:sp>
      <p:grpSp>
        <p:nvGrpSpPr>
          <p:cNvPr id="34" name="Grupo 33">
            <a:extLst>
              <a:ext uri="{FF2B5EF4-FFF2-40B4-BE49-F238E27FC236}">
                <a16:creationId xmlns:a16="http://schemas.microsoft.com/office/drawing/2014/main" id="{EC4733B3-FEB8-4E03-2350-BF2747BEB2B8}"/>
              </a:ext>
            </a:extLst>
          </p:cNvPr>
          <p:cNvGrpSpPr/>
          <p:nvPr/>
        </p:nvGrpSpPr>
        <p:grpSpPr>
          <a:xfrm>
            <a:off x="1227253" y="2554747"/>
            <a:ext cx="4996449" cy="4497122"/>
            <a:chOff x="1227253" y="2554747"/>
            <a:chExt cx="4996449" cy="4497122"/>
          </a:xfrm>
        </p:grpSpPr>
        <p:grpSp>
          <p:nvGrpSpPr>
            <p:cNvPr id="21" name="Grupo 20"/>
            <p:cNvGrpSpPr/>
            <p:nvPr/>
          </p:nvGrpSpPr>
          <p:grpSpPr>
            <a:xfrm>
              <a:off x="1227253" y="2554747"/>
              <a:ext cx="4996449" cy="4497122"/>
              <a:chOff x="952635" y="2544208"/>
              <a:chExt cx="5562478" cy="5182726"/>
            </a:xfrm>
          </p:grpSpPr>
          <p:pic>
            <p:nvPicPr>
              <p:cNvPr id="17" name="Imagen 16"/>
              <p:cNvPicPr>
                <a:picLocks noChangeAspect="1"/>
              </p:cNvPicPr>
              <p:nvPr/>
            </p:nvPicPr>
            <p:blipFill rotWithShape="1">
              <a:blip r:embed="rId6"/>
              <a:srcRect l="4864" t="10073" r="420" b="8267"/>
              <a:stretch/>
            </p:blipFill>
            <p:spPr>
              <a:xfrm>
                <a:off x="1342957" y="2913540"/>
                <a:ext cx="5172156" cy="4485480"/>
              </a:xfrm>
              <a:prstGeom prst="rect">
                <a:avLst/>
              </a:prstGeom>
            </p:spPr>
          </p:pic>
          <p:sp>
            <p:nvSpPr>
              <p:cNvPr id="18" name="CuadroTexto 17"/>
              <p:cNvSpPr txBox="1"/>
              <p:nvPr/>
            </p:nvSpPr>
            <p:spPr>
              <a:xfrm>
                <a:off x="2453189" y="2544208"/>
                <a:ext cx="3312505" cy="4257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1801" b="1" dirty="0" err="1"/>
                  <a:t>ecILK</a:t>
                </a:r>
                <a:r>
                  <a:rPr lang="es-ES" sz="1801" b="1" dirty="0"/>
                  <a:t> </a:t>
                </a:r>
                <a:r>
                  <a:rPr lang="es-ES" sz="1801" b="1" dirty="0" err="1"/>
                  <a:t>cKO</a:t>
                </a:r>
                <a:r>
                  <a:rPr lang="es-ES" sz="1801" b="1" dirty="0"/>
                  <a:t>_ vs_ CT </a:t>
                </a:r>
                <a:r>
                  <a:rPr lang="es-ES" sz="1801" b="1" dirty="0" err="1"/>
                  <a:t>Smear</a:t>
                </a:r>
                <a:r>
                  <a:rPr lang="es-ES" sz="1801" b="1" dirty="0"/>
                  <a:t> </a:t>
                </a:r>
                <a:r>
                  <a:rPr lang="es-ES" sz="1801" b="1" dirty="0" err="1"/>
                  <a:t>plot</a:t>
                </a:r>
                <a:endParaRPr lang="es-ES" sz="1801" b="1" dirty="0"/>
              </a:p>
            </p:txBody>
          </p:sp>
          <p:sp>
            <p:nvSpPr>
              <p:cNvPr id="19" name="CuadroTexto 18"/>
              <p:cNvSpPr txBox="1"/>
              <p:nvPr/>
            </p:nvSpPr>
            <p:spPr>
              <a:xfrm rot="16200000">
                <a:off x="663968" y="4596730"/>
                <a:ext cx="988649" cy="4113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1801" b="1" dirty="0"/>
                  <a:t>Log2FC</a:t>
                </a:r>
              </a:p>
            </p:txBody>
          </p:sp>
          <p:sp>
            <p:nvSpPr>
              <p:cNvPr id="20" name="CuadroTexto 19"/>
              <p:cNvSpPr txBox="1"/>
              <p:nvPr/>
            </p:nvSpPr>
            <p:spPr>
              <a:xfrm>
                <a:off x="3397058" y="7301148"/>
                <a:ext cx="1577017" cy="4257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1801" b="1" dirty="0"/>
                  <a:t>Log2(</a:t>
                </a:r>
                <a:r>
                  <a:rPr lang="es-ES" sz="1801" b="1" dirty="0" err="1"/>
                  <a:t>AviExp</a:t>
                </a:r>
                <a:r>
                  <a:rPr lang="es-ES" sz="1801" b="1" dirty="0"/>
                  <a:t>)</a:t>
                </a:r>
              </a:p>
            </p:txBody>
          </p:sp>
        </p:grpSp>
        <p:sp>
          <p:nvSpPr>
            <p:cNvPr id="2" name="Elipse 1">
              <a:extLst>
                <a:ext uri="{FF2B5EF4-FFF2-40B4-BE49-F238E27FC236}">
                  <a16:creationId xmlns:a16="http://schemas.microsoft.com/office/drawing/2014/main" id="{CDF287B4-B6B9-23DC-E4CC-12904EA8FCB5}"/>
                </a:ext>
              </a:extLst>
            </p:cNvPr>
            <p:cNvSpPr/>
            <p:nvPr/>
          </p:nvSpPr>
          <p:spPr>
            <a:xfrm>
              <a:off x="2328334" y="3048000"/>
              <a:ext cx="84666" cy="84666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2" name="Elipse 21">
              <a:extLst>
                <a:ext uri="{FF2B5EF4-FFF2-40B4-BE49-F238E27FC236}">
                  <a16:creationId xmlns:a16="http://schemas.microsoft.com/office/drawing/2014/main" id="{02D6CEEC-77D3-20F5-D54B-2C6404E206CC}"/>
                </a:ext>
              </a:extLst>
            </p:cNvPr>
            <p:cNvSpPr/>
            <p:nvPr/>
          </p:nvSpPr>
          <p:spPr>
            <a:xfrm>
              <a:off x="2294468" y="3141134"/>
              <a:ext cx="84666" cy="84666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3" name="Elipse 22">
              <a:extLst>
                <a:ext uri="{FF2B5EF4-FFF2-40B4-BE49-F238E27FC236}">
                  <a16:creationId xmlns:a16="http://schemas.microsoft.com/office/drawing/2014/main" id="{4AE04ADA-992D-610F-C574-D954D0EEFA2B}"/>
                </a:ext>
              </a:extLst>
            </p:cNvPr>
            <p:cNvSpPr/>
            <p:nvPr/>
          </p:nvSpPr>
          <p:spPr>
            <a:xfrm>
              <a:off x="2235201" y="3276600"/>
              <a:ext cx="84666" cy="84666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4" name="Elipse 23">
              <a:extLst>
                <a:ext uri="{FF2B5EF4-FFF2-40B4-BE49-F238E27FC236}">
                  <a16:creationId xmlns:a16="http://schemas.microsoft.com/office/drawing/2014/main" id="{1A6DAD31-FF5C-B8A4-D8CD-A9CB25E15B9E}"/>
                </a:ext>
              </a:extLst>
            </p:cNvPr>
            <p:cNvSpPr/>
            <p:nvPr/>
          </p:nvSpPr>
          <p:spPr>
            <a:xfrm>
              <a:off x="2506134" y="3124200"/>
              <a:ext cx="84666" cy="84666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5" name="Elipse 24">
              <a:extLst>
                <a:ext uri="{FF2B5EF4-FFF2-40B4-BE49-F238E27FC236}">
                  <a16:creationId xmlns:a16="http://schemas.microsoft.com/office/drawing/2014/main" id="{E7E70227-2804-1317-A9A3-31E667AB999A}"/>
                </a:ext>
              </a:extLst>
            </p:cNvPr>
            <p:cNvSpPr/>
            <p:nvPr/>
          </p:nvSpPr>
          <p:spPr>
            <a:xfrm>
              <a:off x="3462867" y="3572934"/>
              <a:ext cx="84666" cy="84666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6" name="Elipse 25">
              <a:extLst>
                <a:ext uri="{FF2B5EF4-FFF2-40B4-BE49-F238E27FC236}">
                  <a16:creationId xmlns:a16="http://schemas.microsoft.com/office/drawing/2014/main" id="{4B69DCDB-955D-BD8B-2AB2-1C8320D3DD31}"/>
                </a:ext>
              </a:extLst>
            </p:cNvPr>
            <p:cNvSpPr/>
            <p:nvPr/>
          </p:nvSpPr>
          <p:spPr>
            <a:xfrm>
              <a:off x="4800601" y="3886200"/>
              <a:ext cx="84666" cy="84666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7" name="Elipse 26">
              <a:extLst>
                <a:ext uri="{FF2B5EF4-FFF2-40B4-BE49-F238E27FC236}">
                  <a16:creationId xmlns:a16="http://schemas.microsoft.com/office/drawing/2014/main" id="{7DAE1F69-0524-41CC-F760-4F9E731FDFA4}"/>
                </a:ext>
              </a:extLst>
            </p:cNvPr>
            <p:cNvSpPr/>
            <p:nvPr/>
          </p:nvSpPr>
          <p:spPr>
            <a:xfrm>
              <a:off x="4749801" y="5384800"/>
              <a:ext cx="84666" cy="84666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8" name="Elipse 27">
              <a:extLst>
                <a:ext uri="{FF2B5EF4-FFF2-40B4-BE49-F238E27FC236}">
                  <a16:creationId xmlns:a16="http://schemas.microsoft.com/office/drawing/2014/main" id="{F673CCAD-0770-CEAD-1BA6-55A08EEF9428}"/>
                </a:ext>
              </a:extLst>
            </p:cNvPr>
            <p:cNvSpPr/>
            <p:nvPr/>
          </p:nvSpPr>
          <p:spPr>
            <a:xfrm>
              <a:off x="4275667" y="5452534"/>
              <a:ext cx="84666" cy="84666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9" name="Elipse 28">
              <a:extLst>
                <a:ext uri="{FF2B5EF4-FFF2-40B4-BE49-F238E27FC236}">
                  <a16:creationId xmlns:a16="http://schemas.microsoft.com/office/drawing/2014/main" id="{758B57B4-6798-DC6D-1366-6A7018B0878A}"/>
                </a:ext>
              </a:extLst>
            </p:cNvPr>
            <p:cNvSpPr/>
            <p:nvPr/>
          </p:nvSpPr>
          <p:spPr>
            <a:xfrm>
              <a:off x="3708401" y="5604934"/>
              <a:ext cx="84666" cy="84666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0" name="Elipse 29">
              <a:extLst>
                <a:ext uri="{FF2B5EF4-FFF2-40B4-BE49-F238E27FC236}">
                  <a16:creationId xmlns:a16="http://schemas.microsoft.com/office/drawing/2014/main" id="{4B4D53AD-8214-8B0E-EA95-2FF8A4C7EEB3}"/>
                </a:ext>
              </a:extLst>
            </p:cNvPr>
            <p:cNvSpPr/>
            <p:nvPr/>
          </p:nvSpPr>
          <p:spPr>
            <a:xfrm>
              <a:off x="3378200" y="5740400"/>
              <a:ext cx="84666" cy="84666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1" name="Elipse 30">
              <a:extLst>
                <a:ext uri="{FF2B5EF4-FFF2-40B4-BE49-F238E27FC236}">
                  <a16:creationId xmlns:a16="http://schemas.microsoft.com/office/drawing/2014/main" id="{946C7456-5AC6-6936-EAFD-D3ADFABE9912}"/>
                </a:ext>
              </a:extLst>
            </p:cNvPr>
            <p:cNvSpPr/>
            <p:nvPr/>
          </p:nvSpPr>
          <p:spPr>
            <a:xfrm>
              <a:off x="3225801" y="6070600"/>
              <a:ext cx="84666" cy="84666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2" name="Elipse 31">
              <a:extLst>
                <a:ext uri="{FF2B5EF4-FFF2-40B4-BE49-F238E27FC236}">
                  <a16:creationId xmlns:a16="http://schemas.microsoft.com/office/drawing/2014/main" id="{548A1A2F-55C0-EE18-400D-A777769572CA}"/>
                </a:ext>
              </a:extLst>
            </p:cNvPr>
            <p:cNvSpPr/>
            <p:nvPr/>
          </p:nvSpPr>
          <p:spPr>
            <a:xfrm>
              <a:off x="3014134" y="6239933"/>
              <a:ext cx="84666" cy="84666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3" name="Elipse 32">
              <a:extLst>
                <a:ext uri="{FF2B5EF4-FFF2-40B4-BE49-F238E27FC236}">
                  <a16:creationId xmlns:a16="http://schemas.microsoft.com/office/drawing/2014/main" id="{5728BCD1-D06E-F62E-7B78-F6EA192B719D}"/>
                </a:ext>
              </a:extLst>
            </p:cNvPr>
            <p:cNvSpPr/>
            <p:nvPr/>
          </p:nvSpPr>
          <p:spPr>
            <a:xfrm>
              <a:off x="2946401" y="6239933"/>
              <a:ext cx="84666" cy="84666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</p:spTree>
    <p:extLst>
      <p:ext uri="{BB962C8B-B14F-4D97-AF65-F5344CB8AC3E}">
        <p14:creationId xmlns:p14="http://schemas.microsoft.com/office/powerpoint/2010/main" val="410005145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3718</TotalTime>
  <Words>1347</Words>
  <Application>Microsoft Office PowerPoint</Application>
  <PresentationFormat>Personalizado</PresentationFormat>
  <Paragraphs>150</Paragraphs>
  <Slides>6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6</vt:i4>
      </vt:variant>
    </vt:vector>
  </HeadingPairs>
  <TitlesOfParts>
    <vt:vector size="14" baseType="lpstr">
      <vt:lpstr>Arial</vt:lpstr>
      <vt:lpstr>Calibri</vt:lpstr>
      <vt:lpstr>Calibri Light</vt:lpstr>
      <vt:lpstr>Calibri,Bold</vt:lpstr>
      <vt:lpstr>Symbol</vt:lpstr>
      <vt:lpstr>Tema de Office</vt:lpstr>
      <vt:lpstr>Prism 9</vt:lpstr>
      <vt:lpstr>Prism 8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Saura Redondo Marta</dc:creator>
  <cp:lastModifiedBy>Saura Redondo Marta</cp:lastModifiedBy>
  <cp:revision>94</cp:revision>
  <dcterms:created xsi:type="dcterms:W3CDTF">2022-11-29T13:52:00Z</dcterms:created>
  <dcterms:modified xsi:type="dcterms:W3CDTF">2023-06-13T16:08:11Z</dcterms:modified>
</cp:coreProperties>
</file>