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26" r:id="rId2"/>
  </p:sldIdLst>
  <p:sldSz cx="9144000" cy="6858000" type="screen4x3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1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04" autoAdjust="0"/>
    <p:restoredTop sz="98201" autoAdjust="0"/>
  </p:normalViewPr>
  <p:slideViewPr>
    <p:cSldViewPr showGuides="1">
      <p:cViewPr varScale="1">
        <p:scale>
          <a:sx n="79" d="100"/>
          <a:sy n="79" d="100"/>
        </p:scale>
        <p:origin x="1944" y="72"/>
      </p:cViewPr>
      <p:guideLst>
        <p:guide orient="horz" pos="2160"/>
        <p:guide pos="2880"/>
        <p:guide orient="horz" pos="21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125c767ae38c0e4a/&#12489;&#12461;&#12517;&#12513;&#12531;&#12488;/Pheo&#35542;&#25991;&#20316;&#25104;/&#26368;&#26032;/Pheo%20&#35299;&#26512;&#20381;&#38972;&#29992;DATA%20&#26368;&#26032;3&#26376;22&#26085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125c767ae38c0e4a/&#12489;&#12461;&#12517;&#12513;&#12531;&#12488;/Pheo&#35542;&#25991;&#20316;&#25104;/&#26368;&#26032;/Pheo%20&#35299;&#26512;&#20381;&#38972;&#29992;DATA%20&#26368;&#26032;3&#26376;22&#26085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'[Pheo 解析依頼用DATA 最新3月22日.xlsx]初回から'!$B$72</c:f>
              <c:strCache>
                <c:ptCount val="1"/>
                <c:pt idx="0">
                  <c:v>N</c:v>
                </c:pt>
              </c:strCache>
            </c:strRef>
          </c:tx>
          <c:spPr>
            <a:ln w="28575" cap="rnd" cmpd="sng" algn="ctr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'[Pheo 解析依頼用DATA 最新3月22日.xlsx]初回から'!$A$73:$A$97</c:f>
              <c:numCache>
                <c:formatCode>General</c:formatCode>
                <c:ptCount val="25"/>
                <c:pt idx="0">
                  <c:v>0</c:v>
                </c:pt>
                <c:pt idx="1">
                  <c:v>1.0833333333333333</c:v>
                </c:pt>
                <c:pt idx="2">
                  <c:v>1.0833333333333333</c:v>
                </c:pt>
                <c:pt idx="3">
                  <c:v>1.1000000000000001</c:v>
                </c:pt>
                <c:pt idx="4">
                  <c:v>1.1000000000000001</c:v>
                </c:pt>
                <c:pt idx="5">
                  <c:v>2.9</c:v>
                </c:pt>
                <c:pt idx="6">
                  <c:v>2.9</c:v>
                </c:pt>
                <c:pt idx="7">
                  <c:v>3.1666666666666665</c:v>
                </c:pt>
                <c:pt idx="8">
                  <c:v>3.1666666666666665</c:v>
                </c:pt>
                <c:pt idx="9">
                  <c:v>3.9166666666666661</c:v>
                </c:pt>
                <c:pt idx="10">
                  <c:v>5.5</c:v>
                </c:pt>
                <c:pt idx="11">
                  <c:v>5.5</c:v>
                </c:pt>
                <c:pt idx="12">
                  <c:v>6.3</c:v>
                </c:pt>
                <c:pt idx="13">
                  <c:v>6.8</c:v>
                </c:pt>
                <c:pt idx="14">
                  <c:v>7</c:v>
                </c:pt>
                <c:pt idx="15">
                  <c:v>7.4</c:v>
                </c:pt>
                <c:pt idx="16">
                  <c:v>7.666666666666667</c:v>
                </c:pt>
                <c:pt idx="17">
                  <c:v>7.666666666666667</c:v>
                </c:pt>
                <c:pt idx="18">
                  <c:v>8</c:v>
                </c:pt>
                <c:pt idx="19">
                  <c:v>8</c:v>
                </c:pt>
                <c:pt idx="20">
                  <c:v>9.0833333333333357</c:v>
                </c:pt>
                <c:pt idx="21">
                  <c:v>9.0833333333333357</c:v>
                </c:pt>
                <c:pt idx="22">
                  <c:v>13.416666666666668</c:v>
                </c:pt>
                <c:pt idx="23">
                  <c:v>15.916666666666668</c:v>
                </c:pt>
                <c:pt idx="24">
                  <c:v>18.899999999999999</c:v>
                </c:pt>
              </c:numCache>
            </c:numRef>
          </c:xVal>
          <c:yVal>
            <c:numRef>
              <c:f>'[Pheo 解析依頼用DATA 最新3月22日.xlsx]初回から'!$B$73:$B$97</c:f>
              <c:numCache>
                <c:formatCode>0.0000</c:formatCode>
                <c:ptCount val="25"/>
                <c:pt idx="0">
                  <c:v>1</c:v>
                </c:pt>
                <c:pt idx="1">
                  <c:v>1</c:v>
                </c:pt>
                <c:pt idx="2">
                  <c:v>0.94117647058823539</c:v>
                </c:pt>
                <c:pt idx="3" formatCode="General">
                  <c:v>0.94117647058823539</c:v>
                </c:pt>
                <c:pt idx="4">
                  <c:v>0.88235294117647056</c:v>
                </c:pt>
                <c:pt idx="5" formatCode="General">
                  <c:v>0.88235294117647056</c:v>
                </c:pt>
                <c:pt idx="6">
                  <c:v>0.82352941176470584</c:v>
                </c:pt>
                <c:pt idx="7" formatCode="General">
                  <c:v>0.82352941176470584</c:v>
                </c:pt>
                <c:pt idx="8">
                  <c:v>0.76470588235294124</c:v>
                </c:pt>
                <c:pt idx="9">
                  <c:v>0.76470588235294124</c:v>
                </c:pt>
                <c:pt idx="10" formatCode="General">
                  <c:v>0.76470588235294124</c:v>
                </c:pt>
                <c:pt idx="11">
                  <c:v>0.7009803921568627</c:v>
                </c:pt>
                <c:pt idx="12">
                  <c:v>0.7009803921568627</c:v>
                </c:pt>
                <c:pt idx="13">
                  <c:v>0.7009803921568627</c:v>
                </c:pt>
                <c:pt idx="14">
                  <c:v>0.7009803921568627</c:v>
                </c:pt>
                <c:pt idx="15">
                  <c:v>0.7009803921568627</c:v>
                </c:pt>
                <c:pt idx="16" formatCode="General">
                  <c:v>0.7009803921568627</c:v>
                </c:pt>
                <c:pt idx="17">
                  <c:v>0.60084033613445398</c:v>
                </c:pt>
                <c:pt idx="18">
                  <c:v>0.60084033613445398</c:v>
                </c:pt>
                <c:pt idx="19">
                  <c:v>0.60084033613445398</c:v>
                </c:pt>
                <c:pt idx="20" formatCode="General">
                  <c:v>0.60084033613445398</c:v>
                </c:pt>
                <c:pt idx="21">
                  <c:v>0.45063025210084034</c:v>
                </c:pt>
                <c:pt idx="22">
                  <c:v>0.45063025210084034</c:v>
                </c:pt>
                <c:pt idx="23">
                  <c:v>0.45063025210084034</c:v>
                </c:pt>
                <c:pt idx="24">
                  <c:v>0.45063025210084034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762-4621-9013-6791A3C177BF}"/>
            </c:ext>
          </c:extLst>
        </c:ser>
        <c:ser>
          <c:idx val="1"/>
          <c:order val="1"/>
          <c:tx>
            <c:strRef>
              <c:f>'[Pheo 解析依頼用DATA 最新3月22日.xlsx]初回から'!$E$72</c:f>
              <c:strCache>
                <c:ptCount val="1"/>
                <c:pt idx="0">
                  <c:v>R</c:v>
                </c:pt>
              </c:strCache>
            </c:strRef>
          </c:tx>
          <c:spPr>
            <a:ln w="28575" cap="rnd" cmpd="sng" algn="ctr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'[Pheo 解析依頼用DATA 最新3月22日.xlsx]初回から'!$D$73:$D$82</c:f>
              <c:numCache>
                <c:formatCode>General</c:formatCode>
                <c:ptCount val="10"/>
                <c:pt idx="0">
                  <c:v>0</c:v>
                </c:pt>
                <c:pt idx="1">
                  <c:v>13.583333333333334</c:v>
                </c:pt>
                <c:pt idx="2">
                  <c:v>13.583333333333334</c:v>
                </c:pt>
                <c:pt idx="3">
                  <c:v>15.333333333333334</c:v>
                </c:pt>
                <c:pt idx="4">
                  <c:v>21.666666666666668</c:v>
                </c:pt>
                <c:pt idx="5">
                  <c:v>24.75</c:v>
                </c:pt>
                <c:pt idx="6">
                  <c:v>24.75</c:v>
                </c:pt>
                <c:pt idx="7">
                  <c:v>27</c:v>
                </c:pt>
                <c:pt idx="8">
                  <c:v>27.416666666666668</c:v>
                </c:pt>
                <c:pt idx="9">
                  <c:v>27.416666666666668</c:v>
                </c:pt>
              </c:numCache>
            </c:numRef>
          </c:xVal>
          <c:yVal>
            <c:numRef>
              <c:f>'[Pheo 解析依頼用DATA 最新3月22日.xlsx]初回から'!$E$73:$E$82</c:f>
              <c:numCache>
                <c:formatCode>0.0000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0.83333333333333348</c:v>
                </c:pt>
                <c:pt idx="3">
                  <c:v>0.83333333333333348</c:v>
                </c:pt>
                <c:pt idx="4">
                  <c:v>0.83333333333333348</c:v>
                </c:pt>
                <c:pt idx="5" formatCode="General">
                  <c:v>0.83333333333333348</c:v>
                </c:pt>
                <c:pt idx="6">
                  <c:v>0.55555555555555569</c:v>
                </c:pt>
                <c:pt idx="7">
                  <c:v>0.55555555555555569</c:v>
                </c:pt>
                <c:pt idx="8" formatCode="General">
                  <c:v>0.55555555555555569</c:v>
                </c:pt>
                <c:pt idx="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762-4621-9013-6791A3C177BF}"/>
            </c:ext>
          </c:extLst>
        </c:ser>
        <c:ser>
          <c:idx val="2"/>
          <c:order val="2"/>
          <c:tx>
            <c:strRef>
              <c:f>'[Pheo 解析依頼用DATA 最新3月22日.xlsx]初回から'!$C$72</c:f>
              <c:strCache>
                <c:ptCount val="1"/>
                <c:pt idx="0">
                  <c:v>15.9166666666667(打ち切り)</c:v>
                </c:pt>
              </c:strCache>
            </c:strRef>
          </c:tx>
          <c:spPr>
            <a:ln w="28575" cap="rnd" cmpd="sng" algn="ctr">
              <a:noFill/>
              <a:prstDash val="solid"/>
              <a:round/>
            </a:ln>
            <a:effectLst/>
          </c:spPr>
          <c:marker>
            <c:symbol val="diamond"/>
            <c:size val="4"/>
            <c:spPr>
              <a:solidFill>
                <a:schemeClr val="dk1">
                  <a:tint val="75000"/>
                </a:schemeClr>
              </a:solidFill>
              <a:ln w="9525" cap="flat" cmpd="sng" algn="ctr">
                <a:solidFill>
                  <a:schemeClr val="dk1">
                    <a:tint val="75000"/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xVal>
            <c:numRef>
              <c:f>'[Pheo 解析依頼用DATA 最新3月22日.xlsx]初回から'!$A$73:$A$97</c:f>
              <c:numCache>
                <c:formatCode>General</c:formatCode>
                <c:ptCount val="25"/>
                <c:pt idx="0">
                  <c:v>0</c:v>
                </c:pt>
                <c:pt idx="1">
                  <c:v>1.0833333333333333</c:v>
                </c:pt>
                <c:pt idx="2">
                  <c:v>1.0833333333333333</c:v>
                </c:pt>
                <c:pt idx="3">
                  <c:v>1.1000000000000001</c:v>
                </c:pt>
                <c:pt idx="4">
                  <c:v>1.1000000000000001</c:v>
                </c:pt>
                <c:pt idx="5">
                  <c:v>2.9</c:v>
                </c:pt>
                <c:pt idx="6">
                  <c:v>2.9</c:v>
                </c:pt>
                <c:pt idx="7">
                  <c:v>3.1666666666666665</c:v>
                </c:pt>
                <c:pt idx="8">
                  <c:v>3.1666666666666665</c:v>
                </c:pt>
                <c:pt idx="9">
                  <c:v>3.9166666666666661</c:v>
                </c:pt>
                <c:pt idx="10">
                  <c:v>5.5</c:v>
                </c:pt>
                <c:pt idx="11">
                  <c:v>5.5</c:v>
                </c:pt>
                <c:pt idx="12">
                  <c:v>6.3</c:v>
                </c:pt>
                <c:pt idx="13">
                  <c:v>6.8</c:v>
                </c:pt>
                <c:pt idx="14">
                  <c:v>7</c:v>
                </c:pt>
                <c:pt idx="15">
                  <c:v>7.4</c:v>
                </c:pt>
                <c:pt idx="16">
                  <c:v>7.666666666666667</c:v>
                </c:pt>
                <c:pt idx="17">
                  <c:v>7.666666666666667</c:v>
                </c:pt>
                <c:pt idx="18">
                  <c:v>8</c:v>
                </c:pt>
                <c:pt idx="19">
                  <c:v>8</c:v>
                </c:pt>
                <c:pt idx="20">
                  <c:v>9.0833333333333357</c:v>
                </c:pt>
                <c:pt idx="21">
                  <c:v>9.0833333333333357</c:v>
                </c:pt>
                <c:pt idx="22">
                  <c:v>13.416666666666668</c:v>
                </c:pt>
                <c:pt idx="23">
                  <c:v>15.916666666666668</c:v>
                </c:pt>
                <c:pt idx="24">
                  <c:v>18.899999999999999</c:v>
                </c:pt>
              </c:numCache>
            </c:numRef>
          </c:xVal>
          <c:yVal>
            <c:numRef>
              <c:f>'[Pheo 解析依頼用DATA 最新3月22日.xlsx]初回から'!$C$73:$C$97</c:f>
              <c:numCache>
                <c:formatCode>General</c:formatCode>
                <c:ptCount val="25"/>
                <c:pt idx="9" formatCode="0.0000">
                  <c:v>0.76470588235294124</c:v>
                </c:pt>
                <c:pt idx="12" formatCode="0.0000">
                  <c:v>0.7009803921568627</c:v>
                </c:pt>
                <c:pt idx="13" formatCode="0.0000">
                  <c:v>0.7009803921568627</c:v>
                </c:pt>
                <c:pt idx="14" formatCode="0.0000">
                  <c:v>0.7009803921568627</c:v>
                </c:pt>
                <c:pt idx="15" formatCode="0.0000">
                  <c:v>0.7009803921568627</c:v>
                </c:pt>
                <c:pt idx="18" formatCode="0.0000">
                  <c:v>0.60084033613445398</c:v>
                </c:pt>
                <c:pt idx="19" formatCode="0.0000">
                  <c:v>0.60084033613445398</c:v>
                </c:pt>
                <c:pt idx="22" formatCode="0.0000">
                  <c:v>0.45063025210084034</c:v>
                </c:pt>
                <c:pt idx="23" formatCode="0.0000">
                  <c:v>0.45063025210084034</c:v>
                </c:pt>
                <c:pt idx="24" formatCode="0.0000">
                  <c:v>0.45063025210084034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762-4621-9013-6791A3C177BF}"/>
            </c:ext>
          </c:extLst>
        </c:ser>
        <c:ser>
          <c:idx val="3"/>
          <c:order val="3"/>
          <c:tx>
            <c:strRef>
              <c:f>'[Pheo 解析依頼用DATA 最新3月22日.xlsx]初回から'!$F$72</c:f>
              <c:strCache>
                <c:ptCount val="1"/>
                <c:pt idx="0">
                  <c:v>13.5833333333333(打ち切り)</c:v>
                </c:pt>
              </c:strCache>
            </c:strRef>
          </c:tx>
          <c:spPr>
            <a:ln w="28575" cap="rnd" cmpd="sng" algn="ctr">
              <a:noFill/>
              <a:prstDash val="solid"/>
              <a:round/>
            </a:ln>
            <a:effectLst/>
          </c:spPr>
          <c:marker>
            <c:symbol val="diamond"/>
            <c:size val="4"/>
            <c:spPr>
              <a:solidFill>
                <a:schemeClr val="dk1">
                  <a:tint val="98500"/>
                </a:schemeClr>
              </a:solidFill>
              <a:ln w="9525" cap="flat" cmpd="sng" algn="ctr">
                <a:solidFill>
                  <a:schemeClr val="dk1">
                    <a:tint val="98500"/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xVal>
            <c:numRef>
              <c:f>'[Pheo 解析依頼用DATA 最新3月22日.xlsx]初回から'!$D$73:$D$82</c:f>
              <c:numCache>
                <c:formatCode>General</c:formatCode>
                <c:ptCount val="10"/>
                <c:pt idx="0">
                  <c:v>0</c:v>
                </c:pt>
                <c:pt idx="1">
                  <c:v>13.583333333333334</c:v>
                </c:pt>
                <c:pt idx="2">
                  <c:v>13.583333333333334</c:v>
                </c:pt>
                <c:pt idx="3">
                  <c:v>15.333333333333334</c:v>
                </c:pt>
                <c:pt idx="4">
                  <c:v>21.666666666666668</c:v>
                </c:pt>
                <c:pt idx="5">
                  <c:v>24.75</c:v>
                </c:pt>
                <c:pt idx="6">
                  <c:v>24.75</c:v>
                </c:pt>
                <c:pt idx="7">
                  <c:v>27</c:v>
                </c:pt>
                <c:pt idx="8">
                  <c:v>27.416666666666668</c:v>
                </c:pt>
                <c:pt idx="9">
                  <c:v>27.416666666666668</c:v>
                </c:pt>
              </c:numCache>
            </c:numRef>
          </c:xVal>
          <c:yVal>
            <c:numRef>
              <c:f>'[Pheo 解析依頼用DATA 最新3月22日.xlsx]初回から'!$F$73:$F$82</c:f>
              <c:numCache>
                <c:formatCode>General</c:formatCode>
                <c:ptCount val="10"/>
                <c:pt idx="3" formatCode="0.0000">
                  <c:v>0.83333333333333348</c:v>
                </c:pt>
                <c:pt idx="4" formatCode="0.0000">
                  <c:v>0.83333333333333348</c:v>
                </c:pt>
                <c:pt idx="7" formatCode="0.0000">
                  <c:v>0.55555555555555569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762-4621-9013-6791A3C177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1784320"/>
        <c:axId val="241785856"/>
      </c:scatterChart>
      <c:valAx>
        <c:axId val="241784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785856"/>
        <c:crosses val="autoZero"/>
        <c:crossBetween val="midCat"/>
      </c:valAx>
      <c:valAx>
        <c:axId val="241785856"/>
        <c:scaling>
          <c:orientation val="minMax"/>
          <c:max val="1.100000000000000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en-US" altLang="ja-JP" sz="1800" b="1" i="0" baseline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Survival rate</a:t>
                </a:r>
                <a:endParaRPr lang="ja-JP" altLang="ja-JP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4111111111111111E-2"/>
              <c:y val="0.308734166666666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9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0.0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784320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9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'[Pheo 解析依頼用DATA 最新3月22日.xlsx]悪性Dxから'!$B$71</c:f>
              <c:strCache>
                <c:ptCount val="1"/>
                <c:pt idx="0">
                  <c:v>N</c:v>
                </c:pt>
              </c:strCache>
            </c:strRef>
          </c:tx>
          <c:spPr>
            <a:ln w="28575" cap="rnd" cmpd="sng" algn="ctr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'[Pheo 解析依頼用DATA 最新3月22日.xlsx]悪性Dxから'!$A$72:$A$94</c:f>
              <c:numCache>
                <c:formatCode>General</c:formatCode>
                <c:ptCount val="23"/>
                <c:pt idx="0">
                  <c:v>0</c:v>
                </c:pt>
                <c:pt idx="1">
                  <c:v>0.66666666666666663</c:v>
                </c:pt>
                <c:pt idx="2">
                  <c:v>0.66666666666666663</c:v>
                </c:pt>
                <c:pt idx="3">
                  <c:v>1.0833333333333333</c:v>
                </c:pt>
                <c:pt idx="4">
                  <c:v>1.0833333333333333</c:v>
                </c:pt>
                <c:pt idx="5">
                  <c:v>1.75</c:v>
                </c:pt>
                <c:pt idx="6">
                  <c:v>2.25</c:v>
                </c:pt>
                <c:pt idx="7">
                  <c:v>2.25</c:v>
                </c:pt>
                <c:pt idx="8">
                  <c:v>2.4</c:v>
                </c:pt>
                <c:pt idx="9">
                  <c:v>2.6666666666666665</c:v>
                </c:pt>
                <c:pt idx="10">
                  <c:v>2.9166666666666661</c:v>
                </c:pt>
                <c:pt idx="11">
                  <c:v>2.9166666666666661</c:v>
                </c:pt>
                <c:pt idx="12">
                  <c:v>3.7</c:v>
                </c:pt>
                <c:pt idx="13">
                  <c:v>4.0833333333333339</c:v>
                </c:pt>
                <c:pt idx="14">
                  <c:v>4.0833333333333339</c:v>
                </c:pt>
                <c:pt idx="15">
                  <c:v>4.25</c:v>
                </c:pt>
                <c:pt idx="16">
                  <c:v>4.75</c:v>
                </c:pt>
                <c:pt idx="17">
                  <c:v>6.3333333333333339</c:v>
                </c:pt>
                <c:pt idx="18">
                  <c:v>6.8333333333333339</c:v>
                </c:pt>
                <c:pt idx="19">
                  <c:v>7.666666666666667</c:v>
                </c:pt>
                <c:pt idx="20">
                  <c:v>7.666666666666667</c:v>
                </c:pt>
                <c:pt idx="21">
                  <c:v>12.916666666666668</c:v>
                </c:pt>
                <c:pt idx="22">
                  <c:v>13.25</c:v>
                </c:pt>
              </c:numCache>
            </c:numRef>
          </c:xVal>
          <c:yVal>
            <c:numRef>
              <c:f>'[Pheo 解析依頼用DATA 最新3月22日.xlsx]悪性Dxから'!$B$72:$B$94</c:f>
              <c:numCache>
                <c:formatCode>0.0000</c:formatCode>
                <c:ptCount val="23"/>
                <c:pt idx="0">
                  <c:v>1</c:v>
                </c:pt>
                <c:pt idx="1">
                  <c:v>1</c:v>
                </c:pt>
                <c:pt idx="2">
                  <c:v>0.94117647058823539</c:v>
                </c:pt>
                <c:pt idx="3" formatCode="General">
                  <c:v>0.94117647058823539</c:v>
                </c:pt>
                <c:pt idx="4">
                  <c:v>0.88235294117647056</c:v>
                </c:pt>
                <c:pt idx="5">
                  <c:v>0.88235294117647056</c:v>
                </c:pt>
                <c:pt idx="6" formatCode="General">
                  <c:v>0.88235294117647056</c:v>
                </c:pt>
                <c:pt idx="7">
                  <c:v>0.81932773109243684</c:v>
                </c:pt>
                <c:pt idx="8">
                  <c:v>0.81932773109243684</c:v>
                </c:pt>
                <c:pt idx="9">
                  <c:v>0.81932773109243684</c:v>
                </c:pt>
                <c:pt idx="10" formatCode="General">
                  <c:v>0.81932773109243684</c:v>
                </c:pt>
                <c:pt idx="11">
                  <c:v>0.67035905271199403</c:v>
                </c:pt>
                <c:pt idx="12">
                  <c:v>0.67035905271199403</c:v>
                </c:pt>
                <c:pt idx="13" formatCode="General">
                  <c:v>0.67035905271199403</c:v>
                </c:pt>
                <c:pt idx="14">
                  <c:v>0.5865641711229943</c:v>
                </c:pt>
                <c:pt idx="15">
                  <c:v>0.5865641711229943</c:v>
                </c:pt>
                <c:pt idx="16">
                  <c:v>0.5865641711229943</c:v>
                </c:pt>
                <c:pt idx="17">
                  <c:v>0.5865641711229943</c:v>
                </c:pt>
                <c:pt idx="18">
                  <c:v>0.5865641711229943</c:v>
                </c:pt>
                <c:pt idx="19" formatCode="General">
                  <c:v>0.5865641711229943</c:v>
                </c:pt>
                <c:pt idx="20">
                  <c:v>0.39104278074866317</c:v>
                </c:pt>
                <c:pt idx="21">
                  <c:v>0.39104278074866317</c:v>
                </c:pt>
                <c:pt idx="22">
                  <c:v>0.39104278074866317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BE6-48BF-9B64-654F88385E59}"/>
            </c:ext>
          </c:extLst>
        </c:ser>
        <c:ser>
          <c:idx val="1"/>
          <c:order val="1"/>
          <c:tx>
            <c:strRef>
              <c:f>'[Pheo 解析依頼用DATA 最新3月22日.xlsx]悪性Dxから'!$E$71</c:f>
              <c:strCache>
                <c:ptCount val="1"/>
                <c:pt idx="0">
                  <c:v>R</c:v>
                </c:pt>
              </c:strCache>
            </c:strRef>
          </c:tx>
          <c:spPr>
            <a:ln w="28575" cap="rnd" cmpd="sng" algn="ctr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'[Pheo 解析依頼用DATA 最新3月22日.xlsx]悪性Dxから'!$D$72:$D$81</c:f>
              <c:numCache>
                <c:formatCode>General</c:formatCode>
                <c:ptCount val="10"/>
                <c:pt idx="0">
                  <c:v>0</c:v>
                </c:pt>
                <c:pt idx="1">
                  <c:v>2.0833333333333339</c:v>
                </c:pt>
                <c:pt idx="2">
                  <c:v>2.0833333333333339</c:v>
                </c:pt>
                <c:pt idx="3">
                  <c:v>8.0833333333333357</c:v>
                </c:pt>
                <c:pt idx="4">
                  <c:v>8.0833333333333357</c:v>
                </c:pt>
                <c:pt idx="5">
                  <c:v>10.833333333333334</c:v>
                </c:pt>
                <c:pt idx="6">
                  <c:v>10.833333333333334</c:v>
                </c:pt>
                <c:pt idx="7">
                  <c:v>12.666666666666668</c:v>
                </c:pt>
                <c:pt idx="8">
                  <c:v>13.8</c:v>
                </c:pt>
                <c:pt idx="9">
                  <c:v>13.8</c:v>
                </c:pt>
              </c:numCache>
            </c:numRef>
          </c:xVal>
          <c:yVal>
            <c:numRef>
              <c:f>'[Pheo 解析依頼用DATA 最新3月22日.xlsx]悪性Dxから'!$E$72:$E$81</c:f>
              <c:numCache>
                <c:formatCode>0.0000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0.83333333333333348</c:v>
                </c:pt>
                <c:pt idx="3">
                  <c:v>0.83333333333333348</c:v>
                </c:pt>
                <c:pt idx="4">
                  <c:v>0.83333333333333348</c:v>
                </c:pt>
                <c:pt idx="5" formatCode="General">
                  <c:v>0.83333333333333348</c:v>
                </c:pt>
                <c:pt idx="6">
                  <c:v>0.55555555555555569</c:v>
                </c:pt>
                <c:pt idx="7">
                  <c:v>0.55555555555555569</c:v>
                </c:pt>
                <c:pt idx="8" formatCode="General">
                  <c:v>0.55555555555555569</c:v>
                </c:pt>
                <c:pt idx="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E6-48BF-9B64-654F88385E59}"/>
            </c:ext>
          </c:extLst>
        </c:ser>
        <c:ser>
          <c:idx val="2"/>
          <c:order val="2"/>
          <c:tx>
            <c:strRef>
              <c:f>'[Pheo 解析依頼用DATA 最新3月22日.xlsx]悪性Dxから'!$C$71</c:f>
              <c:strCache>
                <c:ptCount val="1"/>
                <c:pt idx="0">
                  <c:v>13.25(打ち切り)</c:v>
                </c:pt>
              </c:strCache>
            </c:strRef>
          </c:tx>
          <c:spPr>
            <a:ln w="28575" cap="rnd" cmpd="sng" algn="ctr">
              <a:noFill/>
              <a:prstDash val="solid"/>
              <a:round/>
            </a:ln>
            <a:effectLst/>
          </c:spPr>
          <c:marker>
            <c:symbol val="diamond"/>
            <c:size val="4"/>
            <c:spPr>
              <a:solidFill>
                <a:schemeClr val="dk1">
                  <a:tint val="75000"/>
                </a:schemeClr>
              </a:solidFill>
              <a:ln w="9525" cap="flat" cmpd="sng" algn="ctr">
                <a:solidFill>
                  <a:schemeClr val="dk1">
                    <a:tint val="75000"/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xVal>
            <c:numRef>
              <c:f>'[Pheo 解析依頼用DATA 最新3月22日.xlsx]悪性Dxから'!$A$72:$A$94</c:f>
              <c:numCache>
                <c:formatCode>General</c:formatCode>
                <c:ptCount val="23"/>
                <c:pt idx="0">
                  <c:v>0</c:v>
                </c:pt>
                <c:pt idx="1">
                  <c:v>0.66666666666666663</c:v>
                </c:pt>
                <c:pt idx="2">
                  <c:v>0.66666666666666663</c:v>
                </c:pt>
                <c:pt idx="3">
                  <c:v>1.0833333333333333</c:v>
                </c:pt>
                <c:pt idx="4">
                  <c:v>1.0833333333333333</c:v>
                </c:pt>
                <c:pt idx="5">
                  <c:v>1.75</c:v>
                </c:pt>
                <c:pt idx="6">
                  <c:v>2.25</c:v>
                </c:pt>
                <c:pt idx="7">
                  <c:v>2.25</c:v>
                </c:pt>
                <c:pt idx="8">
                  <c:v>2.4</c:v>
                </c:pt>
                <c:pt idx="9">
                  <c:v>2.6666666666666665</c:v>
                </c:pt>
                <c:pt idx="10">
                  <c:v>2.9166666666666661</c:v>
                </c:pt>
                <c:pt idx="11">
                  <c:v>2.9166666666666661</c:v>
                </c:pt>
                <c:pt idx="12">
                  <c:v>3.7</c:v>
                </c:pt>
                <c:pt idx="13">
                  <c:v>4.0833333333333339</c:v>
                </c:pt>
                <c:pt idx="14">
                  <c:v>4.0833333333333339</c:v>
                </c:pt>
                <c:pt idx="15">
                  <c:v>4.25</c:v>
                </c:pt>
                <c:pt idx="16">
                  <c:v>4.75</c:v>
                </c:pt>
                <c:pt idx="17">
                  <c:v>6.3333333333333339</c:v>
                </c:pt>
                <c:pt idx="18">
                  <c:v>6.8333333333333339</c:v>
                </c:pt>
                <c:pt idx="19">
                  <c:v>7.666666666666667</c:v>
                </c:pt>
                <c:pt idx="20">
                  <c:v>7.666666666666667</c:v>
                </c:pt>
                <c:pt idx="21">
                  <c:v>12.916666666666668</c:v>
                </c:pt>
                <c:pt idx="22">
                  <c:v>13.25</c:v>
                </c:pt>
              </c:numCache>
            </c:numRef>
          </c:xVal>
          <c:yVal>
            <c:numRef>
              <c:f>'[Pheo 解析依頼用DATA 最新3月22日.xlsx]悪性Dxから'!$C$72:$C$94</c:f>
              <c:numCache>
                <c:formatCode>General</c:formatCode>
                <c:ptCount val="23"/>
                <c:pt idx="5" formatCode="0.0000">
                  <c:v>0.88235294117647056</c:v>
                </c:pt>
                <c:pt idx="8" formatCode="0.0000">
                  <c:v>0.81932773109243684</c:v>
                </c:pt>
                <c:pt idx="9" formatCode="0.0000">
                  <c:v>0.81932773109243684</c:v>
                </c:pt>
                <c:pt idx="12" formatCode="0.0000">
                  <c:v>0.67035905271199403</c:v>
                </c:pt>
                <c:pt idx="15" formatCode="0.0000">
                  <c:v>0.5865641711229943</c:v>
                </c:pt>
                <c:pt idx="16" formatCode="0.0000">
                  <c:v>0.5865641711229943</c:v>
                </c:pt>
                <c:pt idx="17" formatCode="0.0000">
                  <c:v>0.5865641711229943</c:v>
                </c:pt>
                <c:pt idx="18" formatCode="0.0000">
                  <c:v>0.5865641711229943</c:v>
                </c:pt>
                <c:pt idx="21" formatCode="0.0000">
                  <c:v>0.39104278074866317</c:v>
                </c:pt>
                <c:pt idx="22" formatCode="0.0000">
                  <c:v>0.39104278074866317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BE6-48BF-9B64-654F88385E59}"/>
            </c:ext>
          </c:extLst>
        </c:ser>
        <c:ser>
          <c:idx val="3"/>
          <c:order val="3"/>
          <c:tx>
            <c:strRef>
              <c:f>'[Pheo 解析依頼用DATA 最新3月22日.xlsx]悪性Dxから'!$F$71</c:f>
              <c:strCache>
                <c:ptCount val="1"/>
                <c:pt idx="0">
                  <c:v>10.8333333333333(打ち切り)</c:v>
                </c:pt>
              </c:strCache>
            </c:strRef>
          </c:tx>
          <c:spPr>
            <a:ln w="28575" cap="rnd" cmpd="sng" algn="ctr">
              <a:noFill/>
              <a:prstDash val="solid"/>
              <a:round/>
            </a:ln>
            <a:effectLst/>
          </c:spPr>
          <c:marker>
            <c:symbol val="diamond"/>
            <c:size val="4"/>
            <c:spPr>
              <a:solidFill>
                <a:schemeClr val="dk1">
                  <a:tint val="98500"/>
                </a:schemeClr>
              </a:solidFill>
              <a:ln w="9525" cap="flat" cmpd="sng" algn="ctr">
                <a:solidFill>
                  <a:schemeClr val="dk1">
                    <a:tint val="98500"/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xVal>
            <c:numRef>
              <c:f>'[Pheo 解析依頼用DATA 最新3月22日.xlsx]悪性Dxから'!$D$72:$D$81</c:f>
              <c:numCache>
                <c:formatCode>General</c:formatCode>
                <c:ptCount val="10"/>
                <c:pt idx="0">
                  <c:v>0</c:v>
                </c:pt>
                <c:pt idx="1">
                  <c:v>2.0833333333333339</c:v>
                </c:pt>
                <c:pt idx="2">
                  <c:v>2.0833333333333339</c:v>
                </c:pt>
                <c:pt idx="3">
                  <c:v>8.0833333333333357</c:v>
                </c:pt>
                <c:pt idx="4">
                  <c:v>8.0833333333333357</c:v>
                </c:pt>
                <c:pt idx="5">
                  <c:v>10.833333333333334</c:v>
                </c:pt>
                <c:pt idx="6">
                  <c:v>10.833333333333334</c:v>
                </c:pt>
                <c:pt idx="7">
                  <c:v>12.666666666666668</c:v>
                </c:pt>
                <c:pt idx="8">
                  <c:v>13.8</c:v>
                </c:pt>
                <c:pt idx="9">
                  <c:v>13.8</c:v>
                </c:pt>
              </c:numCache>
            </c:numRef>
          </c:xVal>
          <c:yVal>
            <c:numRef>
              <c:f>'[Pheo 解析依頼用DATA 最新3月22日.xlsx]悪性Dxから'!$F$72:$F$81</c:f>
              <c:numCache>
                <c:formatCode>General</c:formatCode>
                <c:ptCount val="10"/>
                <c:pt idx="3" formatCode="0.0000">
                  <c:v>0.83333333333333348</c:v>
                </c:pt>
                <c:pt idx="4" formatCode="0.0000">
                  <c:v>0.83333333333333348</c:v>
                </c:pt>
                <c:pt idx="7" formatCode="0.0000">
                  <c:v>0.55555555555555569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BE6-48BF-9B64-654F88385E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1842048"/>
        <c:axId val="241843584"/>
      </c:scatterChart>
      <c:valAx>
        <c:axId val="241842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843584"/>
        <c:crosses val="autoZero"/>
        <c:crossBetween val="midCat"/>
      </c:valAx>
      <c:valAx>
        <c:axId val="241843584"/>
        <c:scaling>
          <c:orientation val="minMax"/>
          <c:max val="1.100000000000000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en-US" altLang="ja-JP" sz="1800" b="1" i="0" baseline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Survival rate</a:t>
                </a:r>
                <a:endParaRPr lang="ja-JP" altLang="ja-JP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2.1166666666666667E-2"/>
              <c:y val="0.308734166666666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9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0.0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842048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9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827F2627-5B6C-4298-994B-BF4698093231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F41DE4CA-C19E-4AE5-86FC-E27874BE2D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908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DE4CA-C19E-4AE5-86FC-E27874BE2DB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590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549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507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174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25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2928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00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225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6473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2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636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891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54E0B-E319-470E-870A-559787D06C6A}" type="datetimeFigureOut">
              <a:rPr kumimoji="1" lang="ja-JP" altLang="en-US" smtClean="0"/>
              <a:pPr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C41EE-94CA-4E87-9692-EF82671511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65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21413" y="4772696"/>
            <a:ext cx="269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Years after Dx of PPGL </a:t>
            </a:r>
            <a:endParaRPr lang="ja-JP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292080" y="4772696"/>
            <a:ext cx="311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Years after Dx of M-PPGL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3940661"/>
              </p:ext>
            </p:extLst>
          </p:nvPr>
        </p:nvGraphicFramePr>
        <p:xfrm>
          <a:off x="968253" y="1259032"/>
          <a:ext cx="36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7556994"/>
              </p:ext>
            </p:extLst>
          </p:nvPr>
        </p:nvGraphicFramePr>
        <p:xfrm>
          <a:off x="4860432" y="1259032"/>
          <a:ext cx="36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3020882" y="1772416"/>
            <a:ext cx="1747686" cy="303568"/>
          </a:xfrm>
          <a:prstGeom prst="rect">
            <a:avLst/>
          </a:prstGeom>
          <a:noFill/>
        </p:spPr>
        <p:txBody>
          <a:bodyPr wrap="square" lIns="87273" tIns="43636" rIns="87273" bIns="43636" rtlCol="0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Responders</a:t>
            </a:r>
            <a:endParaRPr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82598" y="3260115"/>
            <a:ext cx="1747686" cy="303568"/>
          </a:xfrm>
          <a:prstGeom prst="rect">
            <a:avLst/>
          </a:prstGeom>
          <a:noFill/>
        </p:spPr>
        <p:txBody>
          <a:bodyPr wrap="square" lIns="87273" tIns="43636" rIns="87273" bIns="43636" rtlCol="0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Non-responders</a:t>
            </a:r>
            <a:endParaRPr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20817" y="1785250"/>
            <a:ext cx="1747686" cy="275971"/>
          </a:xfrm>
          <a:prstGeom prst="rect">
            <a:avLst/>
          </a:prstGeom>
          <a:noFill/>
        </p:spPr>
        <p:txBody>
          <a:bodyPr wrap="square" lIns="87273" tIns="43636" rIns="87273" bIns="43636" rtlCol="0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Responders</a:t>
            </a:r>
            <a:endParaRPr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76509" y="3497906"/>
            <a:ext cx="1444368" cy="303568"/>
          </a:xfrm>
          <a:prstGeom prst="rect">
            <a:avLst/>
          </a:prstGeom>
          <a:noFill/>
        </p:spPr>
        <p:txBody>
          <a:bodyPr wrap="square" lIns="87273" tIns="43636" rIns="87273" bIns="43636" rtlCol="0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Non-responders</a:t>
            </a:r>
            <a:endParaRPr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98362" y="1309300"/>
            <a:ext cx="368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735472" y="1309300"/>
            <a:ext cx="368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4"/>
          <p:cNvSpPr txBox="1"/>
          <p:nvPr/>
        </p:nvSpPr>
        <p:spPr>
          <a:xfrm>
            <a:off x="436399" y="551298"/>
            <a:ext cx="2531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ja-JP" altLang="en-US" b="1" dirty="0"/>
              <a:t>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</a:t>
            </a:r>
            <a:r>
              <a: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S2.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27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画面に合わせる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 New Roman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2016-09-09T01:10:00Z</dcterms:created>
  <dcterms:modified xsi:type="dcterms:W3CDTF">2017-01-10T08:13:47Z</dcterms:modified>
</cp:coreProperties>
</file>