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10"/>
  </p:notesMasterIdLst>
  <p:sldIdLst>
    <p:sldId id="258" r:id="rId2"/>
    <p:sldId id="270" r:id="rId3"/>
    <p:sldId id="271" r:id="rId4"/>
    <p:sldId id="264" r:id="rId5"/>
    <p:sldId id="265" r:id="rId6"/>
    <p:sldId id="267" r:id="rId7"/>
    <p:sldId id="266" r:id="rId8"/>
    <p:sldId id="268" r:id="rId9"/>
  </p:sldIdLst>
  <p:sldSz cx="6858000" cy="9906000" type="A4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alibri Light" panose="020F0302020204030204" pitchFamily="34" charset="0"/>
      <p:regular r:id="rId15"/>
      <p:italic r:id="rId1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3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B57B"/>
    <a:srgbClr val="E7F5EC"/>
    <a:srgbClr val="DFF1E6"/>
    <a:srgbClr val="ECF3FA"/>
    <a:srgbClr val="D4ECDD"/>
    <a:srgbClr val="BBE1C9"/>
    <a:srgbClr val="DEEBF7"/>
    <a:srgbClr val="C7F1F5"/>
    <a:srgbClr val="6DBF8C"/>
    <a:srgbClr val="84C4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249" autoAdjust="0"/>
  </p:normalViewPr>
  <p:slideViewPr>
    <p:cSldViewPr snapToGrid="0" showGuides="1">
      <p:cViewPr>
        <p:scale>
          <a:sx n="100" d="100"/>
          <a:sy n="100" d="100"/>
        </p:scale>
        <p:origin x="1878" y="-786"/>
      </p:cViewPr>
      <p:guideLst>
        <p:guide orient="horz" pos="3143"/>
        <p:guide pos="2137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52" d="100"/>
          <a:sy n="52" d="100"/>
        </p:scale>
        <p:origin x="286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9A0E6-6A3F-47B0-8DCE-2C95E7DF736B}" type="datetimeFigureOut">
              <a:rPr lang="fr-FR" smtClean="0"/>
              <a:t>06/06/2023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366D59-3C6A-44AB-90AA-10775F3CEE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0491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66D59-3C6A-44AB-90AA-10775F3CEE1B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4412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66D59-3C6A-44AB-90AA-10775F3CEE1B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1282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66D59-3C6A-44AB-90AA-10775F3CEE1B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2749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66D59-3C6A-44AB-90AA-10775F3CEE1B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2775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66D59-3C6A-44AB-90AA-10775F3CEE1B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1885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66D59-3C6A-44AB-90AA-10775F3CEE1B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6576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66D59-3C6A-44AB-90AA-10775F3CEE1B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0126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66D59-3C6A-44AB-90AA-10775F3CEE1B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6203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47CF-0DD3-4634-A86F-58B5A3504A25}" type="datetimeFigureOut">
              <a:rPr lang="fr-FR" smtClean="0"/>
              <a:t>06/06/2023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7F55-4E0D-416C-A056-A669F7BBFB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458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47CF-0DD3-4634-A86F-58B5A3504A25}" type="datetimeFigureOut">
              <a:rPr lang="fr-FR" smtClean="0"/>
              <a:t>06/06/2023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7F55-4E0D-416C-A056-A669F7BBFB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0043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47CF-0DD3-4634-A86F-58B5A3504A25}" type="datetimeFigureOut">
              <a:rPr lang="fr-FR" smtClean="0"/>
              <a:t>06/06/2023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7F55-4E0D-416C-A056-A669F7BBFB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8214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47CF-0DD3-4634-A86F-58B5A3504A25}" type="datetimeFigureOut">
              <a:rPr lang="fr-FR" smtClean="0"/>
              <a:t>06/06/2023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7F55-4E0D-416C-A056-A669F7BBFB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6796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47CF-0DD3-4634-A86F-58B5A3504A25}" type="datetimeFigureOut">
              <a:rPr lang="fr-FR" smtClean="0"/>
              <a:t>06/06/2023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7F55-4E0D-416C-A056-A669F7BBFB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409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47CF-0DD3-4634-A86F-58B5A3504A25}" type="datetimeFigureOut">
              <a:rPr lang="fr-FR" smtClean="0"/>
              <a:t>06/06/2023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7F55-4E0D-416C-A056-A669F7BBFB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6127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47CF-0DD3-4634-A86F-58B5A3504A25}" type="datetimeFigureOut">
              <a:rPr lang="fr-FR" smtClean="0"/>
              <a:t>06/06/2023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7F55-4E0D-416C-A056-A669F7BBFB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4695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47CF-0DD3-4634-A86F-58B5A3504A25}" type="datetimeFigureOut">
              <a:rPr lang="fr-FR" smtClean="0"/>
              <a:t>06/06/2023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7F55-4E0D-416C-A056-A669F7BBFB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1015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47CF-0DD3-4634-A86F-58B5A3504A25}" type="datetimeFigureOut">
              <a:rPr lang="fr-FR" smtClean="0"/>
              <a:t>06/06/2023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7F55-4E0D-416C-A056-A669F7BBFB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0631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47CF-0DD3-4634-A86F-58B5A3504A25}" type="datetimeFigureOut">
              <a:rPr lang="fr-FR" smtClean="0"/>
              <a:t>06/06/2023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7F55-4E0D-416C-A056-A669F7BBFB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8018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47CF-0DD3-4634-A86F-58B5A3504A25}" type="datetimeFigureOut">
              <a:rPr lang="fr-FR" smtClean="0"/>
              <a:t>06/06/2023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7F55-4E0D-416C-A056-A669F7BBFB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529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547CF-0DD3-4634-A86F-58B5A3504A25}" type="datetimeFigureOut">
              <a:rPr lang="fr-FR" smtClean="0"/>
              <a:t>06/06/2023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97F55-4E0D-416C-A056-A669F7BBFB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7766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oneTexte 14">
            <a:extLst>
              <a:ext uri="{FF2B5EF4-FFF2-40B4-BE49-F238E27FC236}">
                <a16:creationId xmlns:a16="http://schemas.microsoft.com/office/drawing/2014/main" id="{64CF6208-865F-4686-8D35-358704FB4351}"/>
              </a:ext>
            </a:extLst>
          </p:cNvPr>
          <p:cNvSpPr txBox="1"/>
          <p:nvPr/>
        </p:nvSpPr>
        <p:spPr>
          <a:xfrm>
            <a:off x="512668" y="3916912"/>
            <a:ext cx="5759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Fig. S1 | 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Effect of growing conditions on major terpenoid profile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Principal component analysis to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depict the impact of homogenous and heterogenous plot conditions on GC-MS features.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BAB7CCA-E4E9-6E2F-4053-7AE6C9A5F3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000" y="427985"/>
            <a:ext cx="2880000" cy="332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189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4533CFAE-660B-01A8-70B3-E3A367D761C3}"/>
              </a:ext>
            </a:extLst>
          </p:cNvPr>
          <p:cNvSpPr txBox="1"/>
          <p:nvPr/>
        </p:nvSpPr>
        <p:spPr>
          <a:xfrm>
            <a:off x="549360" y="3030237"/>
            <a:ext cx="5759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Fig. S2 | Distribution of the best chemotype markers between chemotypes. 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Upset plot of the top 50 markers for each chemotype from LC-MS modelling.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The absence of a dot means that the features involved in this variable intersection were not detected in the corresponding chemotype. </a:t>
            </a:r>
            <a:r>
              <a:rPr lang="en-GB" sz="800" i="1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Keto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: artemisia ketone chemotype, </a:t>
            </a:r>
            <a:r>
              <a:rPr lang="en-GB" sz="800" i="1" dirty="0" err="1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BThu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: </a:t>
            </a:r>
            <a:r>
              <a:rPr lang="el-GR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β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-thujone chemotype, </a:t>
            </a:r>
            <a:r>
              <a:rPr lang="en-GB" sz="800" i="1" dirty="0" err="1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ABThu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: </a:t>
            </a:r>
            <a:r>
              <a:rPr lang="el-GR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α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-/</a:t>
            </a:r>
            <a:r>
              <a:rPr lang="el-GR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β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-thujone chemotype, </a:t>
            </a:r>
            <a:r>
              <a:rPr lang="en-GB" sz="800" i="1" dirty="0" err="1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Aacet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: </a:t>
            </a:r>
            <a:r>
              <a:rPr lang="en-GB" sz="800" dirty="0" err="1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artemisyl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 acetate/artemisia ketone/artemisia alcohol chemotype, </a:t>
            </a:r>
            <a:r>
              <a:rPr lang="en-GB" sz="800" i="1" dirty="0" err="1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Myrox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: (</a:t>
            </a:r>
            <a:r>
              <a:rPr lang="en-GB" sz="800" i="1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Z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)-</a:t>
            </a:r>
            <a:r>
              <a:rPr lang="en-GB" sz="800" dirty="0" err="1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myroxide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/santolina triene/</a:t>
            </a:r>
            <a:r>
              <a:rPr lang="en-GB" sz="800" dirty="0" err="1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artemisyl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 acetate chemotype.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E8D03B5-A10D-B3C7-099D-4EA7287B3A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49" y="437970"/>
            <a:ext cx="2880000" cy="249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5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4533CFAE-660B-01A8-70B3-E3A367D761C3}"/>
              </a:ext>
            </a:extLst>
          </p:cNvPr>
          <p:cNvSpPr txBox="1"/>
          <p:nvPr/>
        </p:nvSpPr>
        <p:spPr>
          <a:xfrm>
            <a:off x="482872" y="3936569"/>
            <a:ext cx="5759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800" b="1" dirty="0">
                <a:latin typeface="Arial" panose="020B0604020202090204" pitchFamily="34" charset="0"/>
                <a:cs typeface="Arial" panose="020B0604020202090204" pitchFamily="34" charset="0"/>
              </a:rPr>
              <a:t>Fig. S3 | Correlation between LC-MS and GC-MS predictors. 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Correlation between the best 39 LC-MS markers of tansy chemotype and the already known terpenes defining chemotypes detected via GC-MS (Pearson Correlation, </a:t>
            </a:r>
            <a:r>
              <a:rPr lang="en-GB" sz="800" i="1" dirty="0">
                <a:latin typeface="Arial" panose="020B0604020202090204" pitchFamily="34" charset="0"/>
                <a:cs typeface="Arial" panose="020B0604020202090204" pitchFamily="34" charset="0"/>
              </a:rPr>
              <a:t>P 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&lt; 0.05). For more information about LC-MS features, refer to Table S5. </a:t>
            </a:r>
            <a:r>
              <a:rPr lang="en-GB" sz="800" i="1" dirty="0" err="1">
                <a:latin typeface="Arial" panose="020B0604020202090204" pitchFamily="34" charset="0"/>
                <a:cs typeface="Arial" panose="020B0604020202090204" pitchFamily="34" charset="0"/>
              </a:rPr>
              <a:t>Art.alc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: 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artemisia alcohol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, </a:t>
            </a:r>
            <a:r>
              <a:rPr lang="en-GB" sz="800" i="1" dirty="0" err="1">
                <a:latin typeface="Arial" panose="020B0604020202090204" pitchFamily="34" charset="0"/>
                <a:cs typeface="Arial" panose="020B0604020202090204" pitchFamily="34" charset="0"/>
              </a:rPr>
              <a:t>Art.ket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: 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artemisia ketone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, </a:t>
            </a:r>
            <a:r>
              <a:rPr lang="en-GB" sz="800" i="1" dirty="0" err="1">
                <a:latin typeface="Arial" panose="020B0604020202090204" pitchFamily="34" charset="0"/>
                <a:cs typeface="Arial" panose="020B0604020202090204" pitchFamily="34" charset="0"/>
              </a:rPr>
              <a:t>Art.ace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: </a:t>
            </a:r>
            <a:r>
              <a:rPr lang="en-GB" sz="800" dirty="0" err="1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artemisyl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 acetate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, </a:t>
            </a:r>
            <a:r>
              <a:rPr lang="en-GB" sz="800" i="1" dirty="0" err="1">
                <a:latin typeface="Arial" panose="020B0604020202090204" pitchFamily="34" charset="0"/>
                <a:cs typeface="Arial" panose="020B0604020202090204" pitchFamily="34" charset="0"/>
              </a:rPr>
              <a:t>Z.myr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: 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(</a:t>
            </a:r>
            <a:r>
              <a:rPr lang="en-GB" sz="800" i="1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Z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)-</a:t>
            </a:r>
            <a:r>
              <a:rPr lang="en-GB" sz="800" dirty="0" err="1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myroxide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, </a:t>
            </a:r>
            <a:r>
              <a:rPr lang="en-GB" sz="800" i="1" dirty="0" err="1">
                <a:latin typeface="Arial" panose="020B0604020202090204" pitchFamily="34" charset="0"/>
                <a:cs typeface="Arial" panose="020B0604020202090204" pitchFamily="34" charset="0"/>
              </a:rPr>
              <a:t>San.tri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: 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santolina triene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, </a:t>
            </a:r>
            <a:r>
              <a:rPr lang="en-GB" sz="800" i="1" dirty="0" err="1">
                <a:latin typeface="Arial" panose="020B0604020202090204" pitchFamily="34" charset="0"/>
                <a:cs typeface="Arial" panose="020B0604020202090204" pitchFamily="34" charset="0"/>
              </a:rPr>
              <a:t>A.thu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: </a:t>
            </a:r>
            <a:r>
              <a:rPr lang="el-GR" sz="800" dirty="0">
                <a:latin typeface="Arial" panose="020B0604020202090204" pitchFamily="34" charset="0"/>
                <a:cs typeface="Arial" panose="020B0604020202090204" pitchFamily="34" charset="0"/>
              </a:rPr>
              <a:t>α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-thujone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, </a:t>
            </a:r>
            <a:r>
              <a:rPr lang="en-GB" sz="800" i="1" dirty="0" err="1">
                <a:latin typeface="Arial" panose="020B0604020202090204" pitchFamily="34" charset="0"/>
                <a:cs typeface="Arial" panose="020B0604020202090204" pitchFamily="34" charset="0"/>
              </a:rPr>
              <a:t>B.thu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: </a:t>
            </a:r>
            <a:r>
              <a:rPr lang="el-GR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β</a:t>
            </a:r>
            <a:r>
              <a:rPr lang="en-GB" sz="800" dirty="0"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-thujone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6B2B363-9781-C1F4-9CC3-51A4EC570F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07" y="434891"/>
            <a:ext cx="1004826" cy="342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3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que 3">
            <a:extLst>
              <a:ext uri="{FF2B5EF4-FFF2-40B4-BE49-F238E27FC236}">
                <a16:creationId xmlns:a16="http://schemas.microsoft.com/office/drawing/2014/main" id="{58A9E1CD-F1C8-19BA-6F3B-230667F03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4438" y="437832"/>
            <a:ext cx="2844000" cy="297031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64CF6208-865F-4686-8D35-358704FB4351}"/>
              </a:ext>
            </a:extLst>
          </p:cNvPr>
          <p:cNvSpPr txBox="1"/>
          <p:nvPr/>
        </p:nvSpPr>
        <p:spPr>
          <a:xfrm>
            <a:off x="529770" y="3649082"/>
            <a:ext cx="575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Fig. S4 | </a:t>
            </a:r>
            <a:r>
              <a:rPr lang="en-GB" sz="800" b="1" dirty="0">
                <a:solidFill>
                  <a:srgbClr val="000000"/>
                </a:solidFill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Effect of the maternal genotype on GC-MS and LC-MS data.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Depiction of chemical composition depending on maternal genotype (Pearson correlation, Ward algorithm) using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 GC-MS or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 LC-MS significant features (41 and 3688 features respectively, Tukey’s test, </a:t>
            </a:r>
            <a:r>
              <a:rPr lang="en-GB" sz="8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&lt; 0.05 after FDR correction).</a:t>
            </a:r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24E3A42B-35A7-E6EA-1A4C-DC3ED0B4AEAE}"/>
              </a:ext>
            </a:extLst>
          </p:cNvPr>
          <p:cNvGrpSpPr/>
          <p:nvPr/>
        </p:nvGrpSpPr>
        <p:grpSpPr>
          <a:xfrm>
            <a:off x="453840" y="359173"/>
            <a:ext cx="3088249" cy="307777"/>
            <a:chOff x="453840" y="359173"/>
            <a:chExt cx="3088249" cy="307777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308DC970-DEFB-6D1F-FE05-4B6A145FA980}"/>
                </a:ext>
              </a:extLst>
            </p:cNvPr>
            <p:cNvSpPr txBox="1"/>
            <p:nvPr/>
          </p:nvSpPr>
          <p:spPr>
            <a:xfrm>
              <a:off x="453840" y="359173"/>
              <a:ext cx="25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Arial" panose="020B0604020202090204" pitchFamily="34" charset="0"/>
                  <a:cs typeface="Arial" panose="020B0604020202090204" pitchFamily="34" charset="0"/>
                </a:rPr>
                <a:t>a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BE8AB8DE-F99B-63FB-7485-7E65B212EDC3}"/>
                </a:ext>
              </a:extLst>
            </p:cNvPr>
            <p:cNvSpPr txBox="1"/>
            <p:nvPr/>
          </p:nvSpPr>
          <p:spPr>
            <a:xfrm>
              <a:off x="3290989" y="359173"/>
              <a:ext cx="25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Arial" panose="020B0604020202090204" pitchFamily="34" charset="0"/>
                  <a:cs typeface="Arial" panose="020B0604020202090204" pitchFamily="34" charset="0"/>
                </a:rPr>
                <a:t>b</a:t>
              </a:r>
            </a:p>
          </p:txBody>
        </p:sp>
      </p:grpSp>
      <p:pic>
        <p:nvPicPr>
          <p:cNvPr id="11" name="Graphique 10">
            <a:extLst>
              <a:ext uri="{FF2B5EF4-FFF2-40B4-BE49-F238E27FC236}">
                <a16:creationId xmlns:a16="http://schemas.microsoft.com/office/drawing/2014/main" id="{1B52DDFF-B47D-206F-284B-A183C0AFEA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45410" y="712256"/>
            <a:ext cx="2844000" cy="242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01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oneTexte 14">
            <a:extLst>
              <a:ext uri="{FF2B5EF4-FFF2-40B4-BE49-F238E27FC236}">
                <a16:creationId xmlns:a16="http://schemas.microsoft.com/office/drawing/2014/main" id="{64CF6208-865F-4686-8D35-358704FB4351}"/>
              </a:ext>
            </a:extLst>
          </p:cNvPr>
          <p:cNvSpPr txBox="1"/>
          <p:nvPr/>
        </p:nvSpPr>
        <p:spPr>
          <a:xfrm>
            <a:off x="512668" y="6950708"/>
            <a:ext cx="5759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Fig. S5a | </a:t>
            </a:r>
            <a:r>
              <a:rPr lang="en-GB" sz="800" b="1" dirty="0">
                <a:solidFill>
                  <a:srgbClr val="000000"/>
                </a:solidFill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M</a:t>
            </a:r>
            <a:r>
              <a:rPr lang="en-GB" sz="800" b="1" dirty="0">
                <a:solidFill>
                  <a:srgbClr val="000000"/>
                </a:solidFill>
                <a:effectLst/>
                <a:latin typeface="Arial" panose="020B0604020202090204" pitchFamily="34" charset="0"/>
                <a:ea typeface="Times New Roman" panose="02020603050405020304" pitchFamily="18" charset="0"/>
                <a:cs typeface="Arial" panose="020B0604020202090204" pitchFamily="34" charset="0"/>
              </a:rPr>
              <a:t>aternal genotype</a:t>
            </a:r>
            <a:r>
              <a:rPr lang="en-GB" sz="800" b="1" dirty="0">
                <a:solidFill>
                  <a:srgbClr val="000000"/>
                </a:solidFill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 effects</a:t>
            </a:r>
            <a:r>
              <a:rPr lang="en-GB" sz="800" b="1" dirty="0">
                <a:solidFill>
                  <a:srgbClr val="000000"/>
                </a:solidFill>
                <a:effectLst/>
                <a:latin typeface="Arial" panose="020B0604020202090204" pitchFamily="34" charset="0"/>
                <a:ea typeface="Times New Roman" panose="02020603050405020304" pitchFamily="18" charset="0"/>
                <a:cs typeface="Arial" panose="020B0604020202090204" pitchFamily="34" charset="0"/>
              </a:rPr>
              <a:t> on </a:t>
            </a:r>
            <a:r>
              <a:rPr lang="en-GB" sz="800" b="1" dirty="0">
                <a:solidFill>
                  <a:srgbClr val="000000"/>
                </a:solidFill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terpenoid profiles within chemotypes</a:t>
            </a:r>
            <a:r>
              <a:rPr lang="en-GB" sz="800" b="1" dirty="0">
                <a:solidFill>
                  <a:srgbClr val="000000"/>
                </a:solidFill>
                <a:effectLst/>
                <a:latin typeface="Arial" panose="020B0604020202090204" pitchFamily="34" charset="0"/>
                <a:ea typeface="Times New Roman" panose="02020603050405020304" pitchFamily="18" charset="0"/>
                <a:cs typeface="Arial" panose="020B0604020202090204" pitchFamily="34" charset="0"/>
              </a:rPr>
              <a:t>.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Exploration of the impact of maternal origin (mother plant condition) on major terpenoid profile among chemotypes.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Partial least squares analyses were performed using significant GC-MS features from plants belonging to the following chemotypes: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BThu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ABThu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), Keto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Aacet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Myrox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 chemotypes.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Only conditions with a minimum of 3 replicates were used (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i.e.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three replicates per maternal genotype*chemotype condition). </a:t>
            </a:r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4E43172A-9865-82B6-3018-3D6C1BCF5C16}"/>
              </a:ext>
            </a:extLst>
          </p:cNvPr>
          <p:cNvGrpSpPr/>
          <p:nvPr/>
        </p:nvGrpSpPr>
        <p:grpSpPr>
          <a:xfrm>
            <a:off x="473073" y="3422854"/>
            <a:ext cx="3088249" cy="307777"/>
            <a:chOff x="453840" y="359173"/>
            <a:chExt cx="3088249" cy="307777"/>
          </a:xfrm>
        </p:grpSpPr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BD77E2E7-42DA-1C40-48ED-87D6EF06B44F}"/>
                </a:ext>
              </a:extLst>
            </p:cNvPr>
            <p:cNvSpPr txBox="1"/>
            <p:nvPr/>
          </p:nvSpPr>
          <p:spPr>
            <a:xfrm>
              <a:off x="453840" y="359173"/>
              <a:ext cx="25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Arial" panose="020B0604020202090204" pitchFamily="34" charset="0"/>
                  <a:cs typeface="Arial" panose="020B0604020202090204" pitchFamily="34" charset="0"/>
                </a:rPr>
                <a:t>c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02CF455C-2A1F-285C-0E86-914517399720}"/>
                </a:ext>
              </a:extLst>
            </p:cNvPr>
            <p:cNvSpPr txBox="1"/>
            <p:nvPr/>
          </p:nvSpPr>
          <p:spPr>
            <a:xfrm>
              <a:off x="3290989" y="359173"/>
              <a:ext cx="25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Arial" panose="020B0604020202090204" pitchFamily="34" charset="0"/>
                  <a:cs typeface="Arial" panose="020B0604020202090204" pitchFamily="34" charset="0"/>
                </a:rPr>
                <a:t>d</a:t>
              </a:r>
            </a:p>
          </p:txBody>
        </p:sp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BCDB7D66-A32E-270D-4CB9-DD923825C9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905" y="439016"/>
            <a:ext cx="2808000" cy="296852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A5B85FC-1584-C408-9C5A-F7A8BF4F06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905" y="3704560"/>
            <a:ext cx="2808000" cy="293414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0FD8789-C8D8-074C-3A81-9E70332CE3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10" y="439016"/>
            <a:ext cx="2808000" cy="2968522"/>
          </a:xfrm>
          <a:prstGeom prst="rect">
            <a:avLst/>
          </a:prstGeom>
        </p:spPr>
      </p:pic>
      <p:grpSp>
        <p:nvGrpSpPr>
          <p:cNvPr id="20" name="Groupe 19">
            <a:extLst>
              <a:ext uri="{FF2B5EF4-FFF2-40B4-BE49-F238E27FC236}">
                <a16:creationId xmlns:a16="http://schemas.microsoft.com/office/drawing/2014/main" id="{D171D554-E729-3F7C-CDEC-9EF059CC9544}"/>
              </a:ext>
            </a:extLst>
          </p:cNvPr>
          <p:cNvGrpSpPr/>
          <p:nvPr/>
        </p:nvGrpSpPr>
        <p:grpSpPr>
          <a:xfrm>
            <a:off x="473073" y="359173"/>
            <a:ext cx="3088249" cy="307777"/>
            <a:chOff x="453840" y="359173"/>
            <a:chExt cx="3088249" cy="307777"/>
          </a:xfrm>
        </p:grpSpPr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EC394160-0CA7-A0C7-26DF-E955437AEAC7}"/>
                </a:ext>
              </a:extLst>
            </p:cNvPr>
            <p:cNvSpPr txBox="1"/>
            <p:nvPr/>
          </p:nvSpPr>
          <p:spPr>
            <a:xfrm>
              <a:off x="453840" y="359173"/>
              <a:ext cx="25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Arial" panose="020B0604020202090204" pitchFamily="34" charset="0"/>
                  <a:cs typeface="Arial" panose="020B0604020202090204" pitchFamily="34" charset="0"/>
                </a:rPr>
                <a:t>a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80D1FFF2-B9B5-8FD3-CCA5-B2F1C0567E0E}"/>
                </a:ext>
              </a:extLst>
            </p:cNvPr>
            <p:cNvSpPr txBox="1"/>
            <p:nvPr/>
          </p:nvSpPr>
          <p:spPr>
            <a:xfrm>
              <a:off x="3290989" y="359173"/>
              <a:ext cx="25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Arial" panose="020B0604020202090204" pitchFamily="34" charset="0"/>
                  <a:cs typeface="Arial" panose="020B0604020202090204" pitchFamily="34" charset="0"/>
                </a:rPr>
                <a:t>b</a:t>
              </a:r>
            </a:p>
          </p:txBody>
        </p:sp>
      </p:grpSp>
      <p:pic>
        <p:nvPicPr>
          <p:cNvPr id="11" name="Image 10">
            <a:extLst>
              <a:ext uri="{FF2B5EF4-FFF2-40B4-BE49-F238E27FC236}">
                <a16:creationId xmlns:a16="http://schemas.microsoft.com/office/drawing/2014/main" id="{1BD6E708-FEFB-3299-46CB-2777D7F3E8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10" y="3687369"/>
            <a:ext cx="2808000" cy="296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013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182EAF6B-9601-0083-2169-8B6E3C1EC9A3}"/>
              </a:ext>
            </a:extLst>
          </p:cNvPr>
          <p:cNvSpPr txBox="1"/>
          <p:nvPr/>
        </p:nvSpPr>
        <p:spPr>
          <a:xfrm>
            <a:off x="512668" y="3654060"/>
            <a:ext cx="5759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Fig. S5b | </a:t>
            </a:r>
            <a:r>
              <a:rPr lang="en-GB" sz="800" b="1" dirty="0">
                <a:solidFill>
                  <a:srgbClr val="000000"/>
                </a:solidFill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M</a:t>
            </a:r>
            <a:r>
              <a:rPr lang="en-GB" sz="800" b="1" dirty="0">
                <a:solidFill>
                  <a:srgbClr val="000000"/>
                </a:solidFill>
                <a:effectLst/>
                <a:latin typeface="Arial" panose="020B0604020202090204" pitchFamily="34" charset="0"/>
                <a:ea typeface="Times New Roman" panose="02020603050405020304" pitchFamily="18" charset="0"/>
                <a:cs typeface="Arial" panose="020B0604020202090204" pitchFamily="34" charset="0"/>
              </a:rPr>
              <a:t>aternal genotype</a:t>
            </a:r>
            <a:r>
              <a:rPr lang="en-GB" sz="800" b="1" dirty="0">
                <a:solidFill>
                  <a:srgbClr val="000000"/>
                </a:solidFill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 effects</a:t>
            </a:r>
            <a:r>
              <a:rPr lang="en-GB" sz="800" b="1" dirty="0">
                <a:solidFill>
                  <a:srgbClr val="000000"/>
                </a:solidFill>
                <a:effectLst/>
                <a:latin typeface="Arial" panose="020B0604020202090204" pitchFamily="34" charset="0"/>
                <a:ea typeface="Times New Roman" panose="02020603050405020304" pitchFamily="18" charset="0"/>
                <a:cs typeface="Arial" panose="020B0604020202090204" pitchFamily="34" charset="0"/>
              </a:rPr>
              <a:t> on </a:t>
            </a:r>
            <a:r>
              <a:rPr lang="en-GB" sz="800" b="1" dirty="0">
                <a:solidFill>
                  <a:srgbClr val="000000"/>
                </a:solidFill>
                <a:effectLst/>
                <a:latin typeface="Arial" panose="020B060402020209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terpenoid profiles within chemotypes</a:t>
            </a:r>
            <a:r>
              <a:rPr lang="en-GB" sz="800" b="1" dirty="0">
                <a:solidFill>
                  <a:srgbClr val="000000"/>
                </a:solidFill>
                <a:effectLst/>
                <a:latin typeface="Arial" panose="020B0604020202090204" pitchFamily="34" charset="0"/>
                <a:ea typeface="Times New Roman" panose="02020603050405020304" pitchFamily="18" charset="0"/>
                <a:cs typeface="Arial" panose="020B0604020202090204" pitchFamily="34" charset="0"/>
              </a:rPr>
              <a:t>.</a:t>
            </a:r>
            <a:r>
              <a:rPr lang="en-GB" sz="800" dirty="0">
                <a:latin typeface="Arial" panose="020B0604020202090204" pitchFamily="34" charset="0"/>
                <a:cs typeface="Arial" panose="020B0604020202090204" pitchFamily="34" charset="0"/>
              </a:rPr>
              <a:t>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Exploration of the impact of maternal origin (mother plant condition) on major terpenoid profile among chemotypes.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Partial least squares analyses were performed using significant GC-MS features from plants belonging to the following chemotypes: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BThu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ABThu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), Keto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Aacet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Myrox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 chemotypes.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Only conditions with a minimum of 3 replicates were used (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i.e.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three replicates per maternal genotype*chemotype condition). </a:t>
            </a:r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A94FE11-6C0D-B400-82AC-8EF3527625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00" y="482283"/>
            <a:ext cx="2808000" cy="2968522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EC394160-0CA7-A0C7-26DF-E955437AEAC7}"/>
              </a:ext>
            </a:extLst>
          </p:cNvPr>
          <p:cNvSpPr txBox="1"/>
          <p:nvPr/>
        </p:nvSpPr>
        <p:spPr>
          <a:xfrm>
            <a:off x="473073" y="359173"/>
            <a:ext cx="251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panose="020B0604020202090204" pitchFamily="34" charset="0"/>
                <a:cs typeface="Arial" panose="020B0604020202090204" pitchFamily="34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550974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ZoneTexte 31">
            <a:extLst>
              <a:ext uri="{FF2B5EF4-FFF2-40B4-BE49-F238E27FC236}">
                <a16:creationId xmlns:a16="http://schemas.microsoft.com/office/drawing/2014/main" id="{A7C0D85A-15EB-F03E-FA8C-59EC45B55948}"/>
              </a:ext>
            </a:extLst>
          </p:cNvPr>
          <p:cNvSpPr txBox="1"/>
          <p:nvPr/>
        </p:nvSpPr>
        <p:spPr>
          <a:xfrm>
            <a:off x="512668" y="6950708"/>
            <a:ext cx="5759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Fig. S6a | Maternal genotype effects on metabolic fingerprints within chemotypes.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Exploration of the impact of maternal origin (mother plant condition) on major terpenoid profile among chemotypes.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Partial least squares analyses were performed using significant LC-MS features from plants belonging to the following chemotypes: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BThu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ABThu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), Keto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Aacet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Myrox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 chemotypes.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Only conditions with a minimum of 3 replicates were used (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i.e.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three replicates per maternal genotype*chemotype condition). </a:t>
            </a:r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4E0808-D119-C1E9-63E7-F85AA49677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551" y="454292"/>
            <a:ext cx="2808000" cy="296852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4D81E5F-9A59-66C6-6AC9-DB3D803820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551" y="3637896"/>
            <a:ext cx="2808000" cy="293414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F5F3DC5-6F9D-4DF7-6BFD-A1C1BEAB6E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97" y="454292"/>
            <a:ext cx="2808000" cy="2968522"/>
          </a:xfrm>
          <a:prstGeom prst="rect">
            <a:avLst/>
          </a:prstGeom>
        </p:spPr>
      </p:pic>
      <p:grpSp>
        <p:nvGrpSpPr>
          <p:cNvPr id="31" name="Groupe 30">
            <a:extLst>
              <a:ext uri="{FF2B5EF4-FFF2-40B4-BE49-F238E27FC236}">
                <a16:creationId xmlns:a16="http://schemas.microsoft.com/office/drawing/2014/main" id="{24E3A42B-35A7-E6EA-1A4C-DC3ED0B4AEAE}"/>
              </a:ext>
            </a:extLst>
          </p:cNvPr>
          <p:cNvGrpSpPr/>
          <p:nvPr/>
        </p:nvGrpSpPr>
        <p:grpSpPr>
          <a:xfrm>
            <a:off x="473073" y="359173"/>
            <a:ext cx="3088249" cy="307777"/>
            <a:chOff x="453840" y="359173"/>
            <a:chExt cx="3088249" cy="307777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308DC970-DEFB-6D1F-FE05-4B6A145FA980}"/>
                </a:ext>
              </a:extLst>
            </p:cNvPr>
            <p:cNvSpPr txBox="1"/>
            <p:nvPr/>
          </p:nvSpPr>
          <p:spPr>
            <a:xfrm>
              <a:off x="453840" y="359173"/>
              <a:ext cx="25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Arial" panose="020B0604020202090204" pitchFamily="34" charset="0"/>
                  <a:cs typeface="Arial" panose="020B0604020202090204" pitchFamily="34" charset="0"/>
                </a:rPr>
                <a:t>a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BE8AB8DE-F99B-63FB-7485-7E65B212EDC3}"/>
                </a:ext>
              </a:extLst>
            </p:cNvPr>
            <p:cNvSpPr txBox="1"/>
            <p:nvPr/>
          </p:nvSpPr>
          <p:spPr>
            <a:xfrm>
              <a:off x="3290989" y="359173"/>
              <a:ext cx="25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Arial" panose="020B0604020202090204" pitchFamily="34" charset="0"/>
                  <a:cs typeface="Arial" panose="020B0604020202090204" pitchFamily="34" charset="0"/>
                </a:rPr>
                <a:t>b</a:t>
              </a:r>
            </a:p>
          </p:txBody>
        </p:sp>
      </p:grpSp>
      <p:pic>
        <p:nvPicPr>
          <p:cNvPr id="12" name="Image 11">
            <a:extLst>
              <a:ext uri="{FF2B5EF4-FFF2-40B4-BE49-F238E27FC236}">
                <a16:creationId xmlns:a16="http://schemas.microsoft.com/office/drawing/2014/main" id="{D9BA41B3-6812-6E86-7F4A-6B6E976951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97" y="3620705"/>
            <a:ext cx="2808000" cy="2968522"/>
          </a:xfrm>
          <a:prstGeom prst="rect">
            <a:avLst/>
          </a:prstGeom>
        </p:spPr>
      </p:pic>
      <p:grpSp>
        <p:nvGrpSpPr>
          <p:cNvPr id="22" name="Groupe 21">
            <a:extLst>
              <a:ext uri="{FF2B5EF4-FFF2-40B4-BE49-F238E27FC236}">
                <a16:creationId xmlns:a16="http://schemas.microsoft.com/office/drawing/2014/main" id="{B16472D2-0125-F691-4C9C-609602EB1DBC}"/>
              </a:ext>
            </a:extLst>
          </p:cNvPr>
          <p:cNvGrpSpPr/>
          <p:nvPr/>
        </p:nvGrpSpPr>
        <p:grpSpPr>
          <a:xfrm>
            <a:off x="473073" y="3422854"/>
            <a:ext cx="3088249" cy="307777"/>
            <a:chOff x="453840" y="359173"/>
            <a:chExt cx="3088249" cy="307777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C407D72A-4F23-2544-81DE-75078C1A53A7}"/>
                </a:ext>
              </a:extLst>
            </p:cNvPr>
            <p:cNvSpPr txBox="1"/>
            <p:nvPr/>
          </p:nvSpPr>
          <p:spPr>
            <a:xfrm>
              <a:off x="453840" y="359173"/>
              <a:ext cx="25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Arial" panose="020B0604020202090204" pitchFamily="34" charset="0"/>
                  <a:cs typeface="Arial" panose="020B0604020202090204" pitchFamily="34" charset="0"/>
                </a:rPr>
                <a:t>c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457F3D50-3518-D618-5108-C70750B0B2E4}"/>
                </a:ext>
              </a:extLst>
            </p:cNvPr>
            <p:cNvSpPr txBox="1"/>
            <p:nvPr/>
          </p:nvSpPr>
          <p:spPr>
            <a:xfrm>
              <a:off x="3290989" y="359173"/>
              <a:ext cx="25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Arial" panose="020B0604020202090204" pitchFamily="34" charset="0"/>
                  <a:cs typeface="Arial" panose="020B0604020202090204" pitchFamily="34" charset="0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6719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5FADC20D-CD0F-6959-53CC-4674BBD5D623}"/>
              </a:ext>
            </a:extLst>
          </p:cNvPr>
          <p:cNvSpPr txBox="1"/>
          <p:nvPr/>
        </p:nvSpPr>
        <p:spPr>
          <a:xfrm>
            <a:off x="473073" y="3538436"/>
            <a:ext cx="5759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Fig. S6b | Maternal genotype effects on metabolic fingerprints within chemotypes.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Exploration of the impact of maternal origin (mother plant condition) on major terpenoid profile among chemotypes.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Partial least squares analyses were performed using significant LC-MS features from plants belonging to the following chemotypes: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BThu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ABThu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), Keto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Aacet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Myrox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) chemotypes.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Only conditions with a minimum of 3 replicates were used (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i.e.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three replicates per maternal genotype*chemotype condition). </a:t>
            </a:r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3321BE5-041F-E05C-3A66-E8AD3596A7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88" y="447926"/>
            <a:ext cx="2808000" cy="296852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08DC970-DEFB-6D1F-FE05-4B6A145FA980}"/>
              </a:ext>
            </a:extLst>
          </p:cNvPr>
          <p:cNvSpPr txBox="1"/>
          <p:nvPr/>
        </p:nvSpPr>
        <p:spPr>
          <a:xfrm>
            <a:off x="473073" y="359173"/>
            <a:ext cx="251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panose="020B0604020202090204" pitchFamily="34" charset="0"/>
                <a:cs typeface="Arial" panose="020B0604020202090204" pitchFamily="34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3612797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13721</TotalTime>
  <Words>695</Words>
  <Application>Microsoft Office PowerPoint</Application>
  <PresentationFormat>Format A4 (210 x 297 mm)</PresentationFormat>
  <Paragraphs>28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Thomas Dussarrat</dc:creator>
  <cp:lastModifiedBy>Thomas Dussarrat</cp:lastModifiedBy>
  <cp:revision>521</cp:revision>
  <dcterms:created xsi:type="dcterms:W3CDTF">2020-07-29T08:33:47Z</dcterms:created>
  <dcterms:modified xsi:type="dcterms:W3CDTF">2023-06-06T12:19:18Z</dcterms:modified>
</cp:coreProperties>
</file>