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ias Hackl" initials="MH" lastIdx="2" clrIdx="0">
    <p:extLst>
      <p:ext uri="{19B8F6BF-5375-455C-9EA6-DF929625EA0E}">
        <p15:presenceInfo xmlns:p15="http://schemas.microsoft.com/office/powerpoint/2012/main" userId="S-1-5-21-819404723-3358948408-1956320463-26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3" autoAdjust="0"/>
    <p:restoredTop sz="94684"/>
  </p:normalViewPr>
  <p:slideViewPr>
    <p:cSldViewPr snapToGrid="0">
      <p:cViewPr>
        <p:scale>
          <a:sx n="80" d="100"/>
          <a:sy n="80" d="100"/>
        </p:scale>
        <p:origin x="2442" y="234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kosevie001.koschier.it\Innofly$\work\Tamirna\03%20Research-Development\07_TAMIRNA_SERVICES\83-Swede-Bone-Lab-T1D\2-qPCR\191217_Service83_SwedeBoneLab_qPCR_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kosevie001.koschier.it\Innofly$\work\Tamirna\03%20Research-Development\07_TAMIRNA_SERVICES\83-Swede-Bone-Lab-T1D\2-qPCR\191217_Service83_SwedeBoneLab_qPCR_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kosevie001.koschier.it\Innofly$\work\Tamirna\03%20Research-Development\07_TAMIRNA_SERVICES\83-Swede-Bone-Lab-T1D\2-qPCR\191217_Service83_SwedeBoneLab_qPCR_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RNA Spike-Ins</a:t>
            </a:r>
          </a:p>
        </c:rich>
      </c:tx>
      <c:layout>
        <c:manualLayout>
          <c:xMode val="edge"/>
          <c:yMode val="edge"/>
          <c:x val="0.45277096217634"/>
          <c:y val="2.55388611729124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lineChart>
        <c:grouping val="standard"/>
        <c:varyColors val="0"/>
        <c:ser>
          <c:idx val="3"/>
          <c:order val="0"/>
          <c:tx>
            <c:strRef>
              <c:f>QC!$A$5</c:f>
              <c:strCache>
                <c:ptCount val="1"/>
                <c:pt idx="0">
                  <c:v>UniSp2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QC!$B$4:$Y$4</c:f>
              <c:strCache>
                <c:ptCount val="2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D5</c:v>
                </c:pt>
                <c:pt idx="4">
                  <c:v>D6</c:v>
                </c:pt>
                <c:pt idx="5">
                  <c:v>D7</c:v>
                </c:pt>
                <c:pt idx="6">
                  <c:v>D8</c:v>
                </c:pt>
                <c:pt idx="7">
                  <c:v>D9</c:v>
                </c:pt>
                <c:pt idx="8">
                  <c:v>D10</c:v>
                </c:pt>
                <c:pt idx="9">
                  <c:v>D11</c:v>
                </c:pt>
                <c:pt idx="10">
                  <c:v>D12</c:v>
                </c:pt>
                <c:pt idx="11">
                  <c:v>D13</c:v>
                </c:pt>
                <c:pt idx="12">
                  <c:v>K1</c:v>
                </c:pt>
                <c:pt idx="13">
                  <c:v>K2</c:v>
                </c:pt>
                <c:pt idx="14">
                  <c:v>K3</c:v>
                </c:pt>
                <c:pt idx="15">
                  <c:v>K5</c:v>
                </c:pt>
                <c:pt idx="16">
                  <c:v>K6</c:v>
                </c:pt>
                <c:pt idx="17">
                  <c:v>K7</c:v>
                </c:pt>
                <c:pt idx="18">
                  <c:v>K8</c:v>
                </c:pt>
                <c:pt idx="19">
                  <c:v>K9</c:v>
                </c:pt>
                <c:pt idx="20">
                  <c:v>K10</c:v>
                </c:pt>
                <c:pt idx="21">
                  <c:v>K11</c:v>
                </c:pt>
                <c:pt idx="22">
                  <c:v>K12</c:v>
                </c:pt>
                <c:pt idx="23">
                  <c:v>K13</c:v>
                </c:pt>
              </c:strCache>
            </c:strRef>
          </c:cat>
          <c:val>
            <c:numRef>
              <c:f>QC!$B$5:$Y$5</c:f>
              <c:numCache>
                <c:formatCode>General</c:formatCode>
                <c:ptCount val="24"/>
                <c:pt idx="0">
                  <c:v>20.49</c:v>
                </c:pt>
                <c:pt idx="1">
                  <c:v>20.64</c:v>
                </c:pt>
                <c:pt idx="2">
                  <c:v>20.55</c:v>
                </c:pt>
                <c:pt idx="3">
                  <c:v>20.68</c:v>
                </c:pt>
                <c:pt idx="4">
                  <c:v>20.58</c:v>
                </c:pt>
                <c:pt idx="5">
                  <c:v>20.56</c:v>
                </c:pt>
                <c:pt idx="6">
                  <c:v>21.21</c:v>
                </c:pt>
                <c:pt idx="7">
                  <c:v>21</c:v>
                </c:pt>
                <c:pt idx="8">
                  <c:v>21.05</c:v>
                </c:pt>
                <c:pt idx="9">
                  <c:v>20.82</c:v>
                </c:pt>
                <c:pt idx="10">
                  <c:v>20.85</c:v>
                </c:pt>
                <c:pt idx="11">
                  <c:v>20.97</c:v>
                </c:pt>
                <c:pt idx="12">
                  <c:v>20.74</c:v>
                </c:pt>
                <c:pt idx="13">
                  <c:v>20.76</c:v>
                </c:pt>
                <c:pt idx="14">
                  <c:v>20.66</c:v>
                </c:pt>
                <c:pt idx="15">
                  <c:v>20.57</c:v>
                </c:pt>
                <c:pt idx="16">
                  <c:v>20.73</c:v>
                </c:pt>
                <c:pt idx="17">
                  <c:v>20.91</c:v>
                </c:pt>
                <c:pt idx="18">
                  <c:v>21.3</c:v>
                </c:pt>
                <c:pt idx="19">
                  <c:v>20.71</c:v>
                </c:pt>
                <c:pt idx="20">
                  <c:v>20.75</c:v>
                </c:pt>
                <c:pt idx="21">
                  <c:v>20.71</c:v>
                </c:pt>
                <c:pt idx="22">
                  <c:v>20.89</c:v>
                </c:pt>
                <c:pt idx="23">
                  <c:v>21.09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1D-4999-A38A-14DB3040D637}"/>
            </c:ext>
          </c:extLst>
        </c:ser>
        <c:ser>
          <c:idx val="0"/>
          <c:order val="1"/>
          <c:tx>
            <c:strRef>
              <c:f>QC!$A$6</c:f>
              <c:strCache>
                <c:ptCount val="1"/>
                <c:pt idx="0">
                  <c:v>UniSp4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QC!$B$4:$Y$4</c:f>
              <c:strCache>
                <c:ptCount val="2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D5</c:v>
                </c:pt>
                <c:pt idx="4">
                  <c:v>D6</c:v>
                </c:pt>
                <c:pt idx="5">
                  <c:v>D7</c:v>
                </c:pt>
                <c:pt idx="6">
                  <c:v>D8</c:v>
                </c:pt>
                <c:pt idx="7">
                  <c:v>D9</c:v>
                </c:pt>
                <c:pt idx="8">
                  <c:v>D10</c:v>
                </c:pt>
                <c:pt idx="9">
                  <c:v>D11</c:v>
                </c:pt>
                <c:pt idx="10">
                  <c:v>D12</c:v>
                </c:pt>
                <c:pt idx="11">
                  <c:v>D13</c:v>
                </c:pt>
                <c:pt idx="12">
                  <c:v>K1</c:v>
                </c:pt>
                <c:pt idx="13">
                  <c:v>K2</c:v>
                </c:pt>
                <c:pt idx="14">
                  <c:v>K3</c:v>
                </c:pt>
                <c:pt idx="15">
                  <c:v>K5</c:v>
                </c:pt>
                <c:pt idx="16">
                  <c:v>K6</c:v>
                </c:pt>
                <c:pt idx="17">
                  <c:v>K7</c:v>
                </c:pt>
                <c:pt idx="18">
                  <c:v>K8</c:v>
                </c:pt>
                <c:pt idx="19">
                  <c:v>K9</c:v>
                </c:pt>
                <c:pt idx="20">
                  <c:v>K10</c:v>
                </c:pt>
                <c:pt idx="21">
                  <c:v>K11</c:v>
                </c:pt>
                <c:pt idx="22">
                  <c:v>K12</c:v>
                </c:pt>
                <c:pt idx="23">
                  <c:v>K13</c:v>
                </c:pt>
              </c:strCache>
            </c:strRef>
          </c:cat>
          <c:val>
            <c:numRef>
              <c:f>QC!$B$6:$Y$6</c:f>
              <c:numCache>
                <c:formatCode>0.00</c:formatCode>
                <c:ptCount val="24"/>
                <c:pt idx="0">
                  <c:v>27.72</c:v>
                </c:pt>
                <c:pt idx="1">
                  <c:v>27.82</c:v>
                </c:pt>
                <c:pt idx="2">
                  <c:v>27.53</c:v>
                </c:pt>
                <c:pt idx="3">
                  <c:v>27.91</c:v>
                </c:pt>
                <c:pt idx="4">
                  <c:v>27.78</c:v>
                </c:pt>
                <c:pt idx="5">
                  <c:v>27.78</c:v>
                </c:pt>
                <c:pt idx="6">
                  <c:v>28.44</c:v>
                </c:pt>
                <c:pt idx="7">
                  <c:v>28.25</c:v>
                </c:pt>
                <c:pt idx="8">
                  <c:v>28.11</c:v>
                </c:pt>
                <c:pt idx="9">
                  <c:v>27.87</c:v>
                </c:pt>
                <c:pt idx="10">
                  <c:v>27.86</c:v>
                </c:pt>
                <c:pt idx="11">
                  <c:v>27.98</c:v>
                </c:pt>
                <c:pt idx="12">
                  <c:v>27.84</c:v>
                </c:pt>
                <c:pt idx="13">
                  <c:v>27.76</c:v>
                </c:pt>
                <c:pt idx="14">
                  <c:v>27.85</c:v>
                </c:pt>
                <c:pt idx="15">
                  <c:v>27.71</c:v>
                </c:pt>
                <c:pt idx="16">
                  <c:v>27.75</c:v>
                </c:pt>
                <c:pt idx="17">
                  <c:v>28.1</c:v>
                </c:pt>
                <c:pt idx="18">
                  <c:v>28.46</c:v>
                </c:pt>
                <c:pt idx="19">
                  <c:v>27.93</c:v>
                </c:pt>
                <c:pt idx="20">
                  <c:v>27.82</c:v>
                </c:pt>
                <c:pt idx="21">
                  <c:v>27.8</c:v>
                </c:pt>
                <c:pt idx="22">
                  <c:v>28.05</c:v>
                </c:pt>
                <c:pt idx="23">
                  <c:v>28.19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71D-4999-A38A-14DB3040D637}"/>
            </c:ext>
          </c:extLst>
        </c:ser>
        <c:ser>
          <c:idx val="4"/>
          <c:order val="2"/>
          <c:tx>
            <c:strRef>
              <c:f>QC!$A$7</c:f>
              <c:strCache>
                <c:ptCount val="1"/>
                <c:pt idx="0">
                  <c:v>UniSp5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QC!$B$7:$Y$7</c:f>
              <c:numCache>
                <c:formatCode>General</c:formatCode>
                <c:ptCount val="24"/>
                <c:pt idx="0">
                  <c:v>35.24</c:v>
                </c:pt>
                <c:pt idx="1">
                  <c:v>40</c:v>
                </c:pt>
                <c:pt idx="2">
                  <c:v>35.06</c:v>
                </c:pt>
                <c:pt idx="3">
                  <c:v>34.61</c:v>
                </c:pt>
                <c:pt idx="4">
                  <c:v>34.54</c:v>
                </c:pt>
                <c:pt idx="5">
                  <c:v>35.119999999999997</c:v>
                </c:pt>
                <c:pt idx="6">
                  <c:v>34.43</c:v>
                </c:pt>
                <c:pt idx="7">
                  <c:v>35.049999999999997</c:v>
                </c:pt>
                <c:pt idx="8">
                  <c:v>36.4</c:v>
                </c:pt>
                <c:pt idx="9">
                  <c:v>34.869999999999997</c:v>
                </c:pt>
                <c:pt idx="10">
                  <c:v>35.549999999999997</c:v>
                </c:pt>
                <c:pt idx="11">
                  <c:v>34.6</c:v>
                </c:pt>
                <c:pt idx="12">
                  <c:v>36.68</c:v>
                </c:pt>
                <c:pt idx="13">
                  <c:v>35.56</c:v>
                </c:pt>
                <c:pt idx="14">
                  <c:v>34.22</c:v>
                </c:pt>
                <c:pt idx="15">
                  <c:v>35.01</c:v>
                </c:pt>
                <c:pt idx="16">
                  <c:v>35.770000000000003</c:v>
                </c:pt>
                <c:pt idx="17">
                  <c:v>34.909999999999997</c:v>
                </c:pt>
                <c:pt idx="18">
                  <c:v>34.72</c:v>
                </c:pt>
                <c:pt idx="19">
                  <c:v>36.14</c:v>
                </c:pt>
                <c:pt idx="20">
                  <c:v>35.11</c:v>
                </c:pt>
                <c:pt idx="21">
                  <c:v>34.880000000000003</c:v>
                </c:pt>
                <c:pt idx="22">
                  <c:v>34.99</c:v>
                </c:pt>
                <c:pt idx="23">
                  <c:v>34.56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71D-4999-A38A-14DB3040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0194335"/>
        <c:axId val="383179551"/>
      </c:lineChart>
      <c:catAx>
        <c:axId val="390194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383179551"/>
        <c:crosses val="autoZero"/>
        <c:auto val="1"/>
        <c:lblAlgn val="ctr"/>
        <c:lblOffset val="100"/>
        <c:noMultiLvlLbl val="0"/>
      </c:catAx>
      <c:valAx>
        <c:axId val="383179551"/>
        <c:scaling>
          <c:orientation val="minMax"/>
          <c:min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Cq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v-SE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390194335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sv-S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RT / PCR Spike-Ins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QC!$A$8</c:f>
              <c:strCache>
                <c:ptCount val="1"/>
                <c:pt idx="0">
                  <c:v>cel-miR-39-3p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QC!$B$4:$Y$4</c:f>
              <c:strCache>
                <c:ptCount val="2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D5</c:v>
                </c:pt>
                <c:pt idx="4">
                  <c:v>D6</c:v>
                </c:pt>
                <c:pt idx="5">
                  <c:v>D7</c:v>
                </c:pt>
                <c:pt idx="6">
                  <c:v>D8</c:v>
                </c:pt>
                <c:pt idx="7">
                  <c:v>D9</c:v>
                </c:pt>
                <c:pt idx="8">
                  <c:v>D10</c:v>
                </c:pt>
                <c:pt idx="9">
                  <c:v>D11</c:v>
                </c:pt>
                <c:pt idx="10">
                  <c:v>D12</c:v>
                </c:pt>
                <c:pt idx="11">
                  <c:v>D13</c:v>
                </c:pt>
                <c:pt idx="12">
                  <c:v>K1</c:v>
                </c:pt>
                <c:pt idx="13">
                  <c:v>K2</c:v>
                </c:pt>
                <c:pt idx="14">
                  <c:v>K3</c:v>
                </c:pt>
                <c:pt idx="15">
                  <c:v>K5</c:v>
                </c:pt>
                <c:pt idx="16">
                  <c:v>K6</c:v>
                </c:pt>
                <c:pt idx="17">
                  <c:v>K7</c:v>
                </c:pt>
                <c:pt idx="18">
                  <c:v>K8</c:v>
                </c:pt>
                <c:pt idx="19">
                  <c:v>K9</c:v>
                </c:pt>
                <c:pt idx="20">
                  <c:v>K10</c:v>
                </c:pt>
                <c:pt idx="21">
                  <c:v>K11</c:v>
                </c:pt>
                <c:pt idx="22">
                  <c:v>K12</c:v>
                </c:pt>
                <c:pt idx="23">
                  <c:v>K13</c:v>
                </c:pt>
              </c:strCache>
            </c:strRef>
          </c:cat>
          <c:val>
            <c:numRef>
              <c:f>QC!$B$8:$Y$8</c:f>
              <c:numCache>
                <c:formatCode>0.00</c:formatCode>
                <c:ptCount val="24"/>
                <c:pt idx="0">
                  <c:v>29.24</c:v>
                </c:pt>
                <c:pt idx="1">
                  <c:v>29.35</c:v>
                </c:pt>
                <c:pt idx="2">
                  <c:v>29.22</c:v>
                </c:pt>
                <c:pt idx="3">
                  <c:v>29.34</c:v>
                </c:pt>
                <c:pt idx="4">
                  <c:v>29.68</c:v>
                </c:pt>
                <c:pt idx="5">
                  <c:v>29.32</c:v>
                </c:pt>
                <c:pt idx="6">
                  <c:v>29.52</c:v>
                </c:pt>
                <c:pt idx="7">
                  <c:v>29.24</c:v>
                </c:pt>
                <c:pt idx="8">
                  <c:v>29.35</c:v>
                </c:pt>
                <c:pt idx="9">
                  <c:v>29.79</c:v>
                </c:pt>
                <c:pt idx="10">
                  <c:v>29.24</c:v>
                </c:pt>
                <c:pt idx="11">
                  <c:v>29.29</c:v>
                </c:pt>
                <c:pt idx="12">
                  <c:v>29.59</c:v>
                </c:pt>
                <c:pt idx="13">
                  <c:v>29.51</c:v>
                </c:pt>
                <c:pt idx="14">
                  <c:v>29.48</c:v>
                </c:pt>
                <c:pt idx="15">
                  <c:v>29.3</c:v>
                </c:pt>
                <c:pt idx="16">
                  <c:v>29.53</c:v>
                </c:pt>
                <c:pt idx="17">
                  <c:v>29.71</c:v>
                </c:pt>
                <c:pt idx="18">
                  <c:v>29.73</c:v>
                </c:pt>
                <c:pt idx="19">
                  <c:v>29.37</c:v>
                </c:pt>
                <c:pt idx="20">
                  <c:v>29.45</c:v>
                </c:pt>
                <c:pt idx="21">
                  <c:v>29.52</c:v>
                </c:pt>
                <c:pt idx="22">
                  <c:v>29.5</c:v>
                </c:pt>
                <c:pt idx="23">
                  <c:v>29.28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8D3-40D8-9C58-2F98E583D64D}"/>
            </c:ext>
          </c:extLst>
        </c:ser>
        <c:ser>
          <c:idx val="2"/>
          <c:order val="1"/>
          <c:tx>
            <c:strRef>
              <c:f>QC!$A$9</c:f>
              <c:strCache>
                <c:ptCount val="1"/>
                <c:pt idx="0">
                  <c:v>UniSp3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QC!$B$4:$Y$4</c:f>
              <c:strCache>
                <c:ptCount val="2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D5</c:v>
                </c:pt>
                <c:pt idx="4">
                  <c:v>D6</c:v>
                </c:pt>
                <c:pt idx="5">
                  <c:v>D7</c:v>
                </c:pt>
                <c:pt idx="6">
                  <c:v>D8</c:v>
                </c:pt>
                <c:pt idx="7">
                  <c:v>D9</c:v>
                </c:pt>
                <c:pt idx="8">
                  <c:v>D10</c:v>
                </c:pt>
                <c:pt idx="9">
                  <c:v>D11</c:v>
                </c:pt>
                <c:pt idx="10">
                  <c:v>D12</c:v>
                </c:pt>
                <c:pt idx="11">
                  <c:v>D13</c:v>
                </c:pt>
                <c:pt idx="12">
                  <c:v>K1</c:v>
                </c:pt>
                <c:pt idx="13">
                  <c:v>K2</c:v>
                </c:pt>
                <c:pt idx="14">
                  <c:v>K3</c:v>
                </c:pt>
                <c:pt idx="15">
                  <c:v>K5</c:v>
                </c:pt>
                <c:pt idx="16">
                  <c:v>K6</c:v>
                </c:pt>
                <c:pt idx="17">
                  <c:v>K7</c:v>
                </c:pt>
                <c:pt idx="18">
                  <c:v>K8</c:v>
                </c:pt>
                <c:pt idx="19">
                  <c:v>K9</c:v>
                </c:pt>
                <c:pt idx="20">
                  <c:v>K10</c:v>
                </c:pt>
                <c:pt idx="21">
                  <c:v>K11</c:v>
                </c:pt>
                <c:pt idx="22">
                  <c:v>K12</c:v>
                </c:pt>
                <c:pt idx="23">
                  <c:v>K13</c:v>
                </c:pt>
              </c:strCache>
            </c:strRef>
          </c:cat>
          <c:val>
            <c:numRef>
              <c:f>QC!$B$9:$Y$9</c:f>
              <c:numCache>
                <c:formatCode>0.00</c:formatCode>
                <c:ptCount val="24"/>
                <c:pt idx="0">
                  <c:v>18.899999999999999</c:v>
                </c:pt>
                <c:pt idx="1">
                  <c:v>19</c:v>
                </c:pt>
                <c:pt idx="2">
                  <c:v>18.97</c:v>
                </c:pt>
                <c:pt idx="3">
                  <c:v>18.989999999999998</c:v>
                </c:pt>
                <c:pt idx="4">
                  <c:v>19.22</c:v>
                </c:pt>
                <c:pt idx="5">
                  <c:v>19.05</c:v>
                </c:pt>
                <c:pt idx="6">
                  <c:v>19.100000000000001</c:v>
                </c:pt>
                <c:pt idx="7">
                  <c:v>19.12</c:v>
                </c:pt>
                <c:pt idx="8">
                  <c:v>18.84</c:v>
                </c:pt>
                <c:pt idx="9">
                  <c:v>19.13</c:v>
                </c:pt>
                <c:pt idx="10">
                  <c:v>19.11</c:v>
                </c:pt>
                <c:pt idx="11">
                  <c:v>18.75</c:v>
                </c:pt>
                <c:pt idx="12">
                  <c:v>18.93</c:v>
                </c:pt>
                <c:pt idx="13">
                  <c:v>19.010000000000002</c:v>
                </c:pt>
                <c:pt idx="14">
                  <c:v>18.98</c:v>
                </c:pt>
                <c:pt idx="15">
                  <c:v>19</c:v>
                </c:pt>
                <c:pt idx="16">
                  <c:v>19.28</c:v>
                </c:pt>
                <c:pt idx="17">
                  <c:v>19.100000000000001</c:v>
                </c:pt>
                <c:pt idx="18">
                  <c:v>19.2</c:v>
                </c:pt>
                <c:pt idx="19">
                  <c:v>19.149999999999999</c:v>
                </c:pt>
                <c:pt idx="20">
                  <c:v>19.18</c:v>
                </c:pt>
                <c:pt idx="21">
                  <c:v>19.11</c:v>
                </c:pt>
                <c:pt idx="22">
                  <c:v>19.13</c:v>
                </c:pt>
                <c:pt idx="23">
                  <c:v>19.07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8D3-40D8-9C58-2F98E583D6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0194335"/>
        <c:axId val="383179551"/>
      </c:lineChart>
      <c:catAx>
        <c:axId val="390194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383179551"/>
        <c:crosses val="autoZero"/>
        <c:auto val="1"/>
        <c:lblAlgn val="ctr"/>
        <c:lblOffset val="100"/>
        <c:noMultiLvlLbl val="0"/>
      </c:catAx>
      <c:valAx>
        <c:axId val="383179551"/>
        <c:scaling>
          <c:orientation val="minMax"/>
          <c:min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Cq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v-SE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390194335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sv-S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Hemolysis Ratio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Hemolysis!$A$6</c:f>
              <c:strCache>
                <c:ptCount val="1"/>
                <c:pt idx="0">
                  <c:v>dCq miR-23a-451a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Hemolysis!$B$3:$Y$3</c:f>
              <c:strCache>
                <c:ptCount val="2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D5</c:v>
                </c:pt>
                <c:pt idx="4">
                  <c:v>D6</c:v>
                </c:pt>
                <c:pt idx="5">
                  <c:v>D7</c:v>
                </c:pt>
                <c:pt idx="6">
                  <c:v>D8</c:v>
                </c:pt>
                <c:pt idx="7">
                  <c:v>D9</c:v>
                </c:pt>
                <c:pt idx="8">
                  <c:v>D10</c:v>
                </c:pt>
                <c:pt idx="9">
                  <c:v>D11</c:v>
                </c:pt>
                <c:pt idx="10">
                  <c:v>D12</c:v>
                </c:pt>
                <c:pt idx="11">
                  <c:v>D13</c:v>
                </c:pt>
                <c:pt idx="12">
                  <c:v>K1</c:v>
                </c:pt>
                <c:pt idx="13">
                  <c:v>K2</c:v>
                </c:pt>
                <c:pt idx="14">
                  <c:v>K3</c:v>
                </c:pt>
                <c:pt idx="15">
                  <c:v>K5</c:v>
                </c:pt>
                <c:pt idx="16">
                  <c:v>K6</c:v>
                </c:pt>
                <c:pt idx="17">
                  <c:v>K7</c:v>
                </c:pt>
                <c:pt idx="18">
                  <c:v>K8</c:v>
                </c:pt>
                <c:pt idx="19">
                  <c:v>K9</c:v>
                </c:pt>
                <c:pt idx="20">
                  <c:v>K10</c:v>
                </c:pt>
                <c:pt idx="21">
                  <c:v>K11</c:v>
                </c:pt>
                <c:pt idx="22">
                  <c:v>K12</c:v>
                </c:pt>
                <c:pt idx="23">
                  <c:v>K13</c:v>
                </c:pt>
              </c:strCache>
            </c:strRef>
          </c:cat>
          <c:val>
            <c:numRef>
              <c:f>Hemolysis!$B$6:$Y$6</c:f>
              <c:numCache>
                <c:formatCode>General</c:formatCode>
                <c:ptCount val="24"/>
                <c:pt idx="0">
                  <c:v>5.75</c:v>
                </c:pt>
                <c:pt idx="1">
                  <c:v>5</c:v>
                </c:pt>
                <c:pt idx="2">
                  <c:v>6.6400000000000006</c:v>
                </c:pt>
                <c:pt idx="3">
                  <c:v>6.4899999999999984</c:v>
                </c:pt>
                <c:pt idx="4">
                  <c:v>6.43</c:v>
                </c:pt>
                <c:pt idx="5">
                  <c:v>6.509999999999998</c:v>
                </c:pt>
                <c:pt idx="6">
                  <c:v>6.259999999999998</c:v>
                </c:pt>
                <c:pt idx="7">
                  <c:v>5.75</c:v>
                </c:pt>
                <c:pt idx="8">
                  <c:v>7.02</c:v>
                </c:pt>
                <c:pt idx="9">
                  <c:v>5.9799999999999969</c:v>
                </c:pt>
                <c:pt idx="10">
                  <c:v>6.9499999999999993</c:v>
                </c:pt>
                <c:pt idx="11">
                  <c:v>6.620000000000001</c:v>
                </c:pt>
                <c:pt idx="12">
                  <c:v>5.1400000000000006</c:v>
                </c:pt>
                <c:pt idx="13">
                  <c:v>4.3999999999999986</c:v>
                </c:pt>
                <c:pt idx="14">
                  <c:v>5.5799999999999983</c:v>
                </c:pt>
                <c:pt idx="15">
                  <c:v>5.32</c:v>
                </c:pt>
                <c:pt idx="16">
                  <c:v>6.07</c:v>
                </c:pt>
                <c:pt idx="17">
                  <c:v>6.5599999999999987</c:v>
                </c:pt>
                <c:pt idx="18">
                  <c:v>5.4200000000000017</c:v>
                </c:pt>
                <c:pt idx="19">
                  <c:v>5.4699999999999989</c:v>
                </c:pt>
                <c:pt idx="20">
                  <c:v>4.43</c:v>
                </c:pt>
                <c:pt idx="21">
                  <c:v>6.120000000000001</c:v>
                </c:pt>
                <c:pt idx="22">
                  <c:v>6.7199999999999989</c:v>
                </c:pt>
                <c:pt idx="23">
                  <c:v>7.4400000000000013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E9-4E8B-B0A5-E4B9787793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82965807"/>
        <c:axId val="385291071"/>
      </c:barChart>
      <c:catAx>
        <c:axId val="5829658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385291071"/>
        <c:crosses val="autoZero"/>
        <c:auto val="1"/>
        <c:lblAlgn val="ctr"/>
        <c:lblOffset val="100"/>
        <c:noMultiLvlLbl val="0"/>
      </c:catAx>
      <c:valAx>
        <c:axId val="385291071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dCq (miR-23a-451a)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v-S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5829658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sv-S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3DA89-EEA2-4700-9C0F-5C1A819D1292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241425"/>
            <a:ext cx="2319337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4013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2906C-6BB9-47BF-86C9-AF822A1D00E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817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1013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99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13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77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37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67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8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01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50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7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818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EE6E3-0F0E-4F9F-A08B-D486BBFD819D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68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">
            <a:extLst>
              <a:ext uri="{FF2B5EF4-FFF2-40B4-BE49-F238E27FC236}">
                <a16:creationId xmlns:a16="http://schemas.microsoft.com/office/drawing/2014/main" id="{14BF5170-54AD-48B4-B292-9343AE5A8DCB}"/>
              </a:ext>
            </a:extLst>
          </p:cNvPr>
          <p:cNvSpPr txBox="1"/>
          <p:nvPr/>
        </p:nvSpPr>
        <p:spPr>
          <a:xfrm>
            <a:off x="143730" y="479150"/>
            <a:ext cx="520700" cy="6858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AT" sz="1800" dirty="0"/>
              <a:t>A</a:t>
            </a:r>
            <a:endParaRPr lang="de-DE" sz="18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8E3BEC7-A1DF-4546-B961-3F9AA20564A1}"/>
              </a:ext>
            </a:extLst>
          </p:cNvPr>
          <p:cNvSpPr txBox="1"/>
          <p:nvPr/>
        </p:nvSpPr>
        <p:spPr>
          <a:xfrm>
            <a:off x="0" y="0"/>
            <a:ext cx="3104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Suppl</a:t>
            </a:r>
            <a:r>
              <a:rPr lang="en-US" b="1" dirty="0" smtClean="0"/>
              <a:t> Figure</a:t>
            </a:r>
            <a:r>
              <a:rPr lang="de-AT" b="1" dirty="0" smtClean="0"/>
              <a:t> </a:t>
            </a:r>
            <a:r>
              <a:rPr lang="de-AT" b="1" dirty="0"/>
              <a:t>1: Quality Control</a:t>
            </a:r>
            <a:endParaRPr lang="de-DE" b="1" dirty="0"/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50C64A18-0604-4B59-B0EE-5B21BE18A876}"/>
              </a:ext>
            </a:extLst>
          </p:cNvPr>
          <p:cNvSpPr txBox="1"/>
          <p:nvPr/>
        </p:nvSpPr>
        <p:spPr>
          <a:xfrm>
            <a:off x="125730" y="3292200"/>
            <a:ext cx="520700" cy="6858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AT" sz="1800" dirty="0"/>
              <a:t>B</a:t>
            </a:r>
            <a:endParaRPr lang="de-DE" sz="1800" dirty="0"/>
          </a:p>
        </p:txBody>
      </p:sp>
      <p:sp>
        <p:nvSpPr>
          <p:cNvPr id="10" name="Textfeld 1">
            <a:extLst>
              <a:ext uri="{FF2B5EF4-FFF2-40B4-BE49-F238E27FC236}">
                <a16:creationId xmlns:a16="http://schemas.microsoft.com/office/drawing/2014/main" id="{E50EECAB-6F43-4B13-94C4-651778A395E6}"/>
              </a:ext>
            </a:extLst>
          </p:cNvPr>
          <p:cNvSpPr txBox="1"/>
          <p:nvPr/>
        </p:nvSpPr>
        <p:spPr>
          <a:xfrm>
            <a:off x="143730" y="6221143"/>
            <a:ext cx="520700" cy="6858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AT" sz="1800" dirty="0"/>
              <a:t>C</a:t>
            </a:r>
            <a:endParaRPr lang="de-DE" sz="1800" dirty="0"/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FA6503DA-33A2-40DC-8F7A-80AB5DF219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366073"/>
              </p:ext>
            </p:extLst>
          </p:nvPr>
        </p:nvGraphicFramePr>
        <p:xfrm>
          <a:off x="131389" y="422000"/>
          <a:ext cx="6493896" cy="2734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9C7D1596-F45E-4F99-8E8A-1A64F1B05E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253846"/>
              </p:ext>
            </p:extLst>
          </p:nvPr>
        </p:nvGraphicFramePr>
        <p:xfrm>
          <a:off x="114299" y="3206275"/>
          <a:ext cx="6611353" cy="2734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2">
            <a:extLst>
              <a:ext uri="{FF2B5EF4-FFF2-40B4-BE49-F238E27FC236}">
                <a16:creationId xmlns:a16="http://schemas.microsoft.com/office/drawing/2014/main" id="{FE14286F-C5FB-4A54-A5BD-44ED455CD0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45366"/>
              </p:ext>
            </p:extLst>
          </p:nvPr>
        </p:nvGraphicFramePr>
        <p:xfrm>
          <a:off x="114300" y="5945596"/>
          <a:ext cx="6152112" cy="2734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ruta 2"/>
          <p:cNvSpPr txBox="1"/>
          <p:nvPr/>
        </p:nvSpPr>
        <p:spPr>
          <a:xfrm>
            <a:off x="266920" y="8812530"/>
            <a:ext cx="59550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) RNA spike-in levels (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Cq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-values) obtained from RT-qPCR analysis in all 24 samples.</a:t>
            </a:r>
            <a:endParaRPr lang="sv-SE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) RT and PCR spike-in levels (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Cq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-values).</a:t>
            </a:r>
            <a:endParaRPr lang="sv-SE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) Hemolysis ratio (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dCq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-value) obtained from miR-23a minus miR-451a for each sample</a:t>
            </a:r>
            <a:r>
              <a:rPr lang="en-US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v-SE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822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69</Words>
  <Application>Microsoft Office PowerPoint</Application>
  <PresentationFormat>A4 (210 x 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Hackl</dc:creator>
  <cp:lastModifiedBy>Per Magnusson</cp:lastModifiedBy>
  <cp:revision>54</cp:revision>
  <cp:lastPrinted>2022-03-03T14:38:07Z</cp:lastPrinted>
  <dcterms:created xsi:type="dcterms:W3CDTF">2021-06-06T08:37:00Z</dcterms:created>
  <dcterms:modified xsi:type="dcterms:W3CDTF">2023-05-12T07:33:41Z</dcterms:modified>
</cp:coreProperties>
</file>