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5872" autoAdjust="0"/>
  </p:normalViewPr>
  <p:slideViewPr>
    <p:cSldViewPr snapToGrid="0">
      <p:cViewPr varScale="1">
        <p:scale>
          <a:sx n="125" d="100"/>
          <a:sy n="125" d="100"/>
        </p:scale>
        <p:origin x="18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6030D1-979D-B947-B346-3683982338B7}" type="datetimeFigureOut">
              <a:rPr lang="en-US" smtClean="0"/>
              <a:t>10/29/22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D353E2-2C3C-EE4E-9D6A-3C8A8CBDB630}" type="slidenum">
              <a:rPr lang="en-US" smtClean="0"/>
              <a:t>‹#›</a:t>
            </a:fld>
            <a:endParaRPr lang="en-US"/>
          </a:p>
        </p:txBody>
      </p:sp>
    </p:spTree>
    <p:extLst>
      <p:ext uri="{BB962C8B-B14F-4D97-AF65-F5344CB8AC3E}">
        <p14:creationId xmlns:p14="http://schemas.microsoft.com/office/powerpoint/2010/main" val="1173964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D353E2-2C3C-EE4E-9D6A-3C8A8CBDB630}" type="slidenum">
              <a:rPr lang="en-US" smtClean="0"/>
              <a:t>2</a:t>
            </a:fld>
            <a:endParaRPr lang="en-US"/>
          </a:p>
        </p:txBody>
      </p:sp>
    </p:spTree>
    <p:extLst>
      <p:ext uri="{BB962C8B-B14F-4D97-AF65-F5344CB8AC3E}">
        <p14:creationId xmlns:p14="http://schemas.microsoft.com/office/powerpoint/2010/main" val="4134215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060972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241110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92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54356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E1ABEE-D14D-4487-96F4-BE5144196064}" type="datetimeFigureOut">
              <a:rPr lang="en-US" smtClean="0"/>
              <a:t>10/29/22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285247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856713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EE1ABEE-D14D-4487-96F4-BE5144196064}" type="datetimeFigureOut">
              <a:rPr lang="en-US" smtClean="0"/>
              <a:t>10/29/22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881933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E1ABEE-D14D-4487-96F4-BE5144196064}" type="datetimeFigureOut">
              <a:rPr lang="en-US" smtClean="0"/>
              <a:t>10/29/22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324376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1ABEE-D14D-4487-96F4-BE5144196064}" type="datetimeFigureOut">
              <a:rPr lang="en-US" smtClean="0"/>
              <a:t>10/29/22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1112295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2873462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E1ABEE-D14D-4487-96F4-BE5144196064}" type="datetimeFigureOut">
              <a:rPr lang="en-US" smtClean="0"/>
              <a:t>10/29/22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73B32-1589-4766-9BB2-1CA4D51E3C8B}" type="slidenum">
              <a:rPr lang="en-US" smtClean="0"/>
              <a:t>‹#›</a:t>
            </a:fld>
            <a:endParaRPr lang="en-US"/>
          </a:p>
        </p:txBody>
      </p:sp>
    </p:spTree>
    <p:extLst>
      <p:ext uri="{BB962C8B-B14F-4D97-AF65-F5344CB8AC3E}">
        <p14:creationId xmlns:p14="http://schemas.microsoft.com/office/powerpoint/2010/main" val="3778449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E1ABEE-D14D-4487-96F4-BE5144196064}" type="datetimeFigureOut">
              <a:rPr lang="en-US" smtClean="0"/>
              <a:t>10/29/22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473B32-1589-4766-9BB2-1CA4D51E3C8B}" type="slidenum">
              <a:rPr lang="en-US" smtClean="0"/>
              <a:t>‹#›</a:t>
            </a:fld>
            <a:endParaRPr lang="en-US"/>
          </a:p>
        </p:txBody>
      </p:sp>
    </p:spTree>
    <p:extLst>
      <p:ext uri="{BB962C8B-B14F-4D97-AF65-F5344CB8AC3E}">
        <p14:creationId xmlns:p14="http://schemas.microsoft.com/office/powerpoint/2010/main" val="1345373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A8E842-0AD9-4F3A-A518-5E9656EABAD4}"/>
              </a:ext>
            </a:extLst>
          </p:cNvPr>
          <p:cNvSpPr txBox="1"/>
          <p:nvPr/>
        </p:nvSpPr>
        <p:spPr>
          <a:xfrm>
            <a:off x="182880" y="345440"/>
            <a:ext cx="6858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S2</a:t>
            </a:r>
          </a:p>
        </p:txBody>
      </p:sp>
      <p:pic>
        <p:nvPicPr>
          <p:cNvPr id="14" name="Picture 13">
            <a:extLst>
              <a:ext uri="{FF2B5EF4-FFF2-40B4-BE49-F238E27FC236}">
                <a16:creationId xmlns:a16="http://schemas.microsoft.com/office/drawing/2014/main" id="{E7A5798D-2975-4869-A5DB-0EDC604E9994}"/>
              </a:ext>
            </a:extLst>
          </p:cNvPr>
          <p:cNvPicPr>
            <a:picLocks noChangeAspect="1"/>
          </p:cNvPicPr>
          <p:nvPr/>
        </p:nvPicPr>
        <p:blipFill>
          <a:blip r:embed="rId2"/>
          <a:stretch>
            <a:fillRect/>
          </a:stretch>
        </p:blipFill>
        <p:spPr>
          <a:xfrm>
            <a:off x="689832" y="1774903"/>
            <a:ext cx="1806907" cy="1628447"/>
          </a:xfrm>
          <a:prstGeom prst="rect">
            <a:avLst/>
          </a:prstGeom>
        </p:spPr>
      </p:pic>
      <p:pic>
        <p:nvPicPr>
          <p:cNvPr id="15" name="Picture 14">
            <a:extLst>
              <a:ext uri="{FF2B5EF4-FFF2-40B4-BE49-F238E27FC236}">
                <a16:creationId xmlns:a16="http://schemas.microsoft.com/office/drawing/2014/main" id="{BB6B0589-89FC-4ACD-9EBE-499D73DEECE6}"/>
              </a:ext>
            </a:extLst>
          </p:cNvPr>
          <p:cNvPicPr>
            <a:picLocks noChangeAspect="1"/>
          </p:cNvPicPr>
          <p:nvPr/>
        </p:nvPicPr>
        <p:blipFill>
          <a:blip r:embed="rId3"/>
          <a:stretch>
            <a:fillRect/>
          </a:stretch>
        </p:blipFill>
        <p:spPr>
          <a:xfrm>
            <a:off x="3797478" y="1774904"/>
            <a:ext cx="1864172" cy="1668824"/>
          </a:xfrm>
          <a:prstGeom prst="rect">
            <a:avLst/>
          </a:prstGeom>
        </p:spPr>
      </p:pic>
      <p:pic>
        <p:nvPicPr>
          <p:cNvPr id="16" name="Picture 15">
            <a:extLst>
              <a:ext uri="{FF2B5EF4-FFF2-40B4-BE49-F238E27FC236}">
                <a16:creationId xmlns:a16="http://schemas.microsoft.com/office/drawing/2014/main" id="{38EB4A1E-C29B-4325-AC43-FA8B97F89FEA}"/>
              </a:ext>
            </a:extLst>
          </p:cNvPr>
          <p:cNvPicPr>
            <a:picLocks noChangeAspect="1"/>
          </p:cNvPicPr>
          <p:nvPr/>
        </p:nvPicPr>
        <p:blipFill>
          <a:blip r:embed="rId4"/>
          <a:stretch>
            <a:fillRect/>
          </a:stretch>
        </p:blipFill>
        <p:spPr>
          <a:xfrm>
            <a:off x="6821265" y="1731867"/>
            <a:ext cx="1785649" cy="1668831"/>
          </a:xfrm>
          <a:prstGeom prst="rect">
            <a:avLst/>
          </a:prstGeom>
        </p:spPr>
      </p:pic>
      <p:grpSp>
        <p:nvGrpSpPr>
          <p:cNvPr id="17" name="Group 16">
            <a:extLst>
              <a:ext uri="{FF2B5EF4-FFF2-40B4-BE49-F238E27FC236}">
                <a16:creationId xmlns:a16="http://schemas.microsoft.com/office/drawing/2014/main" id="{2EB556AF-A4EC-46AE-9F65-1C440A12E8A3}"/>
              </a:ext>
            </a:extLst>
          </p:cNvPr>
          <p:cNvGrpSpPr/>
          <p:nvPr/>
        </p:nvGrpSpPr>
        <p:grpSpPr>
          <a:xfrm>
            <a:off x="6286331" y="1566840"/>
            <a:ext cx="2707035" cy="1206402"/>
            <a:chOff x="3271248" y="1073587"/>
            <a:chExt cx="3024466" cy="1347861"/>
          </a:xfrm>
        </p:grpSpPr>
        <p:sp>
          <p:nvSpPr>
            <p:cNvPr id="18" name="TextBox 17">
              <a:extLst>
                <a:ext uri="{FF2B5EF4-FFF2-40B4-BE49-F238E27FC236}">
                  <a16:creationId xmlns:a16="http://schemas.microsoft.com/office/drawing/2014/main" id="{62191361-2420-4596-BE18-860A1E1ED8E2}"/>
                </a:ext>
              </a:extLst>
            </p:cNvPr>
            <p:cNvSpPr txBox="1"/>
            <p:nvPr/>
          </p:nvSpPr>
          <p:spPr>
            <a:xfrm>
              <a:off x="4454694" y="2043193"/>
              <a:ext cx="782143"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1,569</a:t>
              </a:r>
            </a:p>
          </p:txBody>
        </p:sp>
        <p:sp>
          <p:nvSpPr>
            <p:cNvPr id="19" name="TextBox 18">
              <a:extLst>
                <a:ext uri="{FF2B5EF4-FFF2-40B4-BE49-F238E27FC236}">
                  <a16:creationId xmlns:a16="http://schemas.microsoft.com/office/drawing/2014/main" id="{56AD73FC-94D9-4AA5-8F89-96323397D52E}"/>
                </a:ext>
              </a:extLst>
            </p:cNvPr>
            <p:cNvSpPr txBox="1"/>
            <p:nvPr/>
          </p:nvSpPr>
          <p:spPr>
            <a:xfrm>
              <a:off x="5454034" y="2043193"/>
              <a:ext cx="641267"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298</a:t>
              </a:r>
            </a:p>
          </p:txBody>
        </p:sp>
        <p:sp>
          <p:nvSpPr>
            <p:cNvPr id="20" name="TextBox 19">
              <a:extLst>
                <a:ext uri="{FF2B5EF4-FFF2-40B4-BE49-F238E27FC236}">
                  <a16:creationId xmlns:a16="http://schemas.microsoft.com/office/drawing/2014/main" id="{B8F0D62B-C780-4997-B17B-9110B29607BC}"/>
                </a:ext>
              </a:extLst>
            </p:cNvPr>
            <p:cNvSpPr txBox="1"/>
            <p:nvPr/>
          </p:nvSpPr>
          <p:spPr>
            <a:xfrm>
              <a:off x="3654922" y="2043193"/>
              <a:ext cx="641267"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521</a:t>
              </a:r>
            </a:p>
          </p:txBody>
        </p:sp>
        <p:sp>
          <p:nvSpPr>
            <p:cNvPr id="21" name="TextBox 20">
              <a:extLst>
                <a:ext uri="{FF2B5EF4-FFF2-40B4-BE49-F238E27FC236}">
                  <a16:creationId xmlns:a16="http://schemas.microsoft.com/office/drawing/2014/main" id="{F7D1885F-B47A-4402-A34A-4276ADFF691C}"/>
                </a:ext>
              </a:extLst>
            </p:cNvPr>
            <p:cNvSpPr txBox="1"/>
            <p:nvPr/>
          </p:nvSpPr>
          <p:spPr>
            <a:xfrm>
              <a:off x="3271248" y="1073587"/>
              <a:ext cx="1282005" cy="653344"/>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22" name="TextBox 21">
              <a:extLst>
                <a:ext uri="{FF2B5EF4-FFF2-40B4-BE49-F238E27FC236}">
                  <a16:creationId xmlns:a16="http://schemas.microsoft.com/office/drawing/2014/main" id="{A0724C9A-3775-4318-A278-06A1F1F9F421}"/>
                </a:ext>
              </a:extLst>
            </p:cNvPr>
            <p:cNvSpPr txBox="1"/>
            <p:nvPr/>
          </p:nvSpPr>
          <p:spPr>
            <a:xfrm>
              <a:off x="5013709" y="1073587"/>
              <a:ext cx="1282005" cy="338554"/>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313C5236-46A6-469B-86A9-3E588EA435C3}"/>
              </a:ext>
            </a:extLst>
          </p:cNvPr>
          <p:cNvGrpSpPr/>
          <p:nvPr/>
        </p:nvGrpSpPr>
        <p:grpSpPr>
          <a:xfrm>
            <a:off x="3315719" y="1557676"/>
            <a:ext cx="2704231" cy="1209518"/>
            <a:chOff x="3274380" y="1017444"/>
            <a:chExt cx="3021334" cy="1351344"/>
          </a:xfrm>
        </p:grpSpPr>
        <p:sp>
          <p:nvSpPr>
            <p:cNvPr id="24" name="TextBox 23">
              <a:extLst>
                <a:ext uri="{FF2B5EF4-FFF2-40B4-BE49-F238E27FC236}">
                  <a16:creationId xmlns:a16="http://schemas.microsoft.com/office/drawing/2014/main" id="{62A90EB3-8CFC-4C13-8CFF-ACC930466BE1}"/>
                </a:ext>
              </a:extLst>
            </p:cNvPr>
            <p:cNvSpPr txBox="1"/>
            <p:nvPr/>
          </p:nvSpPr>
          <p:spPr>
            <a:xfrm>
              <a:off x="4465225" y="1990532"/>
              <a:ext cx="782142"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1,846</a:t>
              </a:r>
            </a:p>
          </p:txBody>
        </p:sp>
        <p:sp>
          <p:nvSpPr>
            <p:cNvPr id="25" name="TextBox 24">
              <a:extLst>
                <a:ext uri="{FF2B5EF4-FFF2-40B4-BE49-F238E27FC236}">
                  <a16:creationId xmlns:a16="http://schemas.microsoft.com/office/drawing/2014/main" id="{2F9FBD0C-0F2A-465B-800C-D13A566179B9}"/>
                </a:ext>
              </a:extLst>
            </p:cNvPr>
            <p:cNvSpPr txBox="1"/>
            <p:nvPr/>
          </p:nvSpPr>
          <p:spPr>
            <a:xfrm>
              <a:off x="5454035" y="1990532"/>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365</a:t>
              </a:r>
            </a:p>
          </p:txBody>
        </p:sp>
        <p:sp>
          <p:nvSpPr>
            <p:cNvPr id="26" name="TextBox 25">
              <a:extLst>
                <a:ext uri="{FF2B5EF4-FFF2-40B4-BE49-F238E27FC236}">
                  <a16:creationId xmlns:a16="http://schemas.microsoft.com/office/drawing/2014/main" id="{1F013D69-FACB-4628-9161-4005B88E1575}"/>
                </a:ext>
              </a:extLst>
            </p:cNvPr>
            <p:cNvSpPr txBox="1"/>
            <p:nvPr/>
          </p:nvSpPr>
          <p:spPr>
            <a:xfrm>
              <a:off x="3665454" y="1990535"/>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603</a:t>
              </a:r>
            </a:p>
          </p:txBody>
        </p:sp>
        <p:sp>
          <p:nvSpPr>
            <p:cNvPr id="27" name="TextBox 26">
              <a:extLst>
                <a:ext uri="{FF2B5EF4-FFF2-40B4-BE49-F238E27FC236}">
                  <a16:creationId xmlns:a16="http://schemas.microsoft.com/office/drawing/2014/main" id="{05DB0CD6-A08E-4ACD-9FA7-12797A3ECE27}"/>
                </a:ext>
              </a:extLst>
            </p:cNvPr>
            <p:cNvSpPr txBox="1"/>
            <p:nvPr/>
          </p:nvSpPr>
          <p:spPr>
            <a:xfrm>
              <a:off x="3274380" y="1017444"/>
              <a:ext cx="1282007" cy="653345"/>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28" name="TextBox 27">
              <a:extLst>
                <a:ext uri="{FF2B5EF4-FFF2-40B4-BE49-F238E27FC236}">
                  <a16:creationId xmlns:a16="http://schemas.microsoft.com/office/drawing/2014/main" id="{A3B68E47-47AD-4D33-AF26-8C0110F40BE2}"/>
                </a:ext>
              </a:extLst>
            </p:cNvPr>
            <p:cNvSpPr txBox="1"/>
            <p:nvPr/>
          </p:nvSpPr>
          <p:spPr>
            <a:xfrm>
              <a:off x="5013709" y="1017444"/>
              <a:ext cx="1282005" cy="338554"/>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DA4CE69B-63FA-4F1B-A5D1-8C19A54605BD}"/>
              </a:ext>
            </a:extLst>
          </p:cNvPr>
          <p:cNvGrpSpPr/>
          <p:nvPr/>
        </p:nvGrpSpPr>
        <p:grpSpPr>
          <a:xfrm>
            <a:off x="171077" y="1560438"/>
            <a:ext cx="2707037" cy="1206402"/>
            <a:chOff x="3271247" y="1063055"/>
            <a:chExt cx="3024467" cy="1347861"/>
          </a:xfrm>
        </p:grpSpPr>
        <p:sp>
          <p:nvSpPr>
            <p:cNvPr id="30" name="TextBox 29">
              <a:extLst>
                <a:ext uri="{FF2B5EF4-FFF2-40B4-BE49-F238E27FC236}">
                  <a16:creationId xmlns:a16="http://schemas.microsoft.com/office/drawing/2014/main" id="{BDC20B40-AEA6-4811-BE84-A9BC6C2E154C}"/>
                </a:ext>
              </a:extLst>
            </p:cNvPr>
            <p:cNvSpPr txBox="1"/>
            <p:nvPr/>
          </p:nvSpPr>
          <p:spPr>
            <a:xfrm>
              <a:off x="4496824" y="2032661"/>
              <a:ext cx="782143"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477</a:t>
              </a:r>
            </a:p>
          </p:txBody>
        </p:sp>
        <p:sp>
          <p:nvSpPr>
            <p:cNvPr id="31" name="TextBox 30">
              <a:extLst>
                <a:ext uri="{FF2B5EF4-FFF2-40B4-BE49-F238E27FC236}">
                  <a16:creationId xmlns:a16="http://schemas.microsoft.com/office/drawing/2014/main" id="{DF595EF3-E36A-4064-92BC-2660BAABCDB2}"/>
                </a:ext>
              </a:extLst>
            </p:cNvPr>
            <p:cNvSpPr txBox="1"/>
            <p:nvPr/>
          </p:nvSpPr>
          <p:spPr>
            <a:xfrm>
              <a:off x="5422437" y="2032661"/>
              <a:ext cx="641267"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84</a:t>
              </a:r>
            </a:p>
          </p:txBody>
        </p:sp>
        <p:sp>
          <p:nvSpPr>
            <p:cNvPr id="32" name="TextBox 31">
              <a:extLst>
                <a:ext uri="{FF2B5EF4-FFF2-40B4-BE49-F238E27FC236}">
                  <a16:creationId xmlns:a16="http://schemas.microsoft.com/office/drawing/2014/main" id="{459635F5-D68F-4B81-95CA-C6DC071325C1}"/>
                </a:ext>
              </a:extLst>
            </p:cNvPr>
            <p:cNvSpPr txBox="1"/>
            <p:nvPr/>
          </p:nvSpPr>
          <p:spPr>
            <a:xfrm>
              <a:off x="3675986" y="2032661"/>
              <a:ext cx="641267"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166</a:t>
              </a:r>
            </a:p>
          </p:txBody>
        </p:sp>
        <p:sp>
          <p:nvSpPr>
            <p:cNvPr id="33" name="TextBox 32">
              <a:extLst>
                <a:ext uri="{FF2B5EF4-FFF2-40B4-BE49-F238E27FC236}">
                  <a16:creationId xmlns:a16="http://schemas.microsoft.com/office/drawing/2014/main" id="{552D5F7D-3B88-4022-BB31-E491519384F9}"/>
                </a:ext>
              </a:extLst>
            </p:cNvPr>
            <p:cNvSpPr txBox="1"/>
            <p:nvPr/>
          </p:nvSpPr>
          <p:spPr>
            <a:xfrm>
              <a:off x="3271247" y="1063055"/>
              <a:ext cx="1282005" cy="653345"/>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34" name="TextBox 33">
              <a:extLst>
                <a:ext uri="{FF2B5EF4-FFF2-40B4-BE49-F238E27FC236}">
                  <a16:creationId xmlns:a16="http://schemas.microsoft.com/office/drawing/2014/main" id="{CE71AB1D-C7B3-46DF-B6EA-0B859BAD7CFA}"/>
                </a:ext>
              </a:extLst>
            </p:cNvPr>
            <p:cNvSpPr txBox="1"/>
            <p:nvPr/>
          </p:nvSpPr>
          <p:spPr>
            <a:xfrm>
              <a:off x="5013709" y="1063055"/>
              <a:ext cx="1282005" cy="338554"/>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sp>
        <p:nvSpPr>
          <p:cNvPr id="35" name="TextBox 34">
            <a:extLst>
              <a:ext uri="{FF2B5EF4-FFF2-40B4-BE49-F238E27FC236}">
                <a16:creationId xmlns:a16="http://schemas.microsoft.com/office/drawing/2014/main" id="{544C97AB-E4FD-44E9-820D-4B2925306D07}"/>
              </a:ext>
            </a:extLst>
          </p:cNvPr>
          <p:cNvSpPr txBox="1"/>
          <p:nvPr/>
        </p:nvSpPr>
        <p:spPr>
          <a:xfrm>
            <a:off x="181361" y="957831"/>
            <a:ext cx="2955435" cy="584775"/>
          </a:xfrm>
          <a:prstGeom prst="rect">
            <a:avLst/>
          </a:prstGeom>
          <a:noFill/>
        </p:spPr>
        <p:txBody>
          <a:bodyPr wrap="square" rtlCol="0">
            <a:spAutoFit/>
          </a:bodyPr>
          <a:lstStyle/>
          <a:p>
            <a:pPr>
              <a:tabLst>
                <a:tab pos="227013" algn="l"/>
              </a:tabLst>
            </a:pPr>
            <a:r>
              <a:rPr lang="en-US" sz="1600" b="1" dirty="0">
                <a:latin typeface="Arial" panose="020B0604020202020204" pitchFamily="34" charset="0"/>
                <a:cs typeface="Arial" panose="020B0604020202020204" pitchFamily="34" charset="0"/>
              </a:rPr>
              <a:t>A. </a:t>
            </a:r>
            <a:r>
              <a:rPr lang="en-US" sz="1600" dirty="0">
                <a:latin typeface="Arial" panose="020B0604020202020204" pitchFamily="34" charset="0"/>
                <a:cs typeface="Arial" panose="020B0604020202020204" pitchFamily="34" charset="0"/>
              </a:rPr>
              <a:t>All quantifiable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protein groups</a:t>
            </a:r>
          </a:p>
        </p:txBody>
      </p:sp>
      <p:sp>
        <p:nvSpPr>
          <p:cNvPr id="36" name="TextBox 35">
            <a:extLst>
              <a:ext uri="{FF2B5EF4-FFF2-40B4-BE49-F238E27FC236}">
                <a16:creationId xmlns:a16="http://schemas.microsoft.com/office/drawing/2014/main" id="{CAC2F00A-6F0E-4948-931B-B736E74D73B6}"/>
              </a:ext>
            </a:extLst>
          </p:cNvPr>
          <p:cNvSpPr txBox="1"/>
          <p:nvPr/>
        </p:nvSpPr>
        <p:spPr>
          <a:xfrm>
            <a:off x="3319899" y="957831"/>
            <a:ext cx="2744046" cy="584775"/>
          </a:xfrm>
          <a:prstGeom prst="rect">
            <a:avLst/>
          </a:prstGeom>
          <a:noFill/>
        </p:spPr>
        <p:txBody>
          <a:bodyPr wrap="square" rtlCol="0">
            <a:spAutoFit/>
          </a:bodyPr>
          <a:lstStyle/>
          <a:p>
            <a:pPr>
              <a:tabLst>
                <a:tab pos="227013" algn="l"/>
              </a:tabLst>
            </a:pPr>
            <a:r>
              <a:rPr lang="en-US" sz="1600" b="1" dirty="0">
                <a:latin typeface="Arial" panose="020B0604020202020204" pitchFamily="34" charset="0"/>
                <a:cs typeface="Arial" panose="020B0604020202020204" pitchFamily="34" charset="0"/>
              </a:rPr>
              <a:t>B. </a:t>
            </a:r>
            <a:r>
              <a:rPr lang="en-US" sz="1600" dirty="0">
                <a:latin typeface="Arial" panose="020B0604020202020204" pitchFamily="34" charset="0"/>
                <a:cs typeface="Arial" panose="020B0604020202020204" pitchFamily="34" charset="0"/>
              </a:rPr>
              <a:t>All quantifiable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peptides</a:t>
            </a:r>
          </a:p>
        </p:txBody>
      </p:sp>
      <p:sp>
        <p:nvSpPr>
          <p:cNvPr id="37" name="TextBox 36">
            <a:extLst>
              <a:ext uri="{FF2B5EF4-FFF2-40B4-BE49-F238E27FC236}">
                <a16:creationId xmlns:a16="http://schemas.microsoft.com/office/drawing/2014/main" id="{E0D5D0CC-525B-49FF-8512-868735308E23}"/>
              </a:ext>
            </a:extLst>
          </p:cNvPr>
          <p:cNvSpPr txBox="1"/>
          <p:nvPr/>
        </p:nvSpPr>
        <p:spPr>
          <a:xfrm>
            <a:off x="6296024" y="959914"/>
            <a:ext cx="2744046" cy="584775"/>
          </a:xfrm>
          <a:prstGeom prst="rect">
            <a:avLst/>
          </a:prstGeom>
          <a:noFill/>
        </p:spPr>
        <p:txBody>
          <a:bodyPr wrap="square" rtlCol="0">
            <a:spAutoFit/>
          </a:bodyPr>
          <a:lstStyle/>
          <a:p>
            <a:pPr>
              <a:tabLst>
                <a:tab pos="227013" algn="l"/>
              </a:tabLst>
            </a:pPr>
            <a:r>
              <a:rPr lang="en-US" sz="1600" b="1" dirty="0">
                <a:latin typeface="Arial" panose="020B0604020202020204" pitchFamily="34" charset="0"/>
                <a:cs typeface="Arial" panose="020B0604020202020204" pitchFamily="34" charset="0"/>
              </a:rPr>
              <a:t>C. </a:t>
            </a:r>
            <a:r>
              <a:rPr lang="en-US" sz="1600" dirty="0">
                <a:latin typeface="Arial" panose="020B0604020202020204" pitchFamily="34" charset="0"/>
                <a:cs typeface="Arial" panose="020B0604020202020204" pitchFamily="34" charset="0"/>
              </a:rPr>
              <a:t>All quantifiable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sites</a:t>
            </a:r>
          </a:p>
        </p:txBody>
      </p:sp>
      <p:pic>
        <p:nvPicPr>
          <p:cNvPr id="38" name="Picture 37">
            <a:extLst>
              <a:ext uri="{FF2B5EF4-FFF2-40B4-BE49-F238E27FC236}">
                <a16:creationId xmlns:a16="http://schemas.microsoft.com/office/drawing/2014/main" id="{4972DCB9-84A5-4590-8988-0E6F959F3663}"/>
              </a:ext>
            </a:extLst>
          </p:cNvPr>
          <p:cNvPicPr>
            <a:picLocks noChangeAspect="1"/>
          </p:cNvPicPr>
          <p:nvPr/>
        </p:nvPicPr>
        <p:blipFill>
          <a:blip r:embed="rId5"/>
          <a:stretch>
            <a:fillRect/>
          </a:stretch>
        </p:blipFill>
        <p:spPr>
          <a:xfrm flipH="1">
            <a:off x="6783557" y="4823748"/>
            <a:ext cx="1825839" cy="1558643"/>
          </a:xfrm>
          <a:prstGeom prst="rect">
            <a:avLst/>
          </a:prstGeom>
        </p:spPr>
      </p:pic>
      <p:pic>
        <p:nvPicPr>
          <p:cNvPr id="39" name="Picture 38">
            <a:extLst>
              <a:ext uri="{FF2B5EF4-FFF2-40B4-BE49-F238E27FC236}">
                <a16:creationId xmlns:a16="http://schemas.microsoft.com/office/drawing/2014/main" id="{F02EE6EA-78FD-44D1-A74E-E22DA79C2E91}"/>
              </a:ext>
            </a:extLst>
          </p:cNvPr>
          <p:cNvPicPr>
            <a:picLocks noChangeAspect="1"/>
          </p:cNvPicPr>
          <p:nvPr/>
        </p:nvPicPr>
        <p:blipFill>
          <a:blip r:embed="rId6"/>
          <a:stretch>
            <a:fillRect/>
          </a:stretch>
        </p:blipFill>
        <p:spPr>
          <a:xfrm flipH="1">
            <a:off x="3703717" y="4765197"/>
            <a:ext cx="1988922" cy="1653580"/>
          </a:xfrm>
          <a:prstGeom prst="rect">
            <a:avLst/>
          </a:prstGeom>
        </p:spPr>
      </p:pic>
      <p:pic>
        <p:nvPicPr>
          <p:cNvPr id="40" name="Picture 39">
            <a:extLst>
              <a:ext uri="{FF2B5EF4-FFF2-40B4-BE49-F238E27FC236}">
                <a16:creationId xmlns:a16="http://schemas.microsoft.com/office/drawing/2014/main" id="{BB26E3A4-42FD-4080-8E35-04716596A26D}"/>
              </a:ext>
            </a:extLst>
          </p:cNvPr>
          <p:cNvPicPr>
            <a:picLocks noChangeAspect="1"/>
          </p:cNvPicPr>
          <p:nvPr/>
        </p:nvPicPr>
        <p:blipFill>
          <a:blip r:embed="rId7"/>
          <a:stretch>
            <a:fillRect/>
          </a:stretch>
        </p:blipFill>
        <p:spPr>
          <a:xfrm flipH="1">
            <a:off x="726538" y="4793842"/>
            <a:ext cx="1877476" cy="1613281"/>
          </a:xfrm>
          <a:prstGeom prst="rect">
            <a:avLst/>
          </a:prstGeom>
        </p:spPr>
      </p:pic>
      <p:grpSp>
        <p:nvGrpSpPr>
          <p:cNvPr id="41" name="Group 40">
            <a:extLst>
              <a:ext uri="{FF2B5EF4-FFF2-40B4-BE49-F238E27FC236}">
                <a16:creationId xmlns:a16="http://schemas.microsoft.com/office/drawing/2014/main" id="{D3366471-2B9F-457A-98EC-0B1EE0D69095}"/>
              </a:ext>
            </a:extLst>
          </p:cNvPr>
          <p:cNvGrpSpPr/>
          <p:nvPr/>
        </p:nvGrpSpPr>
        <p:grpSpPr>
          <a:xfrm>
            <a:off x="173538" y="4563790"/>
            <a:ext cx="2846225" cy="1218052"/>
            <a:chOff x="3186991" y="1029969"/>
            <a:chExt cx="3179973" cy="1360877"/>
          </a:xfrm>
        </p:grpSpPr>
        <p:sp>
          <p:nvSpPr>
            <p:cNvPr id="42" name="TextBox 41">
              <a:extLst>
                <a:ext uri="{FF2B5EF4-FFF2-40B4-BE49-F238E27FC236}">
                  <a16:creationId xmlns:a16="http://schemas.microsoft.com/office/drawing/2014/main" id="{4C7BDE32-6A37-4834-8430-0B142597B7C0}"/>
                </a:ext>
              </a:extLst>
            </p:cNvPr>
            <p:cNvSpPr txBox="1"/>
            <p:nvPr/>
          </p:nvSpPr>
          <p:spPr>
            <a:xfrm>
              <a:off x="4408803" y="2011595"/>
              <a:ext cx="641267" cy="378252"/>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164</a:t>
              </a:r>
            </a:p>
          </p:txBody>
        </p:sp>
        <p:sp>
          <p:nvSpPr>
            <p:cNvPr id="43" name="TextBox 42">
              <a:extLst>
                <a:ext uri="{FF2B5EF4-FFF2-40B4-BE49-F238E27FC236}">
                  <a16:creationId xmlns:a16="http://schemas.microsoft.com/office/drawing/2014/main" id="{5D71DBBC-7766-4C36-94EE-6476DAE9034B}"/>
                </a:ext>
              </a:extLst>
            </p:cNvPr>
            <p:cNvSpPr txBox="1"/>
            <p:nvPr/>
          </p:nvSpPr>
          <p:spPr>
            <a:xfrm>
              <a:off x="5264032" y="2011595"/>
              <a:ext cx="641267" cy="378252"/>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85</a:t>
              </a:r>
            </a:p>
          </p:txBody>
        </p:sp>
        <p:sp>
          <p:nvSpPr>
            <p:cNvPr id="44" name="TextBox 43">
              <a:extLst>
                <a:ext uri="{FF2B5EF4-FFF2-40B4-BE49-F238E27FC236}">
                  <a16:creationId xmlns:a16="http://schemas.microsoft.com/office/drawing/2014/main" id="{3B1B00BE-29FB-42DE-B0CA-DC017A961EE6}"/>
                </a:ext>
              </a:extLst>
            </p:cNvPr>
            <p:cNvSpPr txBox="1"/>
            <p:nvPr/>
          </p:nvSpPr>
          <p:spPr>
            <a:xfrm>
              <a:off x="3700323" y="2012594"/>
              <a:ext cx="641267" cy="378252"/>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41</a:t>
              </a:r>
            </a:p>
          </p:txBody>
        </p:sp>
        <p:sp>
          <p:nvSpPr>
            <p:cNvPr id="45" name="TextBox 44">
              <a:extLst>
                <a:ext uri="{FF2B5EF4-FFF2-40B4-BE49-F238E27FC236}">
                  <a16:creationId xmlns:a16="http://schemas.microsoft.com/office/drawing/2014/main" id="{41FCD527-AEC5-4FB1-A11B-52E73FA64234}"/>
                </a:ext>
              </a:extLst>
            </p:cNvPr>
            <p:cNvSpPr txBox="1"/>
            <p:nvPr/>
          </p:nvSpPr>
          <p:spPr>
            <a:xfrm>
              <a:off x="3186991" y="1029969"/>
              <a:ext cx="1282006" cy="653344"/>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46" name="TextBox 45">
              <a:extLst>
                <a:ext uri="{FF2B5EF4-FFF2-40B4-BE49-F238E27FC236}">
                  <a16:creationId xmlns:a16="http://schemas.microsoft.com/office/drawing/2014/main" id="{A2BD4A26-6673-4FE7-B938-014986ABD184}"/>
                </a:ext>
              </a:extLst>
            </p:cNvPr>
            <p:cNvSpPr txBox="1"/>
            <p:nvPr/>
          </p:nvSpPr>
          <p:spPr>
            <a:xfrm>
              <a:off x="5084959" y="1029969"/>
              <a:ext cx="1282005" cy="338554"/>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grpSp>
        <p:nvGrpSpPr>
          <p:cNvPr id="47" name="Group 46">
            <a:extLst>
              <a:ext uri="{FF2B5EF4-FFF2-40B4-BE49-F238E27FC236}">
                <a16:creationId xmlns:a16="http://schemas.microsoft.com/office/drawing/2014/main" id="{797B8D1C-8EF9-4754-A446-117154F0CE18}"/>
              </a:ext>
            </a:extLst>
          </p:cNvPr>
          <p:cNvGrpSpPr/>
          <p:nvPr/>
        </p:nvGrpSpPr>
        <p:grpSpPr>
          <a:xfrm>
            <a:off x="3311652" y="4556763"/>
            <a:ext cx="2704631" cy="1226587"/>
            <a:chOff x="3345186" y="1029969"/>
            <a:chExt cx="3021778" cy="1370414"/>
          </a:xfrm>
        </p:grpSpPr>
        <p:sp>
          <p:nvSpPr>
            <p:cNvPr id="48" name="TextBox 47">
              <a:extLst>
                <a:ext uri="{FF2B5EF4-FFF2-40B4-BE49-F238E27FC236}">
                  <a16:creationId xmlns:a16="http://schemas.microsoft.com/office/drawing/2014/main" id="{6D095B6E-B7D2-42A1-B9E4-F5A8ABFD4C4E}"/>
                </a:ext>
              </a:extLst>
            </p:cNvPr>
            <p:cNvSpPr txBox="1"/>
            <p:nvPr/>
          </p:nvSpPr>
          <p:spPr>
            <a:xfrm>
              <a:off x="4469255" y="2022130"/>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310</a:t>
              </a:r>
            </a:p>
          </p:txBody>
        </p:sp>
        <p:sp>
          <p:nvSpPr>
            <p:cNvPr id="49" name="TextBox 48">
              <a:extLst>
                <a:ext uri="{FF2B5EF4-FFF2-40B4-BE49-F238E27FC236}">
                  <a16:creationId xmlns:a16="http://schemas.microsoft.com/office/drawing/2014/main" id="{735DFC7E-2CBB-4061-B30F-95E4DD756454}"/>
                </a:ext>
              </a:extLst>
            </p:cNvPr>
            <p:cNvSpPr txBox="1"/>
            <p:nvPr/>
          </p:nvSpPr>
          <p:spPr>
            <a:xfrm>
              <a:off x="5264032" y="2022131"/>
              <a:ext cx="641267" cy="378252"/>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330</a:t>
              </a:r>
            </a:p>
          </p:txBody>
        </p:sp>
        <p:sp>
          <p:nvSpPr>
            <p:cNvPr id="50" name="TextBox 49">
              <a:extLst>
                <a:ext uri="{FF2B5EF4-FFF2-40B4-BE49-F238E27FC236}">
                  <a16:creationId xmlns:a16="http://schemas.microsoft.com/office/drawing/2014/main" id="{ED967074-72A1-4C6E-BF06-0DE2E6D59E3A}"/>
                </a:ext>
              </a:extLst>
            </p:cNvPr>
            <p:cNvSpPr txBox="1"/>
            <p:nvPr/>
          </p:nvSpPr>
          <p:spPr>
            <a:xfrm>
              <a:off x="3789364" y="2022130"/>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125</a:t>
              </a:r>
            </a:p>
          </p:txBody>
        </p:sp>
        <p:sp>
          <p:nvSpPr>
            <p:cNvPr id="51" name="TextBox 50">
              <a:extLst>
                <a:ext uri="{FF2B5EF4-FFF2-40B4-BE49-F238E27FC236}">
                  <a16:creationId xmlns:a16="http://schemas.microsoft.com/office/drawing/2014/main" id="{AD4B13F6-67CB-40F5-8CB2-B99B172CAF4B}"/>
                </a:ext>
              </a:extLst>
            </p:cNvPr>
            <p:cNvSpPr txBox="1"/>
            <p:nvPr/>
          </p:nvSpPr>
          <p:spPr>
            <a:xfrm>
              <a:off x="3345186" y="1029969"/>
              <a:ext cx="1282005" cy="653344"/>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52" name="TextBox 51">
              <a:extLst>
                <a:ext uri="{FF2B5EF4-FFF2-40B4-BE49-F238E27FC236}">
                  <a16:creationId xmlns:a16="http://schemas.microsoft.com/office/drawing/2014/main" id="{44D8FAB8-592A-46DC-8F8A-5E980AB31B10}"/>
                </a:ext>
              </a:extLst>
            </p:cNvPr>
            <p:cNvSpPr txBox="1"/>
            <p:nvPr/>
          </p:nvSpPr>
          <p:spPr>
            <a:xfrm>
              <a:off x="5084959" y="1029969"/>
              <a:ext cx="1282005" cy="338554"/>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grpSp>
        <p:nvGrpSpPr>
          <p:cNvPr id="53" name="Group 52">
            <a:extLst>
              <a:ext uri="{FF2B5EF4-FFF2-40B4-BE49-F238E27FC236}">
                <a16:creationId xmlns:a16="http://schemas.microsoft.com/office/drawing/2014/main" id="{142562A4-04F7-483A-B800-48B3CA2216D5}"/>
              </a:ext>
            </a:extLst>
          </p:cNvPr>
          <p:cNvGrpSpPr/>
          <p:nvPr/>
        </p:nvGrpSpPr>
        <p:grpSpPr>
          <a:xfrm>
            <a:off x="6281320" y="4557011"/>
            <a:ext cx="2697611" cy="1222983"/>
            <a:chOff x="3353030" y="1044529"/>
            <a:chExt cx="3013934" cy="1366386"/>
          </a:xfrm>
        </p:grpSpPr>
        <p:sp>
          <p:nvSpPr>
            <p:cNvPr id="54" name="TextBox 53">
              <a:extLst>
                <a:ext uri="{FF2B5EF4-FFF2-40B4-BE49-F238E27FC236}">
                  <a16:creationId xmlns:a16="http://schemas.microsoft.com/office/drawing/2014/main" id="{48B19D12-1B6F-41E1-93F9-579D543F7028}"/>
                </a:ext>
              </a:extLst>
            </p:cNvPr>
            <p:cNvSpPr txBox="1"/>
            <p:nvPr/>
          </p:nvSpPr>
          <p:spPr>
            <a:xfrm>
              <a:off x="4416592" y="2032662"/>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298</a:t>
              </a:r>
            </a:p>
          </p:txBody>
        </p:sp>
        <p:sp>
          <p:nvSpPr>
            <p:cNvPr id="55" name="TextBox 54">
              <a:extLst>
                <a:ext uri="{FF2B5EF4-FFF2-40B4-BE49-F238E27FC236}">
                  <a16:creationId xmlns:a16="http://schemas.microsoft.com/office/drawing/2014/main" id="{053797A0-531F-437E-A346-0B582EC14749}"/>
                </a:ext>
              </a:extLst>
            </p:cNvPr>
            <p:cNvSpPr txBox="1"/>
            <p:nvPr/>
          </p:nvSpPr>
          <p:spPr>
            <a:xfrm>
              <a:off x="5242967" y="2032662"/>
              <a:ext cx="641267" cy="378253"/>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280</a:t>
              </a:r>
            </a:p>
          </p:txBody>
        </p:sp>
        <p:sp>
          <p:nvSpPr>
            <p:cNvPr id="56" name="TextBox 55">
              <a:extLst>
                <a:ext uri="{FF2B5EF4-FFF2-40B4-BE49-F238E27FC236}">
                  <a16:creationId xmlns:a16="http://schemas.microsoft.com/office/drawing/2014/main" id="{75DB0AF3-C61A-4977-B6D5-7CD366E2C2FE}"/>
                </a:ext>
              </a:extLst>
            </p:cNvPr>
            <p:cNvSpPr txBox="1"/>
            <p:nvPr/>
          </p:nvSpPr>
          <p:spPr>
            <a:xfrm>
              <a:off x="3723487" y="2032660"/>
              <a:ext cx="641267" cy="37825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106</a:t>
              </a:r>
            </a:p>
          </p:txBody>
        </p:sp>
        <p:sp>
          <p:nvSpPr>
            <p:cNvPr id="57" name="TextBox 56">
              <a:extLst>
                <a:ext uri="{FF2B5EF4-FFF2-40B4-BE49-F238E27FC236}">
                  <a16:creationId xmlns:a16="http://schemas.microsoft.com/office/drawing/2014/main" id="{99255CBB-72CA-465F-B1AC-73328C7670CF}"/>
                </a:ext>
              </a:extLst>
            </p:cNvPr>
            <p:cNvSpPr txBox="1"/>
            <p:nvPr/>
          </p:nvSpPr>
          <p:spPr>
            <a:xfrm>
              <a:off x="3353030" y="1044530"/>
              <a:ext cx="1282005" cy="653344"/>
            </a:xfrm>
            <a:prstGeom prst="rect">
              <a:avLst/>
            </a:prstGeom>
            <a:noFill/>
          </p:spPr>
          <p:txBody>
            <a:bodyPr wrap="square" rtlCol="0">
              <a:spAutoFit/>
            </a:bodyPr>
            <a:lstStyle/>
            <a:p>
              <a:r>
                <a:rPr lang="en-US" sz="1600" b="1" dirty="0">
                  <a:solidFill>
                    <a:srgbClr val="404040"/>
                  </a:solidFill>
                  <a:latin typeface="Arial" panose="020B0604020202020204" pitchFamily="34" charset="0"/>
                  <a:cs typeface="Arial" panose="020B0604020202020204" pitchFamily="34" charset="0"/>
                </a:rPr>
                <a:t>DDA library</a:t>
              </a:r>
            </a:p>
          </p:txBody>
        </p:sp>
        <p:sp>
          <p:nvSpPr>
            <p:cNvPr id="58" name="TextBox 57">
              <a:extLst>
                <a:ext uri="{FF2B5EF4-FFF2-40B4-BE49-F238E27FC236}">
                  <a16:creationId xmlns:a16="http://schemas.microsoft.com/office/drawing/2014/main" id="{C6600BB6-D6EC-45F1-8F29-BC477D73C0C0}"/>
                </a:ext>
              </a:extLst>
            </p:cNvPr>
            <p:cNvSpPr txBox="1"/>
            <p:nvPr/>
          </p:nvSpPr>
          <p:spPr>
            <a:xfrm>
              <a:off x="5084959" y="1044529"/>
              <a:ext cx="1282005" cy="338555"/>
            </a:xfrm>
            <a:prstGeom prst="rect">
              <a:avLst/>
            </a:prstGeom>
            <a:noFill/>
          </p:spPr>
          <p:txBody>
            <a:bodyPr wrap="square" rtlCol="0">
              <a:spAutoFit/>
            </a:bodyPr>
            <a:lstStyle/>
            <a:p>
              <a:pPr algn="ctr"/>
              <a:r>
                <a:rPr lang="en-US" sz="1600" b="1" dirty="0" err="1">
                  <a:solidFill>
                    <a:srgbClr val="E8C240"/>
                  </a:solidFill>
                  <a:latin typeface="Arial" panose="020B0604020202020204" pitchFamily="34" charset="0"/>
                  <a:cs typeface="Arial" panose="020B0604020202020204" pitchFamily="34" charset="0"/>
                </a:rPr>
                <a:t>directDIA</a:t>
              </a:r>
              <a:endParaRPr lang="en-US" sz="1600" b="1" dirty="0">
                <a:solidFill>
                  <a:srgbClr val="E8C240"/>
                </a:solidFill>
                <a:latin typeface="Arial" panose="020B0604020202020204" pitchFamily="34" charset="0"/>
                <a:cs typeface="Arial" panose="020B0604020202020204" pitchFamily="34" charset="0"/>
              </a:endParaRPr>
            </a:p>
          </p:txBody>
        </p:sp>
      </p:grpSp>
      <p:sp>
        <p:nvSpPr>
          <p:cNvPr id="59" name="TextBox 58">
            <a:extLst>
              <a:ext uri="{FF2B5EF4-FFF2-40B4-BE49-F238E27FC236}">
                <a16:creationId xmlns:a16="http://schemas.microsoft.com/office/drawing/2014/main" id="{2B06FA42-494C-4B0C-A78A-9C879AE1CDAF}"/>
              </a:ext>
            </a:extLst>
          </p:cNvPr>
          <p:cNvSpPr txBox="1"/>
          <p:nvPr/>
        </p:nvSpPr>
        <p:spPr>
          <a:xfrm>
            <a:off x="164616" y="3962227"/>
            <a:ext cx="2950420" cy="584775"/>
          </a:xfrm>
          <a:prstGeom prst="rect">
            <a:avLst/>
          </a:prstGeom>
          <a:noFill/>
        </p:spPr>
        <p:txBody>
          <a:bodyPr wrap="square" rtlCol="0">
            <a:spAutoFit/>
          </a:bodyPr>
          <a:lstStyle/>
          <a:p>
            <a:pPr defTabSz="227013">
              <a:tabLst>
                <a:tab pos="227013" algn="l"/>
              </a:tabLst>
            </a:pPr>
            <a:r>
              <a:rPr lang="en-US" sz="1600" b="1" dirty="0">
                <a:latin typeface="Arial" panose="020B0604020202020204" pitchFamily="34" charset="0"/>
                <a:cs typeface="Arial" panose="020B0604020202020204" pitchFamily="34" charset="0"/>
              </a:rPr>
              <a:t>D. </a:t>
            </a:r>
            <a:r>
              <a:rPr lang="en-US" sz="1600" dirty="0">
                <a:latin typeface="Arial" panose="020B0604020202020204" pitchFamily="34" charset="0"/>
                <a:cs typeface="Arial" panose="020B0604020202020204" pitchFamily="34" charset="0"/>
              </a:rPr>
              <a:t>SIRT5-regulated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protein groups</a:t>
            </a:r>
          </a:p>
        </p:txBody>
      </p:sp>
      <p:sp>
        <p:nvSpPr>
          <p:cNvPr id="60" name="TextBox 59">
            <a:extLst>
              <a:ext uri="{FF2B5EF4-FFF2-40B4-BE49-F238E27FC236}">
                <a16:creationId xmlns:a16="http://schemas.microsoft.com/office/drawing/2014/main" id="{6E1E56AE-6650-4CEF-B5EE-7890E03FB1E6}"/>
              </a:ext>
            </a:extLst>
          </p:cNvPr>
          <p:cNvSpPr txBox="1"/>
          <p:nvPr/>
        </p:nvSpPr>
        <p:spPr>
          <a:xfrm>
            <a:off x="3317748" y="3965389"/>
            <a:ext cx="2744046" cy="584775"/>
          </a:xfrm>
          <a:prstGeom prst="rect">
            <a:avLst/>
          </a:prstGeom>
          <a:noFill/>
        </p:spPr>
        <p:txBody>
          <a:bodyPr wrap="square" rtlCol="0">
            <a:spAutoFit/>
          </a:bodyPr>
          <a:lstStyle/>
          <a:p>
            <a:pPr>
              <a:tabLst>
                <a:tab pos="227013" algn="l"/>
              </a:tabLst>
            </a:pPr>
            <a:r>
              <a:rPr lang="en-US" sz="1600" b="1" dirty="0">
                <a:latin typeface="Arial" panose="020B0604020202020204" pitchFamily="34" charset="0"/>
                <a:cs typeface="Arial" panose="020B0604020202020204" pitchFamily="34" charset="0"/>
              </a:rPr>
              <a:t>E. </a:t>
            </a:r>
            <a:r>
              <a:rPr lang="en-US" sz="1600" dirty="0">
                <a:latin typeface="Arial" panose="020B0604020202020204" pitchFamily="34" charset="0"/>
                <a:cs typeface="Arial" panose="020B0604020202020204" pitchFamily="34" charset="0"/>
              </a:rPr>
              <a:t>SIRT5-regulated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peptides</a:t>
            </a:r>
          </a:p>
        </p:txBody>
      </p:sp>
      <p:sp>
        <p:nvSpPr>
          <p:cNvPr id="61" name="TextBox 60">
            <a:extLst>
              <a:ext uri="{FF2B5EF4-FFF2-40B4-BE49-F238E27FC236}">
                <a16:creationId xmlns:a16="http://schemas.microsoft.com/office/drawing/2014/main" id="{7C6DC683-8D78-4A27-BD27-F8F97ABE41CF}"/>
              </a:ext>
            </a:extLst>
          </p:cNvPr>
          <p:cNvSpPr txBox="1"/>
          <p:nvPr/>
        </p:nvSpPr>
        <p:spPr>
          <a:xfrm>
            <a:off x="6283567" y="3959511"/>
            <a:ext cx="2744046" cy="584775"/>
          </a:xfrm>
          <a:prstGeom prst="rect">
            <a:avLst/>
          </a:prstGeom>
          <a:noFill/>
        </p:spPr>
        <p:txBody>
          <a:bodyPr wrap="square" rtlCol="0">
            <a:spAutoFit/>
          </a:bodyPr>
          <a:lstStyle/>
          <a:p>
            <a:pPr>
              <a:tabLst>
                <a:tab pos="227013" algn="l"/>
              </a:tabLst>
            </a:pPr>
            <a:r>
              <a:rPr lang="en-US" sz="1600" b="1" dirty="0">
                <a:latin typeface="Arial" panose="020B0604020202020204" pitchFamily="34" charset="0"/>
                <a:cs typeface="Arial" panose="020B0604020202020204" pitchFamily="34" charset="0"/>
              </a:rPr>
              <a:t>F. </a:t>
            </a:r>
            <a:r>
              <a:rPr lang="en-US" sz="1600" dirty="0">
                <a:latin typeface="Arial" panose="020B0604020202020204" pitchFamily="34" charset="0"/>
                <a:cs typeface="Arial" panose="020B0604020202020204" pitchFamily="34" charset="0"/>
              </a:rPr>
              <a:t>SIRT5-regulated 	</a:t>
            </a:r>
            <a:r>
              <a:rPr lang="en-US" sz="1600" dirty="0" err="1">
                <a:latin typeface="Arial" panose="020B0604020202020204" pitchFamily="34" charset="0"/>
                <a:cs typeface="Arial" panose="020B0604020202020204" pitchFamily="34" charset="0"/>
              </a:rPr>
              <a:t>succinylated</a:t>
            </a:r>
            <a:r>
              <a:rPr lang="en-US" sz="1600" dirty="0">
                <a:latin typeface="Arial" panose="020B0604020202020204" pitchFamily="34" charset="0"/>
                <a:cs typeface="Arial" panose="020B0604020202020204" pitchFamily="34" charset="0"/>
              </a:rPr>
              <a:t> sites</a:t>
            </a:r>
          </a:p>
        </p:txBody>
      </p:sp>
    </p:spTree>
    <p:extLst>
      <p:ext uri="{BB962C8B-B14F-4D97-AF65-F5344CB8AC3E}">
        <p14:creationId xmlns:p14="http://schemas.microsoft.com/office/powerpoint/2010/main" val="861741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CFB12AD-2CED-4DBE-8DDB-9EE04FD6B78A}"/>
              </a:ext>
            </a:extLst>
          </p:cNvPr>
          <p:cNvSpPr/>
          <p:nvPr/>
        </p:nvSpPr>
        <p:spPr>
          <a:xfrm>
            <a:off x="439797" y="227019"/>
            <a:ext cx="8264407" cy="6763839"/>
          </a:xfrm>
          <a:prstGeom prst="rect">
            <a:avLst/>
          </a:prstGeom>
        </p:spPr>
        <p:txBody>
          <a:bodyPr wrap="square">
            <a:spAutoFit/>
          </a:bodyPr>
          <a:lstStyle/>
          <a:p>
            <a:pPr algn="just">
              <a:lnSpc>
                <a:spcPct val="125000"/>
              </a:lnSpc>
              <a:spcAft>
                <a:spcPts val="800"/>
              </a:spcAft>
            </a:pPr>
            <a:r>
              <a:rPr lang="en-US" sz="1200" b="1" dirty="0">
                <a:latin typeface="Arial" panose="020B0604020202020204" pitchFamily="34" charset="0"/>
                <a:ea typeface="Calibri" panose="020F0502020204030204" pitchFamily="34" charset="0"/>
                <a:cs typeface="Times New Roman" panose="02020603050405020304" pitchFamily="18" charset="0"/>
              </a:rPr>
              <a:t>Supplementary Figure S2. Benchmarking of library-based vs library-free DIA-MS workflows for </a:t>
            </a:r>
            <a:r>
              <a:rPr lang="en-US" sz="1200" b="1" dirty="0" err="1">
                <a:latin typeface="Arial" panose="020B0604020202020204" pitchFamily="34" charset="0"/>
                <a:ea typeface="Calibri" panose="020F0502020204030204" pitchFamily="34" charset="0"/>
                <a:cs typeface="Times New Roman" panose="02020603050405020304" pitchFamily="18" charset="0"/>
              </a:rPr>
              <a:t>succinylome</a:t>
            </a:r>
            <a:r>
              <a:rPr lang="en-US" sz="1200" b="1" dirty="0">
                <a:latin typeface="Arial" panose="020B0604020202020204" pitchFamily="34" charset="0"/>
                <a:ea typeface="Calibri" panose="020F0502020204030204" pitchFamily="34" charset="0"/>
                <a:cs typeface="Times New Roman" panose="02020603050405020304" pitchFamily="18" charset="0"/>
              </a:rPr>
              <a:t> analysis. </a:t>
            </a:r>
            <a:r>
              <a:rPr lang="en-US" sz="1200" dirty="0">
                <a:latin typeface="Arial" panose="020B0604020202020204" pitchFamily="34" charset="0"/>
                <a:ea typeface="Calibri" panose="020F0502020204030204" pitchFamily="34" charset="0"/>
                <a:cs typeface="Times New Roman" panose="02020603050405020304" pitchFamily="18" charset="0"/>
              </a:rPr>
              <a:t>Succinyl DIA-MS data were searched against a sample-specific DDA succinyl library (black) or using a spectral library-free strategy (yellow). (A-C) Venn diagrams showing the overlap of all quantifiable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(A), peptides (B), and sites (C) obtained using both strategies. (D-E) Venn diagrams showing the overlap of all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(D), peptides (E), and sites (F) obtained using both strategies and that were significantly altered in SIRT5-KO vs WT mouse brains. The samples enriched for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peptides were acquired in DDA mode on the same </a:t>
            </a:r>
            <a:r>
              <a:rPr lang="en-US" sz="1200" dirty="0" err="1">
                <a:latin typeface="Arial" panose="020B0604020202020204" pitchFamily="34" charset="0"/>
                <a:ea typeface="Calibri" panose="020F0502020204030204" pitchFamily="34" charset="0"/>
                <a:cs typeface="Times New Roman" panose="02020603050405020304" pitchFamily="18" charset="0"/>
              </a:rPr>
              <a:t>nanoLC</a:t>
            </a:r>
            <a:r>
              <a:rPr lang="en-US" sz="1200" dirty="0">
                <a:latin typeface="Arial" panose="020B0604020202020204" pitchFamily="34" charset="0"/>
                <a:ea typeface="Calibri" panose="020F0502020204030204" pitchFamily="34" charset="0"/>
                <a:cs typeface="Times New Roman" panose="02020603050405020304" pitchFamily="18" charset="0"/>
              </a:rPr>
              <a:t>-Orbitrap Eclipse platform, using the same chromatographic gradient as described in the Methods section. A DDA spectral library was generated in </a:t>
            </a:r>
            <a:r>
              <a:rPr lang="en-US" sz="1200" dirty="0" err="1">
                <a:latin typeface="Arial" panose="020B0604020202020204" pitchFamily="34" charset="0"/>
                <a:ea typeface="Calibri" panose="020F0502020204030204" pitchFamily="34" charset="0"/>
                <a:cs typeface="Times New Roman" panose="02020603050405020304" pitchFamily="18" charset="0"/>
              </a:rPr>
              <a:t>Spectronaut</a:t>
            </a:r>
            <a:r>
              <a:rPr lang="en-US" sz="1200" dirty="0">
                <a:latin typeface="Arial" panose="020B0604020202020204" pitchFamily="34" charset="0"/>
                <a:ea typeface="Calibri" panose="020F0502020204030204" pitchFamily="34" charset="0"/>
                <a:cs typeface="Times New Roman" panose="02020603050405020304" pitchFamily="18" charset="0"/>
              </a:rPr>
              <a:t> using the Pulsar search engine and default settings except that lysine </a:t>
            </a:r>
            <a:r>
              <a:rPr lang="en-US" sz="1200" dirty="0" err="1">
                <a:latin typeface="Arial" panose="020B0604020202020204" pitchFamily="34" charset="0"/>
                <a:ea typeface="Calibri" panose="020F0502020204030204" pitchFamily="34" charset="0"/>
                <a:cs typeface="Times New Roman" panose="02020603050405020304" pitchFamily="18" charset="0"/>
              </a:rPr>
              <a:t>succinylation</a:t>
            </a:r>
            <a:r>
              <a:rPr lang="en-US" sz="1200" dirty="0">
                <a:latin typeface="Arial" panose="020B0604020202020204" pitchFamily="34" charset="0"/>
                <a:ea typeface="Calibri" panose="020F0502020204030204" pitchFamily="34" charset="0"/>
                <a:cs typeface="Times New Roman" panose="02020603050405020304" pitchFamily="18" charset="0"/>
              </a:rPr>
              <a:t> was added as variable modifications and four missed cleavages were allowed. Finally, the succinyl DIA dataset was searched using this newly generated DDA library and the same FASTA file and settings as for the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search. The differential expression analysis was performed similarly as described in the Methods section. This resulted in the quantification of 2,449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peptides, corresponding to 2,090 unique lysine </a:t>
            </a:r>
            <a:r>
              <a:rPr lang="en-US" sz="1200" dirty="0" err="1">
                <a:latin typeface="Arial" panose="020B0604020202020204" pitchFamily="34" charset="0"/>
                <a:ea typeface="Calibri" panose="020F0502020204030204" pitchFamily="34" charset="0"/>
                <a:cs typeface="Times New Roman" panose="02020603050405020304" pitchFamily="18" charset="0"/>
              </a:rPr>
              <a:t>succinylation</a:t>
            </a:r>
            <a:r>
              <a:rPr lang="en-US" sz="1200" dirty="0">
                <a:latin typeface="Arial" panose="020B0604020202020204" pitchFamily="34" charset="0"/>
                <a:ea typeface="Calibri" panose="020F0502020204030204" pitchFamily="34" charset="0"/>
                <a:cs typeface="Times New Roman" panose="02020603050405020304" pitchFamily="18" charset="0"/>
              </a:rPr>
              <a:t> sites, from 643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a:t>
            </a:r>
            <a:r>
              <a:rPr lang="en-US" sz="1200" b="1" dirty="0">
                <a:latin typeface="Arial" panose="020B0604020202020204" pitchFamily="34" charset="0"/>
                <a:ea typeface="Calibri" panose="020F0502020204030204" pitchFamily="34" charset="0"/>
                <a:cs typeface="Times New Roman" panose="02020603050405020304" pitchFamily="18" charset="0"/>
              </a:rPr>
              <a:t>Table S5</a:t>
            </a:r>
            <a:r>
              <a:rPr lang="en-US" sz="1200" dirty="0">
                <a:latin typeface="Arial" panose="020B0604020202020204" pitchFamily="34" charset="0"/>
                <a:ea typeface="Calibri" panose="020F0502020204030204" pitchFamily="34" charset="0"/>
                <a:cs typeface="Times New Roman" panose="02020603050405020304" pitchFamily="18" charset="0"/>
              </a:rPr>
              <a:t>). The SIRT5-KO vs WT comparison revealed that 435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peptides, corresponding to 404 unique lysine </a:t>
            </a:r>
            <a:r>
              <a:rPr lang="en-US" sz="1200" dirty="0" err="1">
                <a:latin typeface="Arial" panose="020B0604020202020204" pitchFamily="34" charset="0"/>
                <a:ea typeface="Calibri" panose="020F0502020204030204" pitchFamily="34" charset="0"/>
                <a:cs typeface="Times New Roman" panose="02020603050405020304" pitchFamily="18" charset="0"/>
              </a:rPr>
              <a:t>succinylation</a:t>
            </a:r>
            <a:r>
              <a:rPr lang="en-US" sz="1200" dirty="0">
                <a:latin typeface="Arial" panose="020B0604020202020204" pitchFamily="34" charset="0"/>
                <a:ea typeface="Calibri" panose="020F0502020204030204" pitchFamily="34" charset="0"/>
                <a:cs typeface="Times New Roman" panose="02020603050405020304" pitchFamily="18" charset="0"/>
              </a:rPr>
              <a:t> sites, from 205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were significantly altered (q-value &lt; 0.05 and absolute Log</a:t>
            </a:r>
            <a:r>
              <a:rPr lang="en-US" sz="1200" baseline="-25000" dirty="0">
                <a:latin typeface="Arial" panose="020B0604020202020204" pitchFamily="34" charset="0"/>
                <a:ea typeface="Calibri" panose="020F0502020204030204" pitchFamily="34" charset="0"/>
                <a:cs typeface="Times New Roman" panose="02020603050405020304" pitchFamily="18" charset="0"/>
              </a:rPr>
              <a:t>2</a:t>
            </a:r>
            <a:r>
              <a:rPr lang="en-US" sz="1200" dirty="0">
                <a:latin typeface="Arial" panose="020B0604020202020204" pitchFamily="34" charset="0"/>
                <a:ea typeface="Calibri" panose="020F0502020204030204" pitchFamily="34" charset="0"/>
                <a:cs typeface="Times New Roman" panose="02020603050405020304" pitchFamily="18" charset="0"/>
              </a:rPr>
              <a:t>(SIRT5-KO vs WT) &gt; 0.58). Both DDA library-based and library-free searches showed a high overlap of protein groups, peptides, and sites that were quantified and significantly altered. More precisely, the DDA library-based search resulted in slightly higher numbers of quantified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protein groups (82 more), peptides (238 more), and sites (223 more). However, with respect to the SIRT5-KO vs WT comparison, the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search leaded to slightly more significantly altered protein groups (44 more), peptides (205 more), and sites (174 more). In addition, the SIRT5-KO vs WT fold-change values of the 310 common significantly altered </a:t>
            </a:r>
            <a:r>
              <a:rPr lang="en-US" sz="1200" dirty="0" err="1">
                <a:latin typeface="Arial" panose="020B0604020202020204" pitchFamily="34" charset="0"/>
                <a:ea typeface="Calibri" panose="020F0502020204030204" pitchFamily="34" charset="0"/>
                <a:cs typeface="Times New Roman" panose="02020603050405020304" pitchFamily="18" charset="0"/>
              </a:rPr>
              <a:t>succinylated</a:t>
            </a:r>
            <a:r>
              <a:rPr lang="en-US" sz="1200" dirty="0">
                <a:latin typeface="Arial" panose="020B0604020202020204" pitchFamily="34" charset="0"/>
                <a:ea typeface="Calibri" panose="020F0502020204030204" pitchFamily="34" charset="0"/>
                <a:cs typeface="Times New Roman" panose="02020603050405020304" pitchFamily="18" charset="0"/>
              </a:rPr>
              <a:t> peptides obtained with the library-free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workflow on the one hand and the DDA library-based workflow on the other hand were compared. This comparison of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(SIRT5-KO vs WT) vs DDA library-based (SIRT5-KO vs WT) showed a median ratio value of 1.14. Altogether, the results demonstrated that both DDA library-based and library-free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strategies lead to similar identification performances, although more discrepancy is observed regarding quantification. This can reveal that library-based workflows can still be more efficient, more particularly for low abundant modified peptides, as demonstrated for phosphorylated peptides (</a:t>
            </a:r>
            <a:r>
              <a:rPr lang="en-US" sz="1200" dirty="0" err="1">
                <a:latin typeface="Arial" panose="020B0604020202020204" pitchFamily="34" charset="0"/>
                <a:ea typeface="Calibri" panose="020F0502020204030204" pitchFamily="34" charset="0"/>
                <a:cs typeface="Times New Roman" panose="02020603050405020304" pitchFamily="18" charset="0"/>
              </a:rPr>
              <a:t>Bekker</a:t>
            </a:r>
            <a:r>
              <a:rPr lang="en-US" sz="1200" dirty="0">
                <a:latin typeface="Arial" panose="020B0604020202020204" pitchFamily="34" charset="0"/>
                <a:ea typeface="Calibri" panose="020F0502020204030204" pitchFamily="34" charset="0"/>
                <a:cs typeface="Times New Roman" panose="02020603050405020304" pitchFamily="18" charset="0"/>
              </a:rPr>
              <a:t>-Jensen </a:t>
            </a:r>
            <a:r>
              <a:rPr lang="en-US" sz="1200" i="1" dirty="0">
                <a:latin typeface="Arial" panose="020B0604020202020204" pitchFamily="34" charset="0"/>
                <a:ea typeface="Calibri" panose="020F0502020204030204" pitchFamily="34" charset="0"/>
                <a:cs typeface="Times New Roman" panose="02020603050405020304" pitchFamily="18" charset="0"/>
              </a:rPr>
              <a:t>et al.</a:t>
            </a:r>
            <a:r>
              <a:rPr lang="en-US" sz="1200" dirty="0">
                <a:latin typeface="Arial" panose="020B0604020202020204" pitchFamily="34" charset="0"/>
                <a:ea typeface="Calibri" panose="020F0502020204030204" pitchFamily="34" charset="0"/>
                <a:cs typeface="Times New Roman" panose="02020603050405020304" pitchFamily="18" charset="0"/>
              </a:rPr>
              <a:t>, 2020, </a:t>
            </a:r>
            <a:r>
              <a:rPr lang="en-US" sz="1200" i="1" dirty="0">
                <a:latin typeface="Arial" panose="020B0604020202020204" pitchFamily="34" charset="0"/>
                <a:ea typeface="Calibri" panose="020F0502020204030204" pitchFamily="34" charset="0"/>
                <a:cs typeface="Times New Roman" panose="02020603050405020304" pitchFamily="18" charset="0"/>
              </a:rPr>
              <a:t>Nat </a:t>
            </a:r>
            <a:r>
              <a:rPr lang="en-US" sz="1200" i="1" dirty="0" err="1">
                <a:latin typeface="Arial" panose="020B0604020202020204" pitchFamily="34" charset="0"/>
                <a:ea typeface="Calibri" panose="020F0502020204030204" pitchFamily="34" charset="0"/>
                <a:cs typeface="Times New Roman" panose="02020603050405020304" pitchFamily="18" charset="0"/>
              </a:rPr>
              <a:t>Commun</a:t>
            </a:r>
            <a:r>
              <a:rPr lang="en-US" sz="1200" dirty="0">
                <a:latin typeface="Arial" panose="020B0604020202020204" pitchFamily="34" charset="0"/>
                <a:ea typeface="Calibri" panose="020F0502020204030204" pitchFamily="34" charset="0"/>
                <a:cs typeface="Times New Roman" panose="02020603050405020304" pitchFamily="18" charset="0"/>
              </a:rPr>
              <a:t>, 11(1), 787). However, </a:t>
            </a:r>
            <a:r>
              <a:rPr lang="en-US" sz="1200" dirty="0" err="1">
                <a:latin typeface="Arial" panose="020B0604020202020204" pitchFamily="34" charset="0"/>
                <a:ea typeface="Calibri" panose="020F0502020204030204" pitchFamily="34" charset="0"/>
                <a:cs typeface="Times New Roman" panose="02020603050405020304" pitchFamily="18" charset="0"/>
              </a:rPr>
              <a:t>directDIA</a:t>
            </a:r>
            <a:r>
              <a:rPr lang="en-US" sz="1200" dirty="0">
                <a:latin typeface="Arial" panose="020B0604020202020204" pitchFamily="34" charset="0"/>
                <a:ea typeface="Calibri" panose="020F0502020204030204" pitchFamily="34" charset="0"/>
                <a:cs typeface="Times New Roman" panose="02020603050405020304" pitchFamily="18" charset="0"/>
              </a:rPr>
              <a:t> circumvents the need to generate a spectral library, making this strategy easier to implement and featuring its sample preservation and time efficiency attributes.</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66607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TotalTime>
  <Words>615</Words>
  <Application>Microsoft Macintosh PowerPoint</Application>
  <PresentationFormat>Letter Paper (8.5x11 in)</PresentationFormat>
  <Paragraphs>39</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Joanna Bons</dc:creator>
  <cp:lastModifiedBy>Birgit Schilling</cp:lastModifiedBy>
  <cp:revision>16</cp:revision>
  <dcterms:created xsi:type="dcterms:W3CDTF">2022-06-01T01:59:23Z</dcterms:created>
  <dcterms:modified xsi:type="dcterms:W3CDTF">2022-10-29T19:48:05Z</dcterms:modified>
</cp:coreProperties>
</file>