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76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98" d="100"/>
          <a:sy n="98" d="100"/>
        </p:scale>
        <p:origin x="332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764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739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671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07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883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28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965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043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657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053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067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20C4A-B385-4BFB-9FF4-050DC7CD8E95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385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Box 117">
            <a:extLst>
              <a:ext uri="{FF2B5EF4-FFF2-40B4-BE49-F238E27FC236}">
                <a16:creationId xmlns:a16="http://schemas.microsoft.com/office/drawing/2014/main" id="{1C9FCE24-8241-4FA3-9FFD-4EFAD34D697C}"/>
              </a:ext>
            </a:extLst>
          </p:cNvPr>
          <p:cNvSpPr txBox="1"/>
          <p:nvPr/>
        </p:nvSpPr>
        <p:spPr>
          <a:xfrm>
            <a:off x="3376817" y="1071731"/>
            <a:ext cx="347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Maximum lysine </a:t>
            </a:r>
            <a:r>
              <a:rPr lang="en-US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succinyl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site  </a:t>
            </a:r>
          </a:p>
          <a:p>
            <a:pPr marL="171450" indent="-17145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   probability distribution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4C3B4061-E7EE-4582-B6B2-764CCE69980D}"/>
              </a:ext>
            </a:extLst>
          </p:cNvPr>
          <p:cNvSpPr txBox="1"/>
          <p:nvPr/>
        </p:nvSpPr>
        <p:spPr>
          <a:xfrm>
            <a:off x="3386709" y="4981308"/>
            <a:ext cx="2820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iceLogo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heatmap for lysine</a:t>
            </a:r>
          </a:p>
          <a:p>
            <a:pPr marL="171450" indent="-17145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succinyl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sequences</a:t>
            </a: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854A8965-E0F1-4E83-9DE2-25614C8B9F14}"/>
              </a:ext>
            </a:extLst>
          </p:cNvPr>
          <p:cNvGrpSpPr/>
          <p:nvPr/>
        </p:nvGrpSpPr>
        <p:grpSpPr>
          <a:xfrm>
            <a:off x="3339007" y="5618553"/>
            <a:ext cx="3466686" cy="2994621"/>
            <a:chOff x="3398382" y="5612611"/>
            <a:chExt cx="3466686" cy="2994621"/>
          </a:xfrm>
        </p:grpSpPr>
        <p:pic>
          <p:nvPicPr>
            <p:cNvPr id="127" name="Picture 126">
              <a:extLst>
                <a:ext uri="{FF2B5EF4-FFF2-40B4-BE49-F238E27FC236}">
                  <a16:creationId xmlns:a16="http://schemas.microsoft.com/office/drawing/2014/main" id="{B0904A7B-2076-460F-9219-F7AA10D90C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21096"/>
            <a:stretch/>
          </p:blipFill>
          <p:spPr>
            <a:xfrm>
              <a:off x="3398382" y="5612611"/>
              <a:ext cx="2880029" cy="2994621"/>
            </a:xfrm>
            <a:prstGeom prst="rect">
              <a:avLst/>
            </a:prstGeom>
          </p:spPr>
        </p:pic>
        <p:pic>
          <p:nvPicPr>
            <p:cNvPr id="128" name="Picture 127">
              <a:extLst>
                <a:ext uri="{FF2B5EF4-FFF2-40B4-BE49-F238E27FC236}">
                  <a16:creationId xmlns:a16="http://schemas.microsoft.com/office/drawing/2014/main" id="{297DFB7E-1655-46FD-86E9-8AE2C8934E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0655" r="1710"/>
            <a:stretch/>
          </p:blipFill>
          <p:spPr>
            <a:xfrm>
              <a:off x="6226375" y="5628200"/>
              <a:ext cx="638693" cy="2907950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B8C3DB8E-5243-4112-8197-02EBB892A4D3}"/>
              </a:ext>
            </a:extLst>
          </p:cNvPr>
          <p:cNvSpPr txBox="1"/>
          <p:nvPr/>
        </p:nvSpPr>
        <p:spPr>
          <a:xfrm>
            <a:off x="39189" y="457201"/>
            <a:ext cx="685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Supplementary Figure S4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532A28EC-0BD6-470C-96E1-4365A2784D9C}"/>
              </a:ext>
            </a:extLst>
          </p:cNvPr>
          <p:cNvSpPr txBox="1"/>
          <p:nvPr/>
        </p:nvSpPr>
        <p:spPr>
          <a:xfrm>
            <a:off x="25818" y="1072671"/>
            <a:ext cx="2964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Maximum lysine </a:t>
            </a: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malonyl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site  </a:t>
            </a:r>
          </a:p>
          <a:p>
            <a:pPr marL="171450" indent="-17145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   probability distribution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55E0B99-6114-436E-A395-99D50B43BFE2}"/>
              </a:ext>
            </a:extLst>
          </p:cNvPr>
          <p:cNvSpPr txBox="1"/>
          <p:nvPr/>
        </p:nvSpPr>
        <p:spPr>
          <a:xfrm>
            <a:off x="14722" y="4985511"/>
            <a:ext cx="2820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iceLogo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heatmap for lysine </a:t>
            </a: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malonyl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sequences</a:t>
            </a:r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49862F58-4F81-4B23-9DBC-C35DE581C3DC}"/>
              </a:ext>
            </a:extLst>
          </p:cNvPr>
          <p:cNvGrpSpPr/>
          <p:nvPr/>
        </p:nvGrpSpPr>
        <p:grpSpPr>
          <a:xfrm>
            <a:off x="-8479" y="5638397"/>
            <a:ext cx="3436547" cy="2907950"/>
            <a:chOff x="-8479" y="5620580"/>
            <a:chExt cx="3436547" cy="2907950"/>
          </a:xfrm>
        </p:grpSpPr>
        <p:pic>
          <p:nvPicPr>
            <p:cNvPr id="124" name="Picture 123">
              <a:extLst>
                <a:ext uri="{FF2B5EF4-FFF2-40B4-BE49-F238E27FC236}">
                  <a16:creationId xmlns:a16="http://schemas.microsoft.com/office/drawing/2014/main" id="{DADCF5F4-53AE-4054-80B2-EDAF9FEEE1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21498"/>
            <a:stretch/>
          </p:blipFill>
          <p:spPr>
            <a:xfrm>
              <a:off x="-8479" y="5620580"/>
              <a:ext cx="2843233" cy="2907950"/>
            </a:xfrm>
            <a:prstGeom prst="rect">
              <a:avLst/>
            </a:prstGeom>
          </p:spPr>
        </p:pic>
        <p:pic>
          <p:nvPicPr>
            <p:cNvPr id="125" name="Picture 124">
              <a:extLst>
                <a:ext uri="{FF2B5EF4-FFF2-40B4-BE49-F238E27FC236}">
                  <a16:creationId xmlns:a16="http://schemas.microsoft.com/office/drawing/2014/main" id="{1E5EF3A9-573C-48A6-B2B0-A9F824EE57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0655" r="1710"/>
            <a:stretch/>
          </p:blipFill>
          <p:spPr>
            <a:xfrm>
              <a:off x="2789375" y="5620580"/>
              <a:ext cx="638693" cy="2907950"/>
            </a:xfrm>
            <a:prstGeom prst="rect">
              <a:avLst/>
            </a:prstGeom>
          </p:spPr>
        </p:pic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0E211628-340F-4A17-8B68-1E37BAAA2E27}"/>
              </a:ext>
            </a:extLst>
          </p:cNvPr>
          <p:cNvGrpSpPr/>
          <p:nvPr/>
        </p:nvGrpSpPr>
        <p:grpSpPr>
          <a:xfrm>
            <a:off x="199456" y="5526003"/>
            <a:ext cx="2648628" cy="230832"/>
            <a:chOff x="199456" y="5068802"/>
            <a:chExt cx="2648628" cy="230832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A6B2CCD3-32D0-4C62-9993-B181607E9B78}"/>
                </a:ext>
              </a:extLst>
            </p:cNvPr>
            <p:cNvSpPr txBox="1"/>
            <p:nvPr/>
          </p:nvSpPr>
          <p:spPr>
            <a:xfrm>
              <a:off x="1447804" y="5068802"/>
              <a:ext cx="1571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K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BF5ACDCF-4E33-43CB-8CD3-9636688E63E8}"/>
                </a:ext>
              </a:extLst>
            </p:cNvPr>
            <p:cNvSpPr txBox="1"/>
            <p:nvPr/>
          </p:nvSpPr>
          <p:spPr>
            <a:xfrm>
              <a:off x="1516859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+1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F1A92273-1006-4367-A713-5F4FB0517A38}"/>
                </a:ext>
              </a:extLst>
            </p:cNvPr>
            <p:cNvSpPr txBox="1"/>
            <p:nvPr/>
          </p:nvSpPr>
          <p:spPr>
            <a:xfrm>
              <a:off x="1684016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+2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C5917FB9-4139-4D73-8387-5A817E880869}"/>
                </a:ext>
              </a:extLst>
            </p:cNvPr>
            <p:cNvSpPr txBox="1"/>
            <p:nvPr/>
          </p:nvSpPr>
          <p:spPr>
            <a:xfrm>
              <a:off x="1853083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+3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84FA436E-8FB3-417A-BED1-7B267CEC3CD5}"/>
                </a:ext>
              </a:extLst>
            </p:cNvPr>
            <p:cNvSpPr txBox="1"/>
            <p:nvPr/>
          </p:nvSpPr>
          <p:spPr>
            <a:xfrm>
              <a:off x="2015310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+4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D21E9100-627A-43A2-B2D9-C9073613044B}"/>
                </a:ext>
              </a:extLst>
            </p:cNvPr>
            <p:cNvSpPr txBox="1"/>
            <p:nvPr/>
          </p:nvSpPr>
          <p:spPr>
            <a:xfrm>
              <a:off x="2178953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+5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954663C5-7282-44D4-BB13-9B802C7D785B}"/>
                </a:ext>
              </a:extLst>
            </p:cNvPr>
            <p:cNvSpPr txBox="1"/>
            <p:nvPr/>
          </p:nvSpPr>
          <p:spPr>
            <a:xfrm>
              <a:off x="2344694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+6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1E4038C1-0185-46D7-94BD-8B2D60272318}"/>
                </a:ext>
              </a:extLst>
            </p:cNvPr>
            <p:cNvSpPr txBox="1"/>
            <p:nvPr/>
          </p:nvSpPr>
          <p:spPr>
            <a:xfrm>
              <a:off x="2509950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+7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5F693B9E-EC95-4583-AE31-18FD625F4DB3}"/>
                </a:ext>
              </a:extLst>
            </p:cNvPr>
            <p:cNvSpPr txBox="1"/>
            <p:nvPr/>
          </p:nvSpPr>
          <p:spPr>
            <a:xfrm>
              <a:off x="1023415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-2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BF87C6BA-5932-48F8-A863-891C9BA70951}"/>
                </a:ext>
              </a:extLst>
            </p:cNvPr>
            <p:cNvSpPr txBox="1"/>
            <p:nvPr/>
          </p:nvSpPr>
          <p:spPr>
            <a:xfrm>
              <a:off x="1190108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-1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B6C93E06-CA95-4B75-A224-B32A7683CF4E}"/>
                </a:ext>
              </a:extLst>
            </p:cNvPr>
            <p:cNvSpPr txBox="1"/>
            <p:nvPr/>
          </p:nvSpPr>
          <p:spPr>
            <a:xfrm>
              <a:off x="859102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-3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65936416-175A-4386-9C6B-71C287AEA043}"/>
                </a:ext>
              </a:extLst>
            </p:cNvPr>
            <p:cNvSpPr txBox="1"/>
            <p:nvPr/>
          </p:nvSpPr>
          <p:spPr>
            <a:xfrm>
              <a:off x="695171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-4</a:t>
              </a: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9637E5A7-F198-497D-B4C0-9DA23074F94D}"/>
                </a:ext>
              </a:extLst>
            </p:cNvPr>
            <p:cNvSpPr txBox="1"/>
            <p:nvPr/>
          </p:nvSpPr>
          <p:spPr>
            <a:xfrm>
              <a:off x="528061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-5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1201FCDA-0CC3-43F9-9539-DBFCE10DC11C}"/>
                </a:ext>
              </a:extLst>
            </p:cNvPr>
            <p:cNvSpPr txBox="1"/>
            <p:nvPr/>
          </p:nvSpPr>
          <p:spPr>
            <a:xfrm>
              <a:off x="361800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-6</a:t>
              </a: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93C02B5F-95AF-416B-828F-88B7271F6C17}"/>
                </a:ext>
              </a:extLst>
            </p:cNvPr>
            <p:cNvSpPr txBox="1"/>
            <p:nvPr/>
          </p:nvSpPr>
          <p:spPr>
            <a:xfrm>
              <a:off x="199456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-7</a:t>
              </a: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A4A8119E-D180-4C38-A34F-BE448438545B}"/>
              </a:ext>
            </a:extLst>
          </p:cNvPr>
          <p:cNvGrpSpPr/>
          <p:nvPr/>
        </p:nvGrpSpPr>
        <p:grpSpPr>
          <a:xfrm>
            <a:off x="3630620" y="5531360"/>
            <a:ext cx="2648628" cy="230832"/>
            <a:chOff x="199456" y="5068802"/>
            <a:chExt cx="2648628" cy="230832"/>
          </a:xfrm>
        </p:grpSpPr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DF492A04-72D8-4792-B3DD-0F3B04CE9D95}"/>
                </a:ext>
              </a:extLst>
            </p:cNvPr>
            <p:cNvSpPr txBox="1"/>
            <p:nvPr/>
          </p:nvSpPr>
          <p:spPr>
            <a:xfrm>
              <a:off x="1447804" y="5068802"/>
              <a:ext cx="1571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K</a:t>
              </a: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414C003F-59AA-4E69-99A6-0B540E17176C}"/>
                </a:ext>
              </a:extLst>
            </p:cNvPr>
            <p:cNvSpPr txBox="1"/>
            <p:nvPr/>
          </p:nvSpPr>
          <p:spPr>
            <a:xfrm>
              <a:off x="1516859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+1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2D1864C2-6A7E-4E0F-8074-E6F5106F7A74}"/>
                </a:ext>
              </a:extLst>
            </p:cNvPr>
            <p:cNvSpPr txBox="1"/>
            <p:nvPr/>
          </p:nvSpPr>
          <p:spPr>
            <a:xfrm>
              <a:off x="1684016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+2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7D99288A-2CC3-4E70-862F-DD0A325D6BE6}"/>
                </a:ext>
              </a:extLst>
            </p:cNvPr>
            <p:cNvSpPr txBox="1"/>
            <p:nvPr/>
          </p:nvSpPr>
          <p:spPr>
            <a:xfrm>
              <a:off x="1853083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+3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3F28677E-0245-41D2-A25B-CB4C85F90E14}"/>
                </a:ext>
              </a:extLst>
            </p:cNvPr>
            <p:cNvSpPr txBox="1"/>
            <p:nvPr/>
          </p:nvSpPr>
          <p:spPr>
            <a:xfrm>
              <a:off x="2015310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+4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4CD45818-47AC-4E4B-B361-FE6523683EF6}"/>
                </a:ext>
              </a:extLst>
            </p:cNvPr>
            <p:cNvSpPr txBox="1"/>
            <p:nvPr/>
          </p:nvSpPr>
          <p:spPr>
            <a:xfrm>
              <a:off x="2178953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+5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ABA13324-2B83-4886-97F9-F978F31C5F22}"/>
                </a:ext>
              </a:extLst>
            </p:cNvPr>
            <p:cNvSpPr txBox="1"/>
            <p:nvPr/>
          </p:nvSpPr>
          <p:spPr>
            <a:xfrm>
              <a:off x="2344694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+6</a:t>
              </a: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FBCEF316-7DFD-4576-8B17-F5999F59B292}"/>
                </a:ext>
              </a:extLst>
            </p:cNvPr>
            <p:cNvSpPr txBox="1"/>
            <p:nvPr/>
          </p:nvSpPr>
          <p:spPr>
            <a:xfrm>
              <a:off x="2509950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+7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FCF40B68-007D-47B5-9773-8A6EA533FEB1}"/>
                </a:ext>
              </a:extLst>
            </p:cNvPr>
            <p:cNvSpPr txBox="1"/>
            <p:nvPr/>
          </p:nvSpPr>
          <p:spPr>
            <a:xfrm>
              <a:off x="1023415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-2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7EA780C5-438F-46DC-A39F-929589AE49E2}"/>
                </a:ext>
              </a:extLst>
            </p:cNvPr>
            <p:cNvSpPr txBox="1"/>
            <p:nvPr/>
          </p:nvSpPr>
          <p:spPr>
            <a:xfrm>
              <a:off x="1190108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-1</a:t>
              </a: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56A7DE40-B6EF-4F6F-B4AF-16A048F4389F}"/>
                </a:ext>
              </a:extLst>
            </p:cNvPr>
            <p:cNvSpPr txBox="1"/>
            <p:nvPr/>
          </p:nvSpPr>
          <p:spPr>
            <a:xfrm>
              <a:off x="859102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-3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794ECCEE-C717-4725-905B-0874EEA20071}"/>
                </a:ext>
              </a:extLst>
            </p:cNvPr>
            <p:cNvSpPr txBox="1"/>
            <p:nvPr/>
          </p:nvSpPr>
          <p:spPr>
            <a:xfrm>
              <a:off x="695171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-4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A5E0E5BA-D18F-43C7-B4A9-22C960041D37}"/>
                </a:ext>
              </a:extLst>
            </p:cNvPr>
            <p:cNvSpPr txBox="1"/>
            <p:nvPr/>
          </p:nvSpPr>
          <p:spPr>
            <a:xfrm>
              <a:off x="528061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-5</a:t>
              </a: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C099B4EE-F7EA-4350-9E2A-E1B164BDF033}"/>
                </a:ext>
              </a:extLst>
            </p:cNvPr>
            <p:cNvSpPr txBox="1"/>
            <p:nvPr/>
          </p:nvSpPr>
          <p:spPr>
            <a:xfrm>
              <a:off x="361800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-6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EA5268A3-1FA9-45F5-B8A2-CA9C6737DE48}"/>
                </a:ext>
              </a:extLst>
            </p:cNvPr>
            <p:cNvSpPr txBox="1"/>
            <p:nvPr/>
          </p:nvSpPr>
          <p:spPr>
            <a:xfrm>
              <a:off x="199456" y="5068802"/>
              <a:ext cx="3381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-7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C3A1842-920E-419D-B4EF-3D8AAF9C54AE}"/>
              </a:ext>
            </a:extLst>
          </p:cNvPr>
          <p:cNvGrpSpPr/>
          <p:nvPr/>
        </p:nvGrpSpPr>
        <p:grpSpPr>
          <a:xfrm>
            <a:off x="95344" y="1640374"/>
            <a:ext cx="3144624" cy="3184138"/>
            <a:chOff x="95344" y="1183173"/>
            <a:chExt cx="3144624" cy="3184138"/>
          </a:xfrm>
        </p:grpSpPr>
        <p:pic>
          <p:nvPicPr>
            <p:cNvPr id="117" name="Picture 116">
              <a:extLst>
                <a:ext uri="{FF2B5EF4-FFF2-40B4-BE49-F238E27FC236}">
                  <a16:creationId xmlns:a16="http://schemas.microsoft.com/office/drawing/2014/main" id="{EA525126-3588-41CE-BA0A-3A74AA94B0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344" y="1235192"/>
              <a:ext cx="3137433" cy="3132119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F1A0698-E89E-4937-B04D-3D8419269337}"/>
                </a:ext>
              </a:extLst>
            </p:cNvPr>
            <p:cNvSpPr/>
            <p:nvPr/>
          </p:nvSpPr>
          <p:spPr>
            <a:xfrm>
              <a:off x="2914124" y="1251084"/>
              <a:ext cx="247650" cy="1298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04B37185-2F37-4BE9-A409-1B98437CD05E}"/>
                </a:ext>
              </a:extLst>
            </p:cNvPr>
            <p:cNvSpPr/>
            <p:nvPr/>
          </p:nvSpPr>
          <p:spPr>
            <a:xfrm>
              <a:off x="2327571" y="3289907"/>
              <a:ext cx="247650" cy="1298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9EBFCD52-D33B-4D32-BD39-0D70EE09C2F2}"/>
                </a:ext>
              </a:extLst>
            </p:cNvPr>
            <p:cNvSpPr/>
            <p:nvPr/>
          </p:nvSpPr>
          <p:spPr>
            <a:xfrm>
              <a:off x="2626836" y="3289907"/>
              <a:ext cx="247650" cy="1298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DA75A132-F13C-4F5C-A775-A482D0E00D3A}"/>
                </a:ext>
              </a:extLst>
            </p:cNvPr>
            <p:cNvSpPr/>
            <p:nvPr/>
          </p:nvSpPr>
          <p:spPr>
            <a:xfrm>
              <a:off x="2015310" y="3289907"/>
              <a:ext cx="247650" cy="1298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ABE99EC3-43D2-4E2B-A1DD-19F4AA6D0F53}"/>
                </a:ext>
              </a:extLst>
            </p:cNvPr>
            <p:cNvSpPr/>
            <p:nvPr/>
          </p:nvSpPr>
          <p:spPr>
            <a:xfrm>
              <a:off x="1729263" y="3326539"/>
              <a:ext cx="247650" cy="1298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7B157C31-6E9B-4D8A-9C33-66289D782B7B}"/>
                </a:ext>
              </a:extLst>
            </p:cNvPr>
            <p:cNvSpPr/>
            <p:nvPr/>
          </p:nvSpPr>
          <p:spPr>
            <a:xfrm>
              <a:off x="1465713" y="3261606"/>
              <a:ext cx="247650" cy="1298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F7086B72-7DF8-4684-812E-09555FEB96F1}"/>
                </a:ext>
              </a:extLst>
            </p:cNvPr>
            <p:cNvSpPr/>
            <p:nvPr/>
          </p:nvSpPr>
          <p:spPr>
            <a:xfrm>
              <a:off x="1147101" y="3344814"/>
              <a:ext cx="247650" cy="1298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2FA93F49-0202-4EDB-8130-D205E54635F4}"/>
                </a:ext>
              </a:extLst>
            </p:cNvPr>
            <p:cNvSpPr/>
            <p:nvPr/>
          </p:nvSpPr>
          <p:spPr>
            <a:xfrm>
              <a:off x="920742" y="3351125"/>
              <a:ext cx="247650" cy="1298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B3C0A6A2-DB68-4F7F-B9C3-DD0AC511C50B}"/>
                </a:ext>
              </a:extLst>
            </p:cNvPr>
            <p:cNvSpPr/>
            <p:nvPr/>
          </p:nvSpPr>
          <p:spPr>
            <a:xfrm>
              <a:off x="611452" y="3355888"/>
              <a:ext cx="247650" cy="1298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6FF2887-ACD6-4A3E-9CBB-1AA1F3DAE7C4}"/>
                </a:ext>
              </a:extLst>
            </p:cNvPr>
            <p:cNvSpPr txBox="1"/>
            <p:nvPr/>
          </p:nvSpPr>
          <p:spPr>
            <a:xfrm>
              <a:off x="2816878" y="1183173"/>
              <a:ext cx="42309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390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3FD96DB5-D421-43AF-9146-D54824D1DD45}"/>
                </a:ext>
              </a:extLst>
            </p:cNvPr>
            <p:cNvSpPr txBox="1"/>
            <p:nvPr/>
          </p:nvSpPr>
          <p:spPr>
            <a:xfrm>
              <a:off x="2522030" y="3201236"/>
              <a:ext cx="42309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19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F80ACA04-0A7A-45BA-B925-127EF217901C}"/>
                </a:ext>
              </a:extLst>
            </p:cNvPr>
            <p:cNvSpPr txBox="1"/>
            <p:nvPr/>
          </p:nvSpPr>
          <p:spPr>
            <a:xfrm>
              <a:off x="2225562" y="3259593"/>
              <a:ext cx="42309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DBB5F099-ABCA-4402-815F-58CD45CB74DD}"/>
                </a:ext>
              </a:extLst>
            </p:cNvPr>
            <p:cNvSpPr txBox="1"/>
            <p:nvPr/>
          </p:nvSpPr>
          <p:spPr>
            <a:xfrm>
              <a:off x="1937294" y="3245159"/>
              <a:ext cx="42309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3A4BC8C3-F310-42B4-9767-077110FB36BA}"/>
                </a:ext>
              </a:extLst>
            </p:cNvPr>
            <p:cNvSpPr txBox="1"/>
            <p:nvPr/>
          </p:nvSpPr>
          <p:spPr>
            <a:xfrm>
              <a:off x="1648077" y="3262481"/>
              <a:ext cx="42309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DF028C2B-3E29-4B10-9E7D-F08717A040FE}"/>
                </a:ext>
              </a:extLst>
            </p:cNvPr>
            <p:cNvSpPr txBox="1"/>
            <p:nvPr/>
          </p:nvSpPr>
          <p:spPr>
            <a:xfrm>
              <a:off x="1348011" y="3203261"/>
              <a:ext cx="42309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19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1F97B0C4-7C8F-4E70-93D8-5B5D38C0B38A}"/>
                </a:ext>
              </a:extLst>
            </p:cNvPr>
            <p:cNvSpPr txBox="1"/>
            <p:nvPr/>
          </p:nvSpPr>
          <p:spPr>
            <a:xfrm>
              <a:off x="1062323" y="3274235"/>
              <a:ext cx="42309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5C39A551-C49D-4B9D-9582-00F6196CC696}"/>
                </a:ext>
              </a:extLst>
            </p:cNvPr>
            <p:cNvSpPr txBox="1"/>
            <p:nvPr/>
          </p:nvSpPr>
          <p:spPr>
            <a:xfrm>
              <a:off x="777103" y="3275996"/>
              <a:ext cx="42309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2CFD7079-A507-411E-B5E9-1A712D9A794B}"/>
                </a:ext>
              </a:extLst>
            </p:cNvPr>
            <p:cNvSpPr txBox="1"/>
            <p:nvPr/>
          </p:nvSpPr>
          <p:spPr>
            <a:xfrm>
              <a:off x="479007" y="3286296"/>
              <a:ext cx="42309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C3B9DD3-4340-450C-A7DE-A88990D88701}"/>
              </a:ext>
            </a:extLst>
          </p:cNvPr>
          <p:cNvGrpSpPr/>
          <p:nvPr/>
        </p:nvGrpSpPr>
        <p:grpSpPr>
          <a:xfrm>
            <a:off x="3459136" y="1636202"/>
            <a:ext cx="3219686" cy="3198996"/>
            <a:chOff x="3459136" y="1179001"/>
            <a:chExt cx="3219686" cy="3198996"/>
          </a:xfrm>
        </p:grpSpPr>
        <p:pic>
          <p:nvPicPr>
            <p:cNvPr id="116" name="Picture 115">
              <a:extLst>
                <a:ext uri="{FF2B5EF4-FFF2-40B4-BE49-F238E27FC236}">
                  <a16:creationId xmlns:a16="http://schemas.microsoft.com/office/drawing/2014/main" id="{7B112287-D9B3-48C5-A267-607DD6074B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59136" y="1223317"/>
              <a:ext cx="3165356" cy="3154680"/>
            </a:xfrm>
            <a:prstGeom prst="rect">
              <a:avLst/>
            </a:prstGeom>
          </p:spPr>
        </p:pic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EF266C54-DA58-4A16-A4FA-3B8EC60CE6B7}"/>
                </a:ext>
              </a:extLst>
            </p:cNvPr>
            <p:cNvSpPr/>
            <p:nvPr/>
          </p:nvSpPr>
          <p:spPr>
            <a:xfrm>
              <a:off x="6228083" y="1246912"/>
              <a:ext cx="389656" cy="1298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Rectangle 177">
              <a:extLst>
                <a:ext uri="{FF2B5EF4-FFF2-40B4-BE49-F238E27FC236}">
                  <a16:creationId xmlns:a16="http://schemas.microsoft.com/office/drawing/2014/main" id="{9E4E1A91-5238-41C1-8E53-F00DCE74BE4E}"/>
                </a:ext>
              </a:extLst>
            </p:cNvPr>
            <p:cNvSpPr/>
            <p:nvPr/>
          </p:nvSpPr>
          <p:spPr>
            <a:xfrm>
              <a:off x="5750845" y="3321730"/>
              <a:ext cx="247650" cy="1298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50761DE0-745C-4E8A-B8AB-3D92815036B1}"/>
                </a:ext>
              </a:extLst>
            </p:cNvPr>
            <p:cNvSpPr/>
            <p:nvPr/>
          </p:nvSpPr>
          <p:spPr>
            <a:xfrm>
              <a:off x="6037410" y="3359830"/>
              <a:ext cx="247650" cy="1298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AD81F0FF-73E8-4440-AD55-D923C63480AF}"/>
                </a:ext>
              </a:extLst>
            </p:cNvPr>
            <p:cNvSpPr/>
            <p:nvPr/>
          </p:nvSpPr>
          <p:spPr>
            <a:xfrm>
              <a:off x="5451284" y="3340780"/>
              <a:ext cx="247650" cy="1298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E547C395-4794-4669-89A5-253709435E6D}"/>
                </a:ext>
              </a:extLst>
            </p:cNvPr>
            <p:cNvSpPr/>
            <p:nvPr/>
          </p:nvSpPr>
          <p:spPr>
            <a:xfrm>
              <a:off x="5165237" y="3339312"/>
              <a:ext cx="247650" cy="1298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DC17D2E3-E805-4F8C-A3C0-141F1BEEF9A7}"/>
                </a:ext>
              </a:extLst>
            </p:cNvPr>
            <p:cNvSpPr/>
            <p:nvPr/>
          </p:nvSpPr>
          <p:spPr>
            <a:xfrm>
              <a:off x="4876287" y="3363279"/>
              <a:ext cx="247650" cy="1298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F3CD2448-D5A6-4468-A82B-85395E102196}"/>
                </a:ext>
              </a:extLst>
            </p:cNvPr>
            <p:cNvSpPr/>
            <p:nvPr/>
          </p:nvSpPr>
          <p:spPr>
            <a:xfrm>
              <a:off x="4583075" y="3357587"/>
              <a:ext cx="247650" cy="1298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7D7A3508-F5DD-409E-9ECD-C8D2B5BC6F4C}"/>
                </a:ext>
              </a:extLst>
            </p:cNvPr>
            <p:cNvSpPr/>
            <p:nvPr/>
          </p:nvSpPr>
          <p:spPr>
            <a:xfrm>
              <a:off x="4356716" y="3363898"/>
              <a:ext cx="247650" cy="1298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Rectangle 184">
              <a:extLst>
                <a:ext uri="{FF2B5EF4-FFF2-40B4-BE49-F238E27FC236}">
                  <a16:creationId xmlns:a16="http://schemas.microsoft.com/office/drawing/2014/main" id="{942CF5F5-3AC1-4357-8592-77F8E328E145}"/>
                </a:ext>
              </a:extLst>
            </p:cNvPr>
            <p:cNvSpPr/>
            <p:nvPr/>
          </p:nvSpPr>
          <p:spPr>
            <a:xfrm>
              <a:off x="4047426" y="3368661"/>
              <a:ext cx="247650" cy="1298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BA2B2CB4-E351-4396-B601-26954F2D03E5}"/>
                </a:ext>
              </a:extLst>
            </p:cNvPr>
            <p:cNvSpPr txBox="1"/>
            <p:nvPr/>
          </p:nvSpPr>
          <p:spPr>
            <a:xfrm>
              <a:off x="6167000" y="1179001"/>
              <a:ext cx="5118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2100</a:t>
              </a:r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F038B374-D579-4A43-9A46-7656957DC94C}"/>
                </a:ext>
              </a:extLst>
            </p:cNvPr>
            <p:cNvSpPr txBox="1"/>
            <p:nvPr/>
          </p:nvSpPr>
          <p:spPr>
            <a:xfrm>
              <a:off x="5932604" y="3271159"/>
              <a:ext cx="42309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741AC410-EE06-428D-B99F-D1B6A93AD997}"/>
                </a:ext>
              </a:extLst>
            </p:cNvPr>
            <p:cNvSpPr txBox="1"/>
            <p:nvPr/>
          </p:nvSpPr>
          <p:spPr>
            <a:xfrm>
              <a:off x="5648836" y="3291416"/>
              <a:ext cx="42309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16</a:t>
              </a:r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FD7F9EB5-D604-483D-80FC-41220BBA6EA0}"/>
                </a:ext>
              </a:extLst>
            </p:cNvPr>
            <p:cNvSpPr txBox="1"/>
            <p:nvPr/>
          </p:nvSpPr>
          <p:spPr>
            <a:xfrm>
              <a:off x="5360568" y="3296032"/>
              <a:ext cx="42309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</a:p>
          </p:txBody>
        </p: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D672A143-6597-4262-8F79-4870A17BCB5F}"/>
                </a:ext>
              </a:extLst>
            </p:cNvPr>
            <p:cNvSpPr txBox="1"/>
            <p:nvPr/>
          </p:nvSpPr>
          <p:spPr>
            <a:xfrm>
              <a:off x="5069950" y="3294600"/>
              <a:ext cx="42309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2D6CB963-C26F-42C8-8762-E5ED00A3F190}"/>
                </a:ext>
              </a:extLst>
            </p:cNvPr>
            <p:cNvSpPr txBox="1"/>
            <p:nvPr/>
          </p:nvSpPr>
          <p:spPr>
            <a:xfrm>
              <a:off x="4782182" y="3283859"/>
              <a:ext cx="42309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27</a:t>
              </a:r>
            </a:p>
          </p:txBody>
        </p: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B9ABCA07-19A6-4402-8A60-A3195D52CA44}"/>
                </a:ext>
              </a:extLst>
            </p:cNvPr>
            <p:cNvSpPr txBox="1"/>
            <p:nvPr/>
          </p:nvSpPr>
          <p:spPr>
            <a:xfrm>
              <a:off x="4498297" y="3293358"/>
              <a:ext cx="42309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30D32953-883A-4FB0-9DF6-2FFF6376839D}"/>
                </a:ext>
              </a:extLst>
            </p:cNvPr>
            <p:cNvSpPr txBox="1"/>
            <p:nvPr/>
          </p:nvSpPr>
          <p:spPr>
            <a:xfrm>
              <a:off x="4213077" y="3307819"/>
              <a:ext cx="42309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2EFB070B-9742-4B12-9622-B78A80A40E7B}"/>
                </a:ext>
              </a:extLst>
            </p:cNvPr>
            <p:cNvSpPr txBox="1"/>
            <p:nvPr/>
          </p:nvSpPr>
          <p:spPr>
            <a:xfrm>
              <a:off x="3922485" y="3286296"/>
              <a:ext cx="42309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3184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Rectangle 117">
            <a:extLst>
              <a:ext uri="{FF2B5EF4-FFF2-40B4-BE49-F238E27FC236}">
                <a16:creationId xmlns:a16="http://schemas.microsoft.com/office/drawing/2014/main" id="{4EA7DD3C-F081-4E0F-88C7-A8BDB19A79A2}"/>
              </a:ext>
            </a:extLst>
          </p:cNvPr>
          <p:cNvSpPr/>
          <p:nvPr/>
        </p:nvSpPr>
        <p:spPr>
          <a:xfrm>
            <a:off x="246413" y="485534"/>
            <a:ext cx="6365173" cy="7814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S4. Investigation of malonyl and succinyl site scoring and sequences.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(A-B) Distribution of the maximum lysine malonyl (A) and succinyl (B) site probability obtained over the entire dataset (8 DIA files) for all quantifiable modified peptides. (C-D)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iceLogo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heatmaps (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Colaert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 al.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2021, </a:t>
            </a:r>
            <a:r>
              <a:rPr lang="en-US" sz="12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Nat Methods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6, 786–787) of 15 amino acid-long sequences representing the preference of each amino acid residue in the seven positions downstream and upstream the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malonylated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(C) or succinylated (D) lysine residue. Green indicates higher preference, red lower preference, and black no preference. Sequences corresponding to all quantified modified peptides were used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. Common residue preferences were observed for the </a:t>
            </a:r>
            <a:r>
              <a:rPr lang="en-US" sz="1200" dirty="0" err="1">
                <a:latin typeface="Arial" panose="020B0604020202020204" pitchFamily="34" charset="0"/>
                <a:cs typeface="Times New Roman" panose="02020603050405020304" pitchFamily="18" charset="0"/>
              </a:rPr>
              <a:t>malonylated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 and succinylated sequences. Indeed, nonpolar, hydrophobic glycine and alanine residues were preferred to surround the lysine residue, as previously shown (Park </a:t>
            </a:r>
            <a:r>
              <a:rPr lang="en-US" sz="1200" i="1" dirty="0">
                <a:latin typeface="Arial" panose="020B0604020202020204" pitchFamily="34" charset="0"/>
                <a:cs typeface="Times New Roman" panose="02020603050405020304" pitchFamily="18" charset="0"/>
              </a:rPr>
              <a:t>et al.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, 2013, </a:t>
            </a:r>
            <a:r>
              <a:rPr lang="en-US" sz="1200" i="1" dirty="0">
                <a:latin typeface="Arial" panose="020B0604020202020204" pitchFamily="34" charset="0"/>
                <a:cs typeface="Times New Roman" panose="02020603050405020304" pitchFamily="18" charset="0"/>
              </a:rPr>
              <a:t>Mol Cell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, 50(6), 919-390; </a:t>
            </a:r>
            <a:r>
              <a:rPr lang="en-US" sz="1200" dirty="0" err="1">
                <a:latin typeface="Arial" panose="020B0604020202020204" pitchFamily="34" charset="0"/>
                <a:cs typeface="Times New Roman" panose="02020603050405020304" pitchFamily="18" charset="0"/>
              </a:rPr>
              <a:t>Colak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200" i="1" dirty="0">
                <a:latin typeface="Arial" panose="020B0604020202020204" pitchFamily="34" charset="0"/>
                <a:cs typeface="Times New Roman" panose="02020603050405020304" pitchFamily="18" charset="0"/>
              </a:rPr>
              <a:t>et al.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, 2015, </a:t>
            </a:r>
            <a:r>
              <a:rPr lang="en-US" sz="1200" i="1" dirty="0">
                <a:latin typeface="Arial" panose="020B0604020202020204" pitchFamily="34" charset="0"/>
                <a:cs typeface="Times New Roman" panose="02020603050405020304" pitchFamily="18" charset="0"/>
              </a:rPr>
              <a:t>Mol Cell Proteomics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, 14(11), 3056-3071), while lysine was detected at more down- and up-stream positions, but excluded at positions +1 and +2.  Polar, uncharged serine and proline residues were excluded around the acceptor lysine residue, which was even stronger for succinyl sequences, as reported for human brain </a:t>
            </a:r>
            <a:r>
              <a:rPr lang="en-US" sz="1200" dirty="0" err="1">
                <a:latin typeface="Arial" panose="020B0604020202020204" pitchFamily="34" charset="0"/>
                <a:cs typeface="Times New Roman" panose="02020603050405020304" pitchFamily="18" charset="0"/>
              </a:rPr>
              <a:t>succinylome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 (Yang </a:t>
            </a:r>
            <a:r>
              <a:rPr lang="en-US" sz="1200" i="1" dirty="0">
                <a:latin typeface="Arial" panose="020B0604020202020204" pitchFamily="34" charset="0"/>
                <a:cs typeface="Times New Roman" panose="02020603050405020304" pitchFamily="18" charset="0"/>
              </a:rPr>
              <a:t>et al.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, 2022, </a:t>
            </a:r>
            <a:r>
              <a:rPr lang="en-US" sz="1200" i="1" dirty="0">
                <a:latin typeface="Arial" panose="020B0604020202020204" pitchFamily="34" charset="0"/>
                <a:cs typeface="Times New Roman" panose="02020603050405020304" pitchFamily="18" charset="0"/>
              </a:rPr>
              <a:t>Nat </a:t>
            </a:r>
            <a:r>
              <a:rPr lang="en-US" sz="1200" i="1" dirty="0" err="1">
                <a:latin typeface="Arial" panose="020B0604020202020204" pitchFamily="34" charset="0"/>
                <a:cs typeface="Times New Roman" panose="02020603050405020304" pitchFamily="18" charset="0"/>
              </a:rPr>
              <a:t>Commun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, 13(1), 159), human fibroblast and mouse liver </a:t>
            </a:r>
            <a:r>
              <a:rPr lang="en-US" sz="1200" dirty="0" err="1">
                <a:latin typeface="Arial" panose="020B0604020202020204" pitchFamily="34" charset="0"/>
                <a:cs typeface="Times New Roman" panose="02020603050405020304" pitchFamily="18" charset="0"/>
              </a:rPr>
              <a:t>malonylomes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latin typeface="Arial" panose="020B0604020202020204" pitchFamily="34" charset="0"/>
                <a:cs typeface="Times New Roman" panose="02020603050405020304" pitchFamily="18" charset="0"/>
              </a:rPr>
              <a:t>Colak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200" i="1" dirty="0">
                <a:latin typeface="Arial" panose="020B0604020202020204" pitchFamily="34" charset="0"/>
                <a:cs typeface="Times New Roman" panose="02020603050405020304" pitchFamily="18" charset="0"/>
              </a:rPr>
              <a:t>et al.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, 2015, </a:t>
            </a:r>
            <a:r>
              <a:rPr lang="en-US" sz="1200" i="1" dirty="0">
                <a:latin typeface="Arial" panose="020B0604020202020204" pitchFamily="34" charset="0"/>
                <a:cs typeface="Times New Roman" panose="02020603050405020304" pitchFamily="18" charset="0"/>
              </a:rPr>
              <a:t>Mol Cell Proteomics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, 14(11), 3056-3071). Regarding the specificity of </a:t>
            </a:r>
            <a:r>
              <a:rPr lang="en-US" sz="1200" dirty="0" err="1">
                <a:latin typeface="Arial" panose="020B0604020202020204" pitchFamily="34" charset="0"/>
                <a:cs typeface="Times New Roman" panose="02020603050405020304" pitchFamily="18" charset="0"/>
              </a:rPr>
              <a:t>malonylated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 sequences, the positively charged arginine residue had a high probability to be present at position -3, but the lowest probability to be found downstream the lysine residue. The lowest specificity for lysine </a:t>
            </a:r>
            <a:r>
              <a:rPr lang="en-US" sz="1200" dirty="0" err="1">
                <a:latin typeface="Arial" panose="020B0604020202020204" pitchFamily="34" charset="0"/>
                <a:cs typeface="Times New Roman" panose="02020603050405020304" pitchFamily="18" charset="0"/>
              </a:rPr>
              <a:t>malonylation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 motifs may be due to less sequences being identified compared to </a:t>
            </a:r>
            <a:r>
              <a:rPr lang="en-US" sz="1200" dirty="0" err="1">
                <a:latin typeface="Arial" panose="020B0604020202020204" pitchFamily="34" charset="0"/>
                <a:cs typeface="Times New Roman" panose="02020603050405020304" pitchFamily="18" charset="0"/>
              </a:rPr>
              <a:t>succinyated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 sequences. With respect to </a:t>
            </a:r>
            <a:r>
              <a:rPr lang="en-US" sz="1200" dirty="0" err="1">
                <a:latin typeface="Arial" panose="020B0604020202020204" pitchFamily="34" charset="0"/>
                <a:cs typeface="Times New Roman" panose="02020603050405020304" pitchFamily="18" charset="0"/>
              </a:rPr>
              <a:t>succinylated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 sequences, additional nonpolar, hydrophobic residues had high probability to occur, specifically, valine was found up-stream and isoleucine residue both up- and down-stream, which is in accordance with previous studies (Xu </a:t>
            </a:r>
            <a:r>
              <a:rPr lang="en-US" sz="1200" i="1" dirty="0">
                <a:latin typeface="Arial" panose="020B0604020202020204" pitchFamily="34" charset="0"/>
                <a:cs typeface="Times New Roman" panose="02020603050405020304" pitchFamily="18" charset="0"/>
              </a:rPr>
              <a:t>et al.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200" i="1" dirty="0">
                <a:latin typeface="Arial" panose="020B0604020202020204" pitchFamily="34" charset="0"/>
                <a:cs typeface="Times New Roman" panose="02020603050405020304" pitchFamily="18" charset="0"/>
              </a:rPr>
              <a:t>Sci Rep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, 6, 30212; </a:t>
            </a:r>
            <a:r>
              <a:rPr lang="en-US" sz="1200" dirty="0" err="1">
                <a:latin typeface="Arial" panose="020B0604020202020204" pitchFamily="34" charset="0"/>
                <a:cs typeface="Times New Roman" panose="02020603050405020304" pitchFamily="18" charset="0"/>
              </a:rPr>
              <a:t>Kurmi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200" i="1" dirty="0">
                <a:latin typeface="Arial" panose="020B0604020202020204" pitchFamily="34" charset="0"/>
                <a:cs typeface="Times New Roman" panose="02020603050405020304" pitchFamily="18" charset="0"/>
              </a:rPr>
              <a:t>et al.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200" i="1" dirty="0">
                <a:latin typeface="Arial" panose="020B0604020202020204" pitchFamily="34" charset="0"/>
                <a:cs typeface="Times New Roman" panose="02020603050405020304" pitchFamily="18" charset="0"/>
              </a:rPr>
              <a:t>Cell Rep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, 22(6), 1365-1373; </a:t>
            </a:r>
            <a:r>
              <a:rPr lang="en-US" sz="1200" dirty="0" err="1">
                <a:latin typeface="Arial" panose="020B0604020202020204" pitchFamily="34" charset="0"/>
                <a:cs typeface="Times New Roman" panose="02020603050405020304" pitchFamily="18" charset="0"/>
              </a:rPr>
              <a:t>Colak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200" i="1" dirty="0">
                <a:latin typeface="Arial" panose="020B0604020202020204" pitchFamily="34" charset="0"/>
                <a:cs typeface="Times New Roman" panose="02020603050405020304" pitchFamily="18" charset="0"/>
              </a:rPr>
              <a:t>et al.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, 2015, </a:t>
            </a:r>
            <a:r>
              <a:rPr lang="en-US" sz="1200" i="1" dirty="0">
                <a:latin typeface="Arial" panose="020B0604020202020204" pitchFamily="34" charset="0"/>
                <a:cs typeface="Times New Roman" panose="02020603050405020304" pitchFamily="18" charset="0"/>
              </a:rPr>
              <a:t>Mol Cell Proteomics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, 14(11), 3056-3071). In addition, tyrosine and aspartic acid residues had a high probability to be at position +1 and glutamic acid at positions -3 and -1. On the contrary, histidine residue and polar, uncharged cysteine residues were strongly excluded around the acceptor lysine residue.</a:t>
            </a:r>
          </a:p>
        </p:txBody>
      </p:sp>
    </p:spTree>
    <p:extLst>
      <p:ext uri="{BB962C8B-B14F-4D97-AF65-F5344CB8AC3E}">
        <p14:creationId xmlns:p14="http://schemas.microsoft.com/office/powerpoint/2010/main" val="1278306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565</Words>
  <Application>Microsoft Macintosh PowerPoint</Application>
  <PresentationFormat>Letter Paper (8.5x11 in)</PresentationFormat>
  <Paragraphs>57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Joanna Bons</dc:creator>
  <cp:lastModifiedBy>Birgit Schilling</cp:lastModifiedBy>
  <cp:revision>11</cp:revision>
  <dcterms:created xsi:type="dcterms:W3CDTF">2022-06-01T02:05:19Z</dcterms:created>
  <dcterms:modified xsi:type="dcterms:W3CDTF">2022-10-29T19:50:05Z</dcterms:modified>
</cp:coreProperties>
</file>