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Lst>
  <p:sldSz cx="9144000" cy="6858000" type="letter"/>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84" autoAdjust="0"/>
    <p:restoredTop sz="94660"/>
  </p:normalViewPr>
  <p:slideViewPr>
    <p:cSldViewPr snapToGrid="0">
      <p:cViewPr varScale="1">
        <p:scale>
          <a:sx n="131" d="100"/>
          <a:sy n="131" d="100"/>
        </p:scale>
        <p:origin x="1664" y="18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4EE1ABEE-D14D-4487-96F4-BE5144196064}" type="datetimeFigureOut">
              <a:rPr lang="en-US" smtClean="0"/>
              <a:t>10/29/22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D473B32-1589-4766-9BB2-1CA4D51E3C8B}" type="slidenum">
              <a:rPr lang="en-US" smtClean="0"/>
              <a:t>‹#›</a:t>
            </a:fld>
            <a:endParaRPr lang="en-US"/>
          </a:p>
        </p:txBody>
      </p:sp>
    </p:spTree>
    <p:extLst>
      <p:ext uri="{BB962C8B-B14F-4D97-AF65-F5344CB8AC3E}">
        <p14:creationId xmlns:p14="http://schemas.microsoft.com/office/powerpoint/2010/main" val="106097239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EE1ABEE-D14D-4487-96F4-BE5144196064}" type="datetimeFigureOut">
              <a:rPr lang="en-US" smtClean="0"/>
              <a:t>10/29/22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D473B32-1589-4766-9BB2-1CA4D51E3C8B}" type="slidenum">
              <a:rPr lang="en-US" smtClean="0"/>
              <a:t>‹#›</a:t>
            </a:fld>
            <a:endParaRPr lang="en-US"/>
          </a:p>
        </p:txBody>
      </p:sp>
    </p:spTree>
    <p:extLst>
      <p:ext uri="{BB962C8B-B14F-4D97-AF65-F5344CB8AC3E}">
        <p14:creationId xmlns:p14="http://schemas.microsoft.com/office/powerpoint/2010/main" val="124111020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EE1ABEE-D14D-4487-96F4-BE5144196064}" type="datetimeFigureOut">
              <a:rPr lang="en-US" smtClean="0"/>
              <a:t>10/29/22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D473B32-1589-4766-9BB2-1CA4D51E3C8B}" type="slidenum">
              <a:rPr lang="en-US" smtClean="0"/>
              <a:t>‹#›</a:t>
            </a:fld>
            <a:endParaRPr lang="en-US"/>
          </a:p>
        </p:txBody>
      </p:sp>
    </p:spTree>
    <p:extLst>
      <p:ext uri="{BB962C8B-B14F-4D97-AF65-F5344CB8AC3E}">
        <p14:creationId xmlns:p14="http://schemas.microsoft.com/office/powerpoint/2010/main" val="3921236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EE1ABEE-D14D-4487-96F4-BE5144196064}" type="datetimeFigureOut">
              <a:rPr lang="en-US" smtClean="0"/>
              <a:t>10/29/22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D473B32-1589-4766-9BB2-1CA4D51E3C8B}" type="slidenum">
              <a:rPr lang="en-US" smtClean="0"/>
              <a:t>‹#›</a:t>
            </a:fld>
            <a:endParaRPr lang="en-US"/>
          </a:p>
        </p:txBody>
      </p:sp>
    </p:spTree>
    <p:extLst>
      <p:ext uri="{BB962C8B-B14F-4D97-AF65-F5344CB8AC3E}">
        <p14:creationId xmlns:p14="http://schemas.microsoft.com/office/powerpoint/2010/main" val="54356136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4EE1ABEE-D14D-4487-96F4-BE5144196064}" type="datetimeFigureOut">
              <a:rPr lang="en-US" smtClean="0"/>
              <a:t>10/29/22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D473B32-1589-4766-9BB2-1CA4D51E3C8B}" type="slidenum">
              <a:rPr lang="en-US" smtClean="0"/>
              <a:t>‹#›</a:t>
            </a:fld>
            <a:endParaRPr lang="en-US"/>
          </a:p>
        </p:txBody>
      </p:sp>
    </p:spTree>
    <p:extLst>
      <p:ext uri="{BB962C8B-B14F-4D97-AF65-F5344CB8AC3E}">
        <p14:creationId xmlns:p14="http://schemas.microsoft.com/office/powerpoint/2010/main" val="285247775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4EE1ABEE-D14D-4487-96F4-BE5144196064}" type="datetimeFigureOut">
              <a:rPr lang="en-US" smtClean="0"/>
              <a:t>10/29/22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D473B32-1589-4766-9BB2-1CA4D51E3C8B}" type="slidenum">
              <a:rPr lang="en-US" smtClean="0"/>
              <a:t>‹#›</a:t>
            </a:fld>
            <a:endParaRPr lang="en-US"/>
          </a:p>
        </p:txBody>
      </p:sp>
    </p:spTree>
    <p:extLst>
      <p:ext uri="{BB962C8B-B14F-4D97-AF65-F5344CB8AC3E}">
        <p14:creationId xmlns:p14="http://schemas.microsoft.com/office/powerpoint/2010/main" val="85671320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4EE1ABEE-D14D-4487-96F4-BE5144196064}" type="datetimeFigureOut">
              <a:rPr lang="en-US" smtClean="0"/>
              <a:t>10/29/22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D473B32-1589-4766-9BB2-1CA4D51E3C8B}" type="slidenum">
              <a:rPr lang="en-US" smtClean="0"/>
              <a:t>‹#›</a:t>
            </a:fld>
            <a:endParaRPr lang="en-US"/>
          </a:p>
        </p:txBody>
      </p:sp>
    </p:spTree>
    <p:extLst>
      <p:ext uri="{BB962C8B-B14F-4D97-AF65-F5344CB8AC3E}">
        <p14:creationId xmlns:p14="http://schemas.microsoft.com/office/powerpoint/2010/main" val="88193319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4EE1ABEE-D14D-4487-96F4-BE5144196064}" type="datetimeFigureOut">
              <a:rPr lang="en-US" smtClean="0"/>
              <a:t>10/29/22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D473B32-1589-4766-9BB2-1CA4D51E3C8B}" type="slidenum">
              <a:rPr lang="en-US" smtClean="0"/>
              <a:t>‹#›</a:t>
            </a:fld>
            <a:endParaRPr lang="en-US"/>
          </a:p>
        </p:txBody>
      </p:sp>
    </p:spTree>
    <p:extLst>
      <p:ext uri="{BB962C8B-B14F-4D97-AF65-F5344CB8AC3E}">
        <p14:creationId xmlns:p14="http://schemas.microsoft.com/office/powerpoint/2010/main" val="332437637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EE1ABEE-D14D-4487-96F4-BE5144196064}" type="datetimeFigureOut">
              <a:rPr lang="en-US" smtClean="0"/>
              <a:t>10/29/22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D473B32-1589-4766-9BB2-1CA4D51E3C8B}" type="slidenum">
              <a:rPr lang="en-US" smtClean="0"/>
              <a:t>‹#›</a:t>
            </a:fld>
            <a:endParaRPr lang="en-US"/>
          </a:p>
        </p:txBody>
      </p:sp>
    </p:spTree>
    <p:extLst>
      <p:ext uri="{BB962C8B-B14F-4D97-AF65-F5344CB8AC3E}">
        <p14:creationId xmlns:p14="http://schemas.microsoft.com/office/powerpoint/2010/main" val="111229504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4EE1ABEE-D14D-4487-96F4-BE5144196064}" type="datetimeFigureOut">
              <a:rPr lang="en-US" smtClean="0"/>
              <a:t>10/29/22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D473B32-1589-4766-9BB2-1CA4D51E3C8B}" type="slidenum">
              <a:rPr lang="en-US" smtClean="0"/>
              <a:t>‹#›</a:t>
            </a:fld>
            <a:endParaRPr lang="en-US"/>
          </a:p>
        </p:txBody>
      </p:sp>
    </p:spTree>
    <p:extLst>
      <p:ext uri="{BB962C8B-B14F-4D97-AF65-F5344CB8AC3E}">
        <p14:creationId xmlns:p14="http://schemas.microsoft.com/office/powerpoint/2010/main" val="287346220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4EE1ABEE-D14D-4487-96F4-BE5144196064}" type="datetimeFigureOut">
              <a:rPr lang="en-US" smtClean="0"/>
              <a:t>10/29/22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D473B32-1589-4766-9BB2-1CA4D51E3C8B}" type="slidenum">
              <a:rPr lang="en-US" smtClean="0"/>
              <a:t>‹#›</a:t>
            </a:fld>
            <a:endParaRPr lang="en-US"/>
          </a:p>
        </p:txBody>
      </p:sp>
    </p:spTree>
    <p:extLst>
      <p:ext uri="{BB962C8B-B14F-4D97-AF65-F5344CB8AC3E}">
        <p14:creationId xmlns:p14="http://schemas.microsoft.com/office/powerpoint/2010/main" val="377844929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EE1ABEE-D14D-4487-96F4-BE5144196064}" type="datetimeFigureOut">
              <a:rPr lang="en-US" smtClean="0"/>
              <a:t>10/29/22</a:t>
            </a:fld>
            <a:endParaRPr 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D473B32-1589-4766-9BB2-1CA4D51E3C8B}" type="slidenum">
              <a:rPr lang="en-US" smtClean="0"/>
              <a:t>‹#›</a:t>
            </a:fld>
            <a:endParaRPr lang="en-US"/>
          </a:p>
        </p:txBody>
      </p:sp>
    </p:spTree>
    <p:extLst>
      <p:ext uri="{BB962C8B-B14F-4D97-AF65-F5344CB8AC3E}">
        <p14:creationId xmlns:p14="http://schemas.microsoft.com/office/powerpoint/2010/main" val="134537392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13A8E842-0AD9-4F3A-A518-5E9656EABAD4}"/>
              </a:ext>
            </a:extLst>
          </p:cNvPr>
          <p:cNvSpPr txBox="1"/>
          <p:nvPr/>
        </p:nvSpPr>
        <p:spPr>
          <a:xfrm>
            <a:off x="175101" y="214009"/>
            <a:ext cx="6858000" cy="400110"/>
          </a:xfrm>
          <a:prstGeom prst="rect">
            <a:avLst/>
          </a:prstGeom>
          <a:noFill/>
        </p:spPr>
        <p:txBody>
          <a:bodyPr wrap="square" rtlCol="0">
            <a:spAutoFit/>
          </a:bodyPr>
          <a:lstStyle/>
          <a:p>
            <a:r>
              <a:rPr lang="en-US" sz="2000" b="1" dirty="0">
                <a:latin typeface="Arial" panose="020B0604020202020204" pitchFamily="34" charset="0"/>
                <a:cs typeface="Arial" panose="020B0604020202020204" pitchFamily="34" charset="0"/>
              </a:rPr>
              <a:t>Supplementary Figure S5</a:t>
            </a:r>
          </a:p>
        </p:txBody>
      </p:sp>
      <p:sp>
        <p:nvSpPr>
          <p:cNvPr id="5" name="TextBox 4">
            <a:extLst>
              <a:ext uri="{FF2B5EF4-FFF2-40B4-BE49-F238E27FC236}">
                <a16:creationId xmlns:a16="http://schemas.microsoft.com/office/drawing/2014/main" id="{1DF6291C-C98E-45CA-9CF8-F0791E79AB81}"/>
              </a:ext>
            </a:extLst>
          </p:cNvPr>
          <p:cNvSpPr txBox="1"/>
          <p:nvPr/>
        </p:nvSpPr>
        <p:spPr>
          <a:xfrm>
            <a:off x="160369" y="600265"/>
            <a:ext cx="7229782" cy="307777"/>
          </a:xfrm>
          <a:prstGeom prst="rect">
            <a:avLst/>
          </a:prstGeom>
          <a:noFill/>
        </p:spPr>
        <p:txBody>
          <a:bodyPr wrap="square" rtlCol="0">
            <a:spAutoFit/>
          </a:bodyPr>
          <a:lstStyle/>
          <a:p>
            <a:r>
              <a:rPr lang="en-US" sz="1400" dirty="0">
                <a:latin typeface="Arial" panose="020B0604020202020204" pitchFamily="34" charset="0"/>
                <a:cs typeface="Arial" panose="020B0604020202020204" pitchFamily="34" charset="0"/>
              </a:rPr>
              <a:t>Differentiation of succinyl isomers: G</a:t>
            </a:r>
            <a:r>
              <a:rPr lang="en-US" sz="1400" b="1" baseline="30000" dirty="0">
                <a:latin typeface="Arial" panose="020B0604020202020204" pitchFamily="34" charset="0"/>
                <a:cs typeface="Arial" panose="020B0604020202020204" pitchFamily="34" charset="0"/>
              </a:rPr>
              <a:t>242</a:t>
            </a:r>
            <a:r>
              <a:rPr lang="en-US" sz="1400" b="1" dirty="0">
                <a:latin typeface="Arial" panose="020B0604020202020204" pitchFamily="34" charset="0"/>
                <a:cs typeface="Arial" panose="020B0604020202020204" pitchFamily="34" charset="0"/>
              </a:rPr>
              <a:t>K</a:t>
            </a:r>
            <a:r>
              <a:rPr lang="en-US" sz="1400" dirty="0">
                <a:latin typeface="Arial" panose="020B0604020202020204" pitchFamily="34" charset="0"/>
                <a:cs typeface="Arial" panose="020B0604020202020204" pitchFamily="34" charset="0"/>
              </a:rPr>
              <a:t>PDVVV</a:t>
            </a:r>
            <a:r>
              <a:rPr lang="en-US" sz="1400" b="1" baseline="30000" dirty="0">
                <a:latin typeface="Arial" panose="020B0604020202020204" pitchFamily="34" charset="0"/>
                <a:cs typeface="Arial" panose="020B0604020202020204" pitchFamily="34" charset="0"/>
              </a:rPr>
              <a:t>248</a:t>
            </a:r>
            <a:r>
              <a:rPr lang="en-US" sz="1400" b="1" dirty="0">
                <a:latin typeface="Arial" panose="020B0604020202020204" pitchFamily="34" charset="0"/>
                <a:cs typeface="Arial" panose="020B0604020202020204" pitchFamily="34" charset="0"/>
              </a:rPr>
              <a:t>K</a:t>
            </a:r>
            <a:r>
              <a:rPr lang="en-US" sz="1400" dirty="0">
                <a:latin typeface="Arial" panose="020B0604020202020204" pitchFamily="34" charset="0"/>
                <a:cs typeface="Arial" panose="020B0604020202020204" pitchFamily="34" charset="0"/>
              </a:rPr>
              <a:t>EDEEEYKR (THIL)</a:t>
            </a:r>
          </a:p>
        </p:txBody>
      </p:sp>
      <p:sp>
        <p:nvSpPr>
          <p:cNvPr id="6" name="TextBox 5">
            <a:extLst>
              <a:ext uri="{FF2B5EF4-FFF2-40B4-BE49-F238E27FC236}">
                <a16:creationId xmlns:a16="http://schemas.microsoft.com/office/drawing/2014/main" id="{A604B074-D207-4F24-AF56-15CEAD8B2287}"/>
              </a:ext>
            </a:extLst>
          </p:cNvPr>
          <p:cNvSpPr txBox="1"/>
          <p:nvPr/>
        </p:nvSpPr>
        <p:spPr>
          <a:xfrm>
            <a:off x="1395320" y="902744"/>
            <a:ext cx="2615846" cy="276999"/>
          </a:xfrm>
          <a:prstGeom prst="rect">
            <a:avLst/>
          </a:prstGeom>
          <a:noFill/>
        </p:spPr>
        <p:txBody>
          <a:bodyPr wrap="square" rtlCol="0">
            <a:spAutoFit/>
          </a:bodyPr>
          <a:lstStyle/>
          <a:p>
            <a:pPr algn="ctr"/>
            <a:r>
              <a:rPr lang="en-US" sz="1200" u="sng" dirty="0">
                <a:latin typeface="Arial" panose="020B0604020202020204" pitchFamily="34" charset="0"/>
                <a:cs typeface="Arial" panose="020B0604020202020204" pitchFamily="34" charset="0"/>
              </a:rPr>
              <a:t>Confirmed position</a:t>
            </a:r>
          </a:p>
        </p:txBody>
      </p:sp>
      <p:sp>
        <p:nvSpPr>
          <p:cNvPr id="7" name="TextBox 6">
            <a:extLst>
              <a:ext uri="{FF2B5EF4-FFF2-40B4-BE49-F238E27FC236}">
                <a16:creationId xmlns:a16="http://schemas.microsoft.com/office/drawing/2014/main" id="{8CAF57E6-672E-4AEE-8C67-4AB105446C66}"/>
              </a:ext>
            </a:extLst>
          </p:cNvPr>
          <p:cNvSpPr txBox="1"/>
          <p:nvPr/>
        </p:nvSpPr>
        <p:spPr>
          <a:xfrm>
            <a:off x="5571175" y="902743"/>
            <a:ext cx="2615846" cy="276999"/>
          </a:xfrm>
          <a:prstGeom prst="rect">
            <a:avLst/>
          </a:prstGeom>
          <a:noFill/>
        </p:spPr>
        <p:txBody>
          <a:bodyPr wrap="square" rtlCol="0">
            <a:spAutoFit/>
          </a:bodyPr>
          <a:lstStyle/>
          <a:p>
            <a:pPr algn="ctr"/>
            <a:r>
              <a:rPr lang="en-US" sz="1200" u="sng" dirty="0">
                <a:latin typeface="Arial" panose="020B0604020202020204" pitchFamily="34" charset="0"/>
                <a:cs typeface="Arial" panose="020B0604020202020204" pitchFamily="34" charset="0"/>
              </a:rPr>
              <a:t>Refuted (incorrect) position</a:t>
            </a:r>
          </a:p>
        </p:txBody>
      </p:sp>
      <p:sp>
        <p:nvSpPr>
          <p:cNvPr id="8" name="TextBox 7">
            <a:extLst>
              <a:ext uri="{FF2B5EF4-FFF2-40B4-BE49-F238E27FC236}">
                <a16:creationId xmlns:a16="http://schemas.microsoft.com/office/drawing/2014/main" id="{9DF468E8-EB1B-4B51-9AE2-E64C6BB7534C}"/>
              </a:ext>
            </a:extLst>
          </p:cNvPr>
          <p:cNvSpPr txBox="1"/>
          <p:nvPr/>
        </p:nvSpPr>
        <p:spPr>
          <a:xfrm rot="16200000">
            <a:off x="-438746" y="2252392"/>
            <a:ext cx="1506449" cy="276999"/>
          </a:xfrm>
          <a:prstGeom prst="rect">
            <a:avLst/>
          </a:prstGeom>
          <a:noFill/>
        </p:spPr>
        <p:txBody>
          <a:bodyPr wrap="square" rtlCol="0">
            <a:spAutoFit/>
          </a:bodyPr>
          <a:lstStyle/>
          <a:p>
            <a:pPr algn="ctr"/>
            <a:r>
              <a:rPr lang="en-US" sz="1200" u="sng" dirty="0">
                <a:latin typeface="Arial" panose="020B0604020202020204" pitchFamily="34" charset="0"/>
                <a:cs typeface="Arial" panose="020B0604020202020204" pitchFamily="34" charset="0"/>
              </a:rPr>
              <a:t>DIA spectrum #1</a:t>
            </a:r>
          </a:p>
        </p:txBody>
      </p:sp>
      <p:pic>
        <p:nvPicPr>
          <p:cNvPr id="9" name="Picture 8">
            <a:extLst>
              <a:ext uri="{FF2B5EF4-FFF2-40B4-BE49-F238E27FC236}">
                <a16:creationId xmlns:a16="http://schemas.microsoft.com/office/drawing/2014/main" id="{514C856F-EC54-4C8C-BA5B-FD5A2FE4C91B}"/>
              </a:ext>
            </a:extLst>
          </p:cNvPr>
          <p:cNvPicPr>
            <a:picLocks noChangeAspect="1"/>
          </p:cNvPicPr>
          <p:nvPr/>
        </p:nvPicPr>
        <p:blipFill>
          <a:blip r:embed="rId2"/>
          <a:stretch>
            <a:fillRect/>
          </a:stretch>
        </p:blipFill>
        <p:spPr>
          <a:xfrm>
            <a:off x="4847789" y="1309975"/>
            <a:ext cx="4215526" cy="2004282"/>
          </a:xfrm>
          <a:prstGeom prst="rect">
            <a:avLst/>
          </a:prstGeom>
        </p:spPr>
      </p:pic>
      <p:pic>
        <p:nvPicPr>
          <p:cNvPr id="10" name="Picture 9">
            <a:extLst>
              <a:ext uri="{FF2B5EF4-FFF2-40B4-BE49-F238E27FC236}">
                <a16:creationId xmlns:a16="http://schemas.microsoft.com/office/drawing/2014/main" id="{025F5A50-438F-4270-A33A-2C2955BB9780}"/>
              </a:ext>
            </a:extLst>
          </p:cNvPr>
          <p:cNvPicPr>
            <a:picLocks noChangeAspect="1"/>
          </p:cNvPicPr>
          <p:nvPr/>
        </p:nvPicPr>
        <p:blipFill>
          <a:blip r:embed="rId3"/>
          <a:stretch>
            <a:fillRect/>
          </a:stretch>
        </p:blipFill>
        <p:spPr>
          <a:xfrm>
            <a:off x="515725" y="3365532"/>
            <a:ext cx="4215527" cy="2164729"/>
          </a:xfrm>
          <a:prstGeom prst="rect">
            <a:avLst/>
          </a:prstGeom>
        </p:spPr>
      </p:pic>
      <p:pic>
        <p:nvPicPr>
          <p:cNvPr id="11" name="Picture 10">
            <a:extLst>
              <a:ext uri="{FF2B5EF4-FFF2-40B4-BE49-F238E27FC236}">
                <a16:creationId xmlns:a16="http://schemas.microsoft.com/office/drawing/2014/main" id="{62E7F1AA-D57C-420D-B78B-F479D35469AA}"/>
              </a:ext>
            </a:extLst>
          </p:cNvPr>
          <p:cNvPicPr>
            <a:picLocks noChangeAspect="1"/>
          </p:cNvPicPr>
          <p:nvPr/>
        </p:nvPicPr>
        <p:blipFill>
          <a:blip r:embed="rId4"/>
          <a:stretch>
            <a:fillRect/>
          </a:stretch>
        </p:blipFill>
        <p:spPr>
          <a:xfrm>
            <a:off x="4771335" y="3573879"/>
            <a:ext cx="4215526" cy="1965347"/>
          </a:xfrm>
          <a:prstGeom prst="rect">
            <a:avLst/>
          </a:prstGeom>
        </p:spPr>
      </p:pic>
      <p:pic>
        <p:nvPicPr>
          <p:cNvPr id="12" name="Picture 11">
            <a:extLst>
              <a:ext uri="{FF2B5EF4-FFF2-40B4-BE49-F238E27FC236}">
                <a16:creationId xmlns:a16="http://schemas.microsoft.com/office/drawing/2014/main" id="{EC0F06B5-AC1B-433F-8C76-383D2886B225}"/>
              </a:ext>
            </a:extLst>
          </p:cNvPr>
          <p:cNvPicPr>
            <a:picLocks noChangeAspect="1"/>
          </p:cNvPicPr>
          <p:nvPr/>
        </p:nvPicPr>
        <p:blipFill>
          <a:blip r:embed="rId5"/>
          <a:stretch>
            <a:fillRect/>
          </a:stretch>
        </p:blipFill>
        <p:spPr>
          <a:xfrm>
            <a:off x="595481" y="1124857"/>
            <a:ext cx="4215525" cy="2193090"/>
          </a:xfrm>
          <a:prstGeom prst="rect">
            <a:avLst/>
          </a:prstGeom>
        </p:spPr>
      </p:pic>
      <p:sp>
        <p:nvSpPr>
          <p:cNvPr id="13" name="TextBox 12">
            <a:extLst>
              <a:ext uri="{FF2B5EF4-FFF2-40B4-BE49-F238E27FC236}">
                <a16:creationId xmlns:a16="http://schemas.microsoft.com/office/drawing/2014/main" id="{BF89CD44-0225-4039-8BE9-CDC786713896}"/>
              </a:ext>
            </a:extLst>
          </p:cNvPr>
          <p:cNvSpPr txBox="1"/>
          <p:nvPr/>
        </p:nvSpPr>
        <p:spPr>
          <a:xfrm rot="16200000">
            <a:off x="-371319" y="4470960"/>
            <a:ext cx="1371597" cy="276999"/>
          </a:xfrm>
          <a:prstGeom prst="rect">
            <a:avLst/>
          </a:prstGeom>
          <a:noFill/>
        </p:spPr>
        <p:txBody>
          <a:bodyPr wrap="square" rtlCol="0">
            <a:spAutoFit/>
          </a:bodyPr>
          <a:lstStyle/>
          <a:p>
            <a:pPr algn="ctr"/>
            <a:r>
              <a:rPr lang="en-US" sz="1200" u="sng" dirty="0">
                <a:latin typeface="Arial" panose="020B0604020202020204" pitchFamily="34" charset="0"/>
                <a:cs typeface="Arial" panose="020B0604020202020204" pitchFamily="34" charset="0"/>
              </a:rPr>
              <a:t>DIA spectrum #2</a:t>
            </a:r>
          </a:p>
        </p:txBody>
      </p:sp>
      <p:sp>
        <p:nvSpPr>
          <p:cNvPr id="2" name="Rectangle 1">
            <a:extLst>
              <a:ext uri="{FF2B5EF4-FFF2-40B4-BE49-F238E27FC236}">
                <a16:creationId xmlns:a16="http://schemas.microsoft.com/office/drawing/2014/main" id="{CDB794CE-06FB-A9E0-24C7-8943EE104981}"/>
              </a:ext>
            </a:extLst>
          </p:cNvPr>
          <p:cNvSpPr/>
          <p:nvPr/>
        </p:nvSpPr>
        <p:spPr>
          <a:xfrm>
            <a:off x="175101" y="5472432"/>
            <a:ext cx="8826206" cy="1384995"/>
          </a:xfrm>
          <a:prstGeom prst="rect">
            <a:avLst/>
          </a:prstGeom>
        </p:spPr>
        <p:txBody>
          <a:bodyPr wrap="square">
            <a:spAutoFit/>
          </a:bodyPr>
          <a:lstStyle/>
          <a:p>
            <a:pPr algn="just">
              <a:spcAft>
                <a:spcPts val="800"/>
              </a:spcAft>
            </a:pPr>
            <a:r>
              <a:rPr lang="en-US" sz="1200" b="1" dirty="0">
                <a:latin typeface="Arial" panose="020B0604020202020204" pitchFamily="34" charset="0"/>
                <a:ea typeface="Calibri" panose="020F0502020204030204" pitchFamily="34" charset="0"/>
                <a:cs typeface="Times New Roman" panose="02020603050405020304" pitchFamily="18" charset="0"/>
              </a:rPr>
              <a:t>Supplementary Figure S5. Example of isomer differentiation for two succinyl sites using the </a:t>
            </a:r>
            <a:r>
              <a:rPr lang="en-US" sz="1200" b="1" dirty="0" err="1">
                <a:latin typeface="Arial" panose="020B0604020202020204" pitchFamily="34" charset="0"/>
                <a:ea typeface="Calibri" panose="020F0502020204030204" pitchFamily="34" charset="0"/>
                <a:cs typeface="Times New Roman" panose="02020603050405020304" pitchFamily="18" charset="0"/>
              </a:rPr>
              <a:t>Spectronaut</a:t>
            </a:r>
            <a:r>
              <a:rPr lang="en-US" sz="1200" b="1" dirty="0">
                <a:latin typeface="Arial" panose="020B0604020202020204" pitchFamily="34" charset="0"/>
                <a:ea typeface="Calibri" panose="020F0502020204030204" pitchFamily="34" charset="0"/>
                <a:cs typeface="Times New Roman" panose="02020603050405020304" pitchFamily="18" charset="0"/>
              </a:rPr>
              <a:t> PTM site localization algorithm. </a:t>
            </a:r>
            <a:r>
              <a:rPr lang="en-US" sz="1200" dirty="0">
                <a:latin typeface="Arial" panose="020B0604020202020204" pitchFamily="34" charset="0"/>
                <a:ea typeface="Calibri" panose="020F0502020204030204" pitchFamily="34" charset="0"/>
                <a:cs typeface="Times New Roman" panose="02020603050405020304" pitchFamily="18" charset="0"/>
              </a:rPr>
              <a:t>For the peptide G</a:t>
            </a:r>
            <a:r>
              <a:rPr lang="en-US" sz="1200" b="1" baseline="30000" dirty="0">
                <a:latin typeface="Arial" panose="020B0604020202020204" pitchFamily="34" charset="0"/>
                <a:ea typeface="Calibri" panose="020F0502020204030204" pitchFamily="34" charset="0"/>
                <a:cs typeface="Times New Roman" panose="02020603050405020304" pitchFamily="18" charset="0"/>
              </a:rPr>
              <a:t>242</a:t>
            </a:r>
            <a:r>
              <a:rPr lang="en-US" sz="1200" b="1" dirty="0">
                <a:latin typeface="Arial" panose="020B0604020202020204" pitchFamily="34" charset="0"/>
                <a:ea typeface="Calibri" panose="020F0502020204030204" pitchFamily="34" charset="0"/>
                <a:cs typeface="Times New Roman" panose="02020603050405020304" pitchFamily="18" charset="0"/>
              </a:rPr>
              <a:t>K</a:t>
            </a:r>
            <a:r>
              <a:rPr lang="en-US" sz="1200" dirty="0">
                <a:latin typeface="Arial" panose="020B0604020202020204" pitchFamily="34" charset="0"/>
                <a:ea typeface="Calibri" panose="020F0502020204030204" pitchFamily="34" charset="0"/>
                <a:cs typeface="Times New Roman" panose="02020603050405020304" pitchFamily="18" charset="0"/>
              </a:rPr>
              <a:t>PDVVV</a:t>
            </a:r>
            <a:r>
              <a:rPr lang="en-US" sz="1200" b="1" baseline="30000" dirty="0">
                <a:latin typeface="Arial" panose="020B0604020202020204" pitchFamily="34" charset="0"/>
                <a:ea typeface="Calibri" panose="020F0502020204030204" pitchFamily="34" charset="0"/>
                <a:cs typeface="Times New Roman" panose="02020603050405020304" pitchFamily="18" charset="0"/>
              </a:rPr>
              <a:t>248</a:t>
            </a:r>
            <a:r>
              <a:rPr lang="en-US" sz="1200" b="1" dirty="0">
                <a:latin typeface="Arial" panose="020B0604020202020204" pitchFamily="34" charset="0"/>
                <a:ea typeface="Calibri" panose="020F0502020204030204" pitchFamily="34" charset="0"/>
                <a:cs typeface="Times New Roman" panose="02020603050405020304" pitchFamily="18" charset="0"/>
              </a:rPr>
              <a:t>K</a:t>
            </a:r>
            <a:r>
              <a:rPr lang="en-US" sz="1200" dirty="0">
                <a:latin typeface="Arial" panose="020B0604020202020204" pitchFamily="34" charset="0"/>
                <a:ea typeface="Calibri" panose="020F0502020204030204" pitchFamily="34" charset="0"/>
                <a:cs typeface="Times New Roman" panose="02020603050405020304" pitchFamily="18" charset="0"/>
              </a:rPr>
              <a:t>EDEEEY</a:t>
            </a:r>
            <a:r>
              <a:rPr lang="en-US" sz="1200" b="1" dirty="0">
                <a:latin typeface="Arial" panose="020B0604020202020204" pitchFamily="34" charset="0"/>
                <a:ea typeface="Calibri" panose="020F0502020204030204" pitchFamily="34" charset="0"/>
                <a:cs typeface="Times New Roman" panose="02020603050405020304" pitchFamily="18" charset="0"/>
              </a:rPr>
              <a:t>K</a:t>
            </a:r>
            <a:r>
              <a:rPr lang="en-US" sz="1200" dirty="0">
                <a:latin typeface="Arial" panose="020B0604020202020204" pitchFamily="34" charset="0"/>
                <a:ea typeface="Calibri" panose="020F0502020204030204" pitchFamily="34" charset="0"/>
                <a:cs typeface="Times New Roman" panose="02020603050405020304" pitchFamily="18" charset="0"/>
              </a:rPr>
              <a:t>R of the mitochondrial acetyl-CoA acetyltransferase (THIL), all possible succinyl sites were assessed, specifically K242, K248, and K255 (not shown). Several scores relying on different metrics, including confirming ions and refuting ions, are computed to determine PTM site localization. Confirming ions are highlighted in the displayed DIA MS/MS spectra. DIA spectrum #1 at the apex of the MS2 XIC peak (not shown; m/z 473.49, z = 4+) evidenced the localization of the succinyl site at position K242, and refuted its localization at position K248. Similarly, DIA spectrum #2 at the apex of the other MS2 XIC peak (not shown; m/z 473.49, z = 4+) confirmed the position K248.</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861741288"/>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10</TotalTime>
  <Words>189</Words>
  <Application>Microsoft Macintosh PowerPoint</Application>
  <PresentationFormat>Letter Paper (8.5x11 in)</PresentationFormat>
  <Paragraphs>7</Paragraphs>
  <Slides>1</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vt:i4>
      </vt:variant>
    </vt:vector>
  </HeadingPairs>
  <TitlesOfParts>
    <vt:vector size="5" baseType="lpstr">
      <vt:lpstr>Arial</vt:lpstr>
      <vt:lpstr>Calibri</vt:lpstr>
      <vt:lpstr>Calibri Light</vt:lpstr>
      <vt:lpstr>Office Theme</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Joanna Bons</dc:creator>
  <cp:lastModifiedBy>Birgit Schilling</cp:lastModifiedBy>
  <cp:revision>7</cp:revision>
  <dcterms:created xsi:type="dcterms:W3CDTF">2022-06-01T01:59:23Z</dcterms:created>
  <dcterms:modified xsi:type="dcterms:W3CDTF">2022-10-29T20:01:37Z</dcterms:modified>
</cp:coreProperties>
</file>