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98" d="100"/>
          <a:sy n="98" d="100"/>
        </p:scale>
        <p:origin x="332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1920C4A-B385-4BFB-9FF4-050DC7CD8E95}"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1668764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920C4A-B385-4BFB-9FF4-050DC7CD8E95}"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2193739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920C4A-B385-4BFB-9FF4-050DC7CD8E95}"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1969671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920C4A-B385-4BFB-9FF4-050DC7CD8E95}"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189307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1920C4A-B385-4BFB-9FF4-050DC7CD8E95}"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2654883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920C4A-B385-4BFB-9FF4-050DC7CD8E95}"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301228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1920C4A-B385-4BFB-9FF4-050DC7CD8E95}" type="datetimeFigureOut">
              <a:rPr lang="en-US" smtClean="0"/>
              <a:t>10/29/22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3791965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920C4A-B385-4BFB-9FF4-050DC7CD8E95}" type="datetimeFigureOut">
              <a:rPr lang="en-US" smtClean="0"/>
              <a:t>10/29/22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3900043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920C4A-B385-4BFB-9FF4-050DC7CD8E95}" type="datetimeFigureOut">
              <a:rPr lang="en-US" smtClean="0"/>
              <a:t>10/29/22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71765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1920C4A-B385-4BFB-9FF4-050DC7CD8E95}"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2453053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1920C4A-B385-4BFB-9FF4-050DC7CD8E95}"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E8705-8424-4C59-AB12-D1FE391B03BE}" type="slidenum">
              <a:rPr lang="en-US" smtClean="0"/>
              <a:t>‹#›</a:t>
            </a:fld>
            <a:endParaRPr lang="en-US"/>
          </a:p>
        </p:txBody>
      </p:sp>
    </p:spTree>
    <p:extLst>
      <p:ext uri="{BB962C8B-B14F-4D97-AF65-F5344CB8AC3E}">
        <p14:creationId xmlns:p14="http://schemas.microsoft.com/office/powerpoint/2010/main" val="146206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1920C4A-B385-4BFB-9FF4-050DC7CD8E95}" type="datetimeFigureOut">
              <a:rPr lang="en-US" smtClean="0"/>
              <a:t>10/29/22</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527E8705-8424-4C59-AB12-D1FE391B03BE}" type="slidenum">
              <a:rPr lang="en-US" smtClean="0"/>
              <a:t>‹#›</a:t>
            </a:fld>
            <a:endParaRPr lang="en-US"/>
          </a:p>
        </p:txBody>
      </p:sp>
    </p:spTree>
    <p:extLst>
      <p:ext uri="{BB962C8B-B14F-4D97-AF65-F5344CB8AC3E}">
        <p14:creationId xmlns:p14="http://schemas.microsoft.com/office/powerpoint/2010/main" val="7913855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C3DB8E-5243-4112-8197-02EBB892A4D3}"/>
              </a:ext>
            </a:extLst>
          </p:cNvPr>
          <p:cNvSpPr txBox="1"/>
          <p:nvPr/>
        </p:nvSpPr>
        <p:spPr>
          <a:xfrm>
            <a:off x="39189" y="274318"/>
            <a:ext cx="6858000" cy="400110"/>
          </a:xfrm>
          <a:prstGeom prst="rect">
            <a:avLst/>
          </a:prstGeom>
          <a:noFill/>
        </p:spPr>
        <p:txBody>
          <a:bodyPr wrap="square" rtlCol="0">
            <a:spAutoFit/>
          </a:bodyPr>
          <a:lstStyle/>
          <a:p>
            <a:r>
              <a:rPr lang="en-US" sz="2000" b="1" dirty="0"/>
              <a:t>Supplementary Figure S6</a:t>
            </a:r>
          </a:p>
        </p:txBody>
      </p:sp>
      <p:sp>
        <p:nvSpPr>
          <p:cNvPr id="10" name="TextBox 9">
            <a:extLst>
              <a:ext uri="{FF2B5EF4-FFF2-40B4-BE49-F238E27FC236}">
                <a16:creationId xmlns:a16="http://schemas.microsoft.com/office/drawing/2014/main" id="{0643AECF-2281-4B61-8884-8B4437CAF06B}"/>
              </a:ext>
            </a:extLst>
          </p:cNvPr>
          <p:cNvSpPr txBox="1"/>
          <p:nvPr/>
        </p:nvSpPr>
        <p:spPr>
          <a:xfrm>
            <a:off x="46307" y="818497"/>
            <a:ext cx="2820032" cy="461665"/>
          </a:xfrm>
          <a:prstGeom prst="rect">
            <a:avLst/>
          </a:prstGeom>
          <a:noFill/>
        </p:spPr>
        <p:txBody>
          <a:bodyPr wrap="square" rtlCol="0">
            <a:spAutoFit/>
          </a:bodyPr>
          <a:lstStyle/>
          <a:p>
            <a:pPr marL="174625" indent="-174625"/>
            <a:r>
              <a:rPr lang="en-US" sz="1200" b="1" dirty="0">
                <a:latin typeface="Arial" panose="020B0604020202020204" pitchFamily="34" charset="0"/>
                <a:cs typeface="Arial" panose="020B0604020202020204" pitchFamily="34" charset="0"/>
              </a:rPr>
              <a:t>A</a:t>
            </a:r>
            <a:r>
              <a:rPr lang="en-US" sz="1200" dirty="0">
                <a:latin typeface="Arial" panose="020B0604020202020204" pitchFamily="34" charset="0"/>
                <a:cs typeface="Arial" panose="020B0604020202020204" pitchFamily="34" charset="0"/>
              </a:rPr>
              <a:t>. Subcellular localization for quantifiable </a:t>
            </a:r>
            <a:r>
              <a:rPr lang="en-US" sz="1200" dirty="0">
                <a:solidFill>
                  <a:srgbClr val="FF0000"/>
                </a:solidFill>
                <a:latin typeface="Arial" panose="020B0604020202020204" pitchFamily="34" charset="0"/>
                <a:cs typeface="Arial" panose="020B0604020202020204" pitchFamily="34" charset="0"/>
              </a:rPr>
              <a:t>malonyl</a:t>
            </a:r>
            <a:r>
              <a:rPr lang="en-US" sz="1200" dirty="0">
                <a:latin typeface="Arial" panose="020B0604020202020204" pitchFamily="34" charset="0"/>
                <a:cs typeface="Arial" panose="020B0604020202020204" pitchFamily="34" charset="0"/>
              </a:rPr>
              <a:t> proteins</a:t>
            </a:r>
          </a:p>
        </p:txBody>
      </p:sp>
      <p:sp>
        <p:nvSpPr>
          <p:cNvPr id="12" name="TextBox 11">
            <a:extLst>
              <a:ext uri="{FF2B5EF4-FFF2-40B4-BE49-F238E27FC236}">
                <a16:creationId xmlns:a16="http://schemas.microsoft.com/office/drawing/2014/main" id="{0BF01D67-05CC-4756-8DFB-A20789C6A8FE}"/>
              </a:ext>
            </a:extLst>
          </p:cNvPr>
          <p:cNvSpPr txBox="1"/>
          <p:nvPr/>
        </p:nvSpPr>
        <p:spPr>
          <a:xfrm>
            <a:off x="3278588" y="818497"/>
            <a:ext cx="2820032" cy="461665"/>
          </a:xfrm>
          <a:prstGeom prst="rect">
            <a:avLst/>
          </a:prstGeom>
          <a:noFill/>
        </p:spPr>
        <p:txBody>
          <a:bodyPr wrap="square" rtlCol="0">
            <a:spAutoFit/>
          </a:bodyPr>
          <a:lstStyle/>
          <a:p>
            <a:pPr marL="174625" indent="-174625"/>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Subcellular localization for quantifiable </a:t>
            </a:r>
            <a:r>
              <a:rPr lang="en-US" sz="1200" dirty="0">
                <a:solidFill>
                  <a:srgbClr val="0000FF"/>
                </a:solidFill>
                <a:latin typeface="Arial" panose="020B0604020202020204" pitchFamily="34" charset="0"/>
                <a:cs typeface="Arial" panose="020B0604020202020204" pitchFamily="34" charset="0"/>
              </a:rPr>
              <a:t>succinyl</a:t>
            </a:r>
            <a:r>
              <a:rPr lang="en-US" sz="1200" dirty="0">
                <a:latin typeface="Arial" panose="020B0604020202020204" pitchFamily="34" charset="0"/>
                <a:cs typeface="Arial" panose="020B0604020202020204" pitchFamily="34" charset="0"/>
              </a:rPr>
              <a:t> proteins</a:t>
            </a:r>
          </a:p>
        </p:txBody>
      </p:sp>
      <p:sp>
        <p:nvSpPr>
          <p:cNvPr id="17" name="TextBox 16">
            <a:extLst>
              <a:ext uri="{FF2B5EF4-FFF2-40B4-BE49-F238E27FC236}">
                <a16:creationId xmlns:a16="http://schemas.microsoft.com/office/drawing/2014/main" id="{E4066876-EA8A-47D8-AEF2-D69DDA2D7626}"/>
              </a:ext>
            </a:extLst>
          </p:cNvPr>
          <p:cNvSpPr txBox="1"/>
          <p:nvPr/>
        </p:nvSpPr>
        <p:spPr>
          <a:xfrm>
            <a:off x="38687" y="3905439"/>
            <a:ext cx="3108960" cy="461665"/>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C</a:t>
            </a:r>
            <a:r>
              <a:rPr lang="en-US" sz="1200" dirty="0">
                <a:latin typeface="Arial" panose="020B0604020202020204" pitchFamily="34" charset="0"/>
                <a:cs typeface="Arial" panose="020B0604020202020204" pitchFamily="34" charset="0"/>
              </a:rPr>
              <a:t>. Subcellular localization for </a:t>
            </a:r>
          </a:p>
          <a:p>
            <a:pPr marL="174625"/>
            <a:r>
              <a:rPr lang="en-US" sz="1200" dirty="0">
                <a:latin typeface="Arial" panose="020B0604020202020204" pitchFamily="34" charset="0"/>
                <a:cs typeface="Arial" panose="020B0604020202020204" pitchFamily="34" charset="0"/>
              </a:rPr>
              <a:t>SIRT5-targeted </a:t>
            </a:r>
            <a:r>
              <a:rPr lang="en-US" sz="1200" dirty="0">
                <a:solidFill>
                  <a:srgbClr val="FF0000"/>
                </a:solidFill>
                <a:latin typeface="Arial" panose="020B0604020202020204" pitchFamily="34" charset="0"/>
                <a:cs typeface="Arial" panose="020B0604020202020204" pitchFamily="34" charset="0"/>
              </a:rPr>
              <a:t>malonyl</a:t>
            </a:r>
            <a:r>
              <a:rPr lang="en-US" sz="1200" dirty="0">
                <a:latin typeface="Arial" panose="020B0604020202020204" pitchFamily="34" charset="0"/>
                <a:cs typeface="Arial" panose="020B0604020202020204" pitchFamily="34" charset="0"/>
              </a:rPr>
              <a:t> proteins</a:t>
            </a:r>
          </a:p>
        </p:txBody>
      </p:sp>
      <p:sp>
        <p:nvSpPr>
          <p:cNvPr id="21" name="TextBox 20">
            <a:extLst>
              <a:ext uri="{FF2B5EF4-FFF2-40B4-BE49-F238E27FC236}">
                <a16:creationId xmlns:a16="http://schemas.microsoft.com/office/drawing/2014/main" id="{E2EA1549-F826-43ED-947F-F92CE9C1EB2E}"/>
              </a:ext>
            </a:extLst>
          </p:cNvPr>
          <p:cNvSpPr txBox="1"/>
          <p:nvPr/>
        </p:nvSpPr>
        <p:spPr>
          <a:xfrm>
            <a:off x="3278587" y="3890824"/>
            <a:ext cx="3120837" cy="461665"/>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D.</a:t>
            </a:r>
            <a:r>
              <a:rPr lang="en-US" sz="1200" dirty="0">
                <a:latin typeface="Arial" panose="020B0604020202020204" pitchFamily="34" charset="0"/>
                <a:cs typeface="Arial" panose="020B0604020202020204" pitchFamily="34" charset="0"/>
              </a:rPr>
              <a:t> Subcellular localization for </a:t>
            </a:r>
          </a:p>
          <a:p>
            <a:pPr marL="174625"/>
            <a:r>
              <a:rPr lang="en-US" sz="1200" dirty="0">
                <a:latin typeface="Arial" panose="020B0604020202020204" pitchFamily="34" charset="0"/>
                <a:cs typeface="Arial" panose="020B0604020202020204" pitchFamily="34" charset="0"/>
              </a:rPr>
              <a:t>SIRT5-targeted </a:t>
            </a:r>
            <a:r>
              <a:rPr lang="en-US" sz="1200" dirty="0">
                <a:solidFill>
                  <a:srgbClr val="0000FF"/>
                </a:solidFill>
                <a:latin typeface="Arial" panose="020B0604020202020204" pitchFamily="34" charset="0"/>
                <a:cs typeface="Arial" panose="020B0604020202020204" pitchFamily="34" charset="0"/>
              </a:rPr>
              <a:t>succinyl</a:t>
            </a:r>
            <a:r>
              <a:rPr lang="en-US" sz="1200" dirty="0">
                <a:latin typeface="Arial" panose="020B0604020202020204" pitchFamily="34" charset="0"/>
                <a:cs typeface="Arial" panose="020B0604020202020204" pitchFamily="34" charset="0"/>
              </a:rPr>
              <a:t> proteins</a:t>
            </a:r>
          </a:p>
        </p:txBody>
      </p:sp>
      <p:grpSp>
        <p:nvGrpSpPr>
          <p:cNvPr id="60" name="Group 59">
            <a:extLst>
              <a:ext uri="{FF2B5EF4-FFF2-40B4-BE49-F238E27FC236}">
                <a16:creationId xmlns:a16="http://schemas.microsoft.com/office/drawing/2014/main" id="{07837C84-4841-4A57-94DE-816D1331E9AE}"/>
              </a:ext>
            </a:extLst>
          </p:cNvPr>
          <p:cNvGrpSpPr/>
          <p:nvPr/>
        </p:nvGrpSpPr>
        <p:grpSpPr>
          <a:xfrm>
            <a:off x="65357" y="1424085"/>
            <a:ext cx="3400611" cy="2323864"/>
            <a:chOff x="84407" y="1371836"/>
            <a:chExt cx="3400611" cy="2323864"/>
          </a:xfrm>
        </p:grpSpPr>
        <p:pic>
          <p:nvPicPr>
            <p:cNvPr id="2" name="Picture 1">
              <a:extLst>
                <a:ext uri="{FF2B5EF4-FFF2-40B4-BE49-F238E27FC236}">
                  <a16:creationId xmlns:a16="http://schemas.microsoft.com/office/drawing/2014/main" id="{693D1CA7-693B-462F-BAED-D1163FFE4B38}"/>
                </a:ext>
              </a:extLst>
            </p:cNvPr>
            <p:cNvPicPr>
              <a:picLocks noChangeAspect="1"/>
            </p:cNvPicPr>
            <p:nvPr/>
          </p:nvPicPr>
          <p:blipFill>
            <a:blip r:embed="rId2"/>
            <a:stretch>
              <a:fillRect/>
            </a:stretch>
          </p:blipFill>
          <p:spPr>
            <a:xfrm>
              <a:off x="84407" y="1381015"/>
              <a:ext cx="3400611" cy="2314685"/>
            </a:xfrm>
            <a:prstGeom prst="rect">
              <a:avLst/>
            </a:prstGeom>
          </p:spPr>
        </p:pic>
        <p:sp>
          <p:nvSpPr>
            <p:cNvPr id="36" name="Rectangle 35">
              <a:extLst>
                <a:ext uri="{FF2B5EF4-FFF2-40B4-BE49-F238E27FC236}">
                  <a16:creationId xmlns:a16="http://schemas.microsoft.com/office/drawing/2014/main" id="{FFB08CB4-402E-49BE-84F3-96B0A067772D}"/>
                </a:ext>
              </a:extLst>
            </p:cNvPr>
            <p:cNvSpPr/>
            <p:nvPr/>
          </p:nvSpPr>
          <p:spPr>
            <a:xfrm>
              <a:off x="1303800" y="3200260"/>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C96FCC8-5E1A-463C-A6A8-87D575267B86}"/>
                </a:ext>
              </a:extLst>
            </p:cNvPr>
            <p:cNvSpPr/>
            <p:nvPr/>
          </p:nvSpPr>
          <p:spPr>
            <a:xfrm>
              <a:off x="1802664" y="2142411"/>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ECD11F4-95B6-42A6-A8EA-36AFB46F1B4F}"/>
                </a:ext>
              </a:extLst>
            </p:cNvPr>
            <p:cNvSpPr/>
            <p:nvPr/>
          </p:nvSpPr>
          <p:spPr>
            <a:xfrm>
              <a:off x="1379828" y="2324548"/>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ACDB169E-2740-4B5B-8327-A4CCC1F52D8C}"/>
                </a:ext>
              </a:extLst>
            </p:cNvPr>
            <p:cNvSpPr/>
            <p:nvPr/>
          </p:nvSpPr>
          <p:spPr>
            <a:xfrm>
              <a:off x="1403107" y="2500155"/>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36D4367B-A469-4F67-930F-571BCF017FAF}"/>
                </a:ext>
              </a:extLst>
            </p:cNvPr>
            <p:cNvSpPr/>
            <p:nvPr/>
          </p:nvSpPr>
          <p:spPr>
            <a:xfrm>
              <a:off x="1240716" y="2675169"/>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25E6536-4A7E-46ED-8A2D-CEBEBA801F23}"/>
                </a:ext>
              </a:extLst>
            </p:cNvPr>
            <p:cNvSpPr/>
            <p:nvPr/>
          </p:nvSpPr>
          <p:spPr>
            <a:xfrm>
              <a:off x="1333357" y="2851956"/>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E47E6246-0A6B-4D94-A484-9F1FAE7D9FC9}"/>
                </a:ext>
              </a:extLst>
            </p:cNvPr>
            <p:cNvSpPr/>
            <p:nvPr/>
          </p:nvSpPr>
          <p:spPr>
            <a:xfrm>
              <a:off x="1396985" y="3032307"/>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0AA98AB4-150B-44DD-B1C4-A5A5758A4F2B}"/>
                </a:ext>
              </a:extLst>
            </p:cNvPr>
            <p:cNvSpPr txBox="1"/>
            <p:nvPr/>
          </p:nvSpPr>
          <p:spPr>
            <a:xfrm>
              <a:off x="1295618" y="3141871"/>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a:t>
              </a:r>
            </a:p>
          </p:txBody>
        </p:sp>
        <p:sp>
          <p:nvSpPr>
            <p:cNvPr id="29" name="Rectangle 28">
              <a:extLst>
                <a:ext uri="{FF2B5EF4-FFF2-40B4-BE49-F238E27FC236}">
                  <a16:creationId xmlns:a16="http://schemas.microsoft.com/office/drawing/2014/main" id="{83839FF0-FA28-4A96-ACF6-5942B94D2D85}"/>
                </a:ext>
              </a:extLst>
            </p:cNvPr>
            <p:cNvSpPr/>
            <p:nvPr/>
          </p:nvSpPr>
          <p:spPr>
            <a:xfrm>
              <a:off x="2293445" y="1799323"/>
              <a:ext cx="155787" cy="2943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B71DE54-DCA2-4A8B-8B64-EA5411B6D216}"/>
                </a:ext>
              </a:extLst>
            </p:cNvPr>
            <p:cNvSpPr/>
            <p:nvPr/>
          </p:nvSpPr>
          <p:spPr>
            <a:xfrm>
              <a:off x="2841500" y="1613674"/>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583D775-620A-45CA-89E9-811715063FC7}"/>
                </a:ext>
              </a:extLst>
            </p:cNvPr>
            <p:cNvSpPr/>
            <p:nvPr/>
          </p:nvSpPr>
          <p:spPr>
            <a:xfrm>
              <a:off x="3167402" y="1427019"/>
              <a:ext cx="155787" cy="162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E7401A7-2C88-46AA-633D-ABEB2BD2A575}"/>
                </a:ext>
              </a:extLst>
            </p:cNvPr>
            <p:cNvSpPr txBox="1"/>
            <p:nvPr/>
          </p:nvSpPr>
          <p:spPr>
            <a:xfrm>
              <a:off x="3088705" y="1371836"/>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81</a:t>
              </a:r>
            </a:p>
          </p:txBody>
        </p:sp>
        <p:sp>
          <p:nvSpPr>
            <p:cNvPr id="16" name="TextBox 15">
              <a:extLst>
                <a:ext uri="{FF2B5EF4-FFF2-40B4-BE49-F238E27FC236}">
                  <a16:creationId xmlns:a16="http://schemas.microsoft.com/office/drawing/2014/main" id="{87D2618A-C56B-45ED-B352-9592B35F0E8D}"/>
                </a:ext>
              </a:extLst>
            </p:cNvPr>
            <p:cNvSpPr txBox="1"/>
            <p:nvPr/>
          </p:nvSpPr>
          <p:spPr>
            <a:xfrm>
              <a:off x="2769248" y="1549665"/>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67</a:t>
              </a:r>
            </a:p>
          </p:txBody>
        </p:sp>
        <p:sp>
          <p:nvSpPr>
            <p:cNvPr id="18" name="TextBox 17">
              <a:extLst>
                <a:ext uri="{FF2B5EF4-FFF2-40B4-BE49-F238E27FC236}">
                  <a16:creationId xmlns:a16="http://schemas.microsoft.com/office/drawing/2014/main" id="{CAF789B6-12E5-4649-8082-7E46F70ABBA1}"/>
                </a:ext>
              </a:extLst>
            </p:cNvPr>
            <p:cNvSpPr txBox="1"/>
            <p:nvPr/>
          </p:nvSpPr>
          <p:spPr>
            <a:xfrm>
              <a:off x="2214071" y="1723469"/>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43</a:t>
              </a:r>
            </a:p>
          </p:txBody>
        </p:sp>
        <p:sp>
          <p:nvSpPr>
            <p:cNvPr id="19" name="TextBox 18">
              <a:extLst>
                <a:ext uri="{FF2B5EF4-FFF2-40B4-BE49-F238E27FC236}">
                  <a16:creationId xmlns:a16="http://schemas.microsoft.com/office/drawing/2014/main" id="{83B9DD7A-6328-4040-8690-59A271D1F4EE}"/>
                </a:ext>
              </a:extLst>
            </p:cNvPr>
            <p:cNvSpPr txBox="1"/>
            <p:nvPr/>
          </p:nvSpPr>
          <p:spPr>
            <a:xfrm>
              <a:off x="2214071" y="1900273"/>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43</a:t>
              </a:r>
            </a:p>
          </p:txBody>
        </p:sp>
        <p:sp>
          <p:nvSpPr>
            <p:cNvPr id="20" name="TextBox 19">
              <a:extLst>
                <a:ext uri="{FF2B5EF4-FFF2-40B4-BE49-F238E27FC236}">
                  <a16:creationId xmlns:a16="http://schemas.microsoft.com/office/drawing/2014/main" id="{A665B9E1-B8AD-4C07-887D-4CF1DF9071D8}"/>
                </a:ext>
              </a:extLst>
            </p:cNvPr>
            <p:cNvSpPr txBox="1"/>
            <p:nvPr/>
          </p:nvSpPr>
          <p:spPr>
            <a:xfrm>
              <a:off x="1729966" y="2078400"/>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22</a:t>
              </a:r>
            </a:p>
          </p:txBody>
        </p:sp>
        <p:sp>
          <p:nvSpPr>
            <p:cNvPr id="22" name="TextBox 21">
              <a:extLst>
                <a:ext uri="{FF2B5EF4-FFF2-40B4-BE49-F238E27FC236}">
                  <a16:creationId xmlns:a16="http://schemas.microsoft.com/office/drawing/2014/main" id="{83CF2052-24A5-405D-AEB5-3B8456DCB759}"/>
                </a:ext>
              </a:extLst>
            </p:cNvPr>
            <p:cNvSpPr txBox="1"/>
            <p:nvPr/>
          </p:nvSpPr>
          <p:spPr>
            <a:xfrm>
              <a:off x="1294013" y="2253320"/>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a:t>
              </a:r>
            </a:p>
          </p:txBody>
        </p:sp>
        <p:sp>
          <p:nvSpPr>
            <p:cNvPr id="23" name="TextBox 22">
              <a:extLst>
                <a:ext uri="{FF2B5EF4-FFF2-40B4-BE49-F238E27FC236}">
                  <a16:creationId xmlns:a16="http://schemas.microsoft.com/office/drawing/2014/main" id="{FAE1BBBD-979E-4A0C-A1CD-2457DD1C65CF}"/>
                </a:ext>
              </a:extLst>
            </p:cNvPr>
            <p:cNvSpPr txBox="1"/>
            <p:nvPr/>
          </p:nvSpPr>
          <p:spPr>
            <a:xfrm>
              <a:off x="1310901" y="2422503"/>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a:t>
              </a:r>
            </a:p>
          </p:txBody>
        </p:sp>
        <p:sp>
          <p:nvSpPr>
            <p:cNvPr id="24" name="TextBox 23">
              <a:extLst>
                <a:ext uri="{FF2B5EF4-FFF2-40B4-BE49-F238E27FC236}">
                  <a16:creationId xmlns:a16="http://schemas.microsoft.com/office/drawing/2014/main" id="{A6F28CC0-8A2D-4614-BBDB-1CC8FFAE958B}"/>
                </a:ext>
              </a:extLst>
            </p:cNvPr>
            <p:cNvSpPr txBox="1"/>
            <p:nvPr/>
          </p:nvSpPr>
          <p:spPr>
            <a:xfrm>
              <a:off x="1201750" y="2611426"/>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25" name="TextBox 24">
              <a:extLst>
                <a:ext uri="{FF2B5EF4-FFF2-40B4-BE49-F238E27FC236}">
                  <a16:creationId xmlns:a16="http://schemas.microsoft.com/office/drawing/2014/main" id="{915AB9B4-1AA6-49B5-B117-2D78E00F566E}"/>
                </a:ext>
              </a:extLst>
            </p:cNvPr>
            <p:cNvSpPr txBox="1"/>
            <p:nvPr/>
          </p:nvSpPr>
          <p:spPr>
            <a:xfrm>
              <a:off x="1251221" y="2772200"/>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a:t>
              </a:r>
            </a:p>
          </p:txBody>
        </p:sp>
        <p:sp>
          <p:nvSpPr>
            <p:cNvPr id="26" name="TextBox 25">
              <a:extLst>
                <a:ext uri="{FF2B5EF4-FFF2-40B4-BE49-F238E27FC236}">
                  <a16:creationId xmlns:a16="http://schemas.microsoft.com/office/drawing/2014/main" id="{A83283C5-DBE2-4E7F-A4EF-357FC1F11A9B}"/>
                </a:ext>
              </a:extLst>
            </p:cNvPr>
            <p:cNvSpPr txBox="1"/>
            <p:nvPr/>
          </p:nvSpPr>
          <p:spPr>
            <a:xfrm>
              <a:off x="1318521" y="2969838"/>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a:t>
              </a:r>
            </a:p>
          </p:txBody>
        </p:sp>
      </p:grpSp>
      <p:grpSp>
        <p:nvGrpSpPr>
          <p:cNvPr id="85" name="Group 84">
            <a:extLst>
              <a:ext uri="{FF2B5EF4-FFF2-40B4-BE49-F238E27FC236}">
                <a16:creationId xmlns:a16="http://schemas.microsoft.com/office/drawing/2014/main" id="{B8818F20-0E51-4CDD-B9A3-6F4C6633647D}"/>
              </a:ext>
            </a:extLst>
          </p:cNvPr>
          <p:cNvGrpSpPr/>
          <p:nvPr/>
        </p:nvGrpSpPr>
        <p:grpSpPr>
          <a:xfrm>
            <a:off x="3320114" y="1415554"/>
            <a:ext cx="3561754" cy="2301915"/>
            <a:chOff x="3367739" y="1363305"/>
            <a:chExt cx="3561754" cy="2301915"/>
          </a:xfrm>
        </p:grpSpPr>
        <p:pic>
          <p:nvPicPr>
            <p:cNvPr id="3" name="Picture 2">
              <a:extLst>
                <a:ext uri="{FF2B5EF4-FFF2-40B4-BE49-F238E27FC236}">
                  <a16:creationId xmlns:a16="http://schemas.microsoft.com/office/drawing/2014/main" id="{7826A5BB-628B-4BA2-A6C6-A700F127966C}"/>
                </a:ext>
              </a:extLst>
            </p:cNvPr>
            <p:cNvPicPr>
              <a:picLocks noChangeAspect="1"/>
            </p:cNvPicPr>
            <p:nvPr/>
          </p:nvPicPr>
          <p:blipFill>
            <a:blip r:embed="rId3"/>
            <a:stretch>
              <a:fillRect/>
            </a:stretch>
          </p:blipFill>
          <p:spPr>
            <a:xfrm>
              <a:off x="3367739" y="1374693"/>
              <a:ext cx="3400611" cy="2290527"/>
            </a:xfrm>
            <a:prstGeom prst="rect">
              <a:avLst/>
            </a:prstGeom>
          </p:spPr>
        </p:pic>
        <p:sp>
          <p:nvSpPr>
            <p:cNvPr id="38" name="Rectangle 37">
              <a:extLst>
                <a:ext uri="{FF2B5EF4-FFF2-40B4-BE49-F238E27FC236}">
                  <a16:creationId xmlns:a16="http://schemas.microsoft.com/office/drawing/2014/main" id="{066E0D60-9F43-4FCA-8C8E-D7F10D42907D}"/>
                </a:ext>
              </a:extLst>
            </p:cNvPr>
            <p:cNvSpPr/>
            <p:nvPr/>
          </p:nvSpPr>
          <p:spPr>
            <a:xfrm>
              <a:off x="4578992" y="3191729"/>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1E35341E-6B9C-474D-BA2F-4FA70EB0FDB8}"/>
                </a:ext>
              </a:extLst>
            </p:cNvPr>
            <p:cNvSpPr/>
            <p:nvPr/>
          </p:nvSpPr>
          <p:spPr>
            <a:xfrm>
              <a:off x="4730194" y="2133880"/>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D541D259-8902-45DA-82D8-360F9A4B102A}"/>
                </a:ext>
              </a:extLst>
            </p:cNvPr>
            <p:cNvSpPr/>
            <p:nvPr/>
          </p:nvSpPr>
          <p:spPr>
            <a:xfrm>
              <a:off x="4655022" y="2316017"/>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1A552C6F-D976-4519-B980-D55EB7E81E1C}"/>
                </a:ext>
              </a:extLst>
            </p:cNvPr>
            <p:cNvSpPr/>
            <p:nvPr/>
          </p:nvSpPr>
          <p:spPr>
            <a:xfrm>
              <a:off x="4630674" y="2491624"/>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E8BAF2FD-0AD7-469A-8485-D2284AD85697}"/>
                </a:ext>
              </a:extLst>
            </p:cNvPr>
            <p:cNvSpPr/>
            <p:nvPr/>
          </p:nvSpPr>
          <p:spPr>
            <a:xfrm>
              <a:off x="4620683" y="2666638"/>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FD9C0D57-4621-416C-8924-AAD5F9D3935F}"/>
                </a:ext>
              </a:extLst>
            </p:cNvPr>
            <p:cNvSpPr/>
            <p:nvPr/>
          </p:nvSpPr>
          <p:spPr>
            <a:xfrm>
              <a:off x="4605374" y="2843425"/>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3DEB9A57-6D3C-45B8-96B2-6875EF813693}"/>
                </a:ext>
              </a:extLst>
            </p:cNvPr>
            <p:cNvSpPr/>
            <p:nvPr/>
          </p:nvSpPr>
          <p:spPr>
            <a:xfrm>
              <a:off x="4589627" y="3023776"/>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EDADCF25-FF84-4860-9DCB-6D85BFB22664}"/>
                </a:ext>
              </a:extLst>
            </p:cNvPr>
            <p:cNvSpPr/>
            <p:nvPr/>
          </p:nvSpPr>
          <p:spPr>
            <a:xfrm>
              <a:off x="4982849" y="1790793"/>
              <a:ext cx="155787" cy="168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741B9E22-01E1-4056-BE47-3733BD81FCFC}"/>
                </a:ext>
              </a:extLst>
            </p:cNvPr>
            <p:cNvSpPr/>
            <p:nvPr/>
          </p:nvSpPr>
          <p:spPr>
            <a:xfrm>
              <a:off x="5107039" y="1605143"/>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EAAAB82D-EF38-4467-8BC9-8669CCF6C570}"/>
                </a:ext>
              </a:extLst>
            </p:cNvPr>
            <p:cNvSpPr/>
            <p:nvPr/>
          </p:nvSpPr>
          <p:spPr>
            <a:xfrm>
              <a:off x="6599757" y="1418488"/>
              <a:ext cx="155787" cy="162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5CEBCF86-3067-40A2-9C2E-C1416F19179B}"/>
                </a:ext>
              </a:extLst>
            </p:cNvPr>
            <p:cNvSpPr txBox="1"/>
            <p:nvPr/>
          </p:nvSpPr>
          <p:spPr>
            <a:xfrm>
              <a:off x="6509185" y="1363305"/>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308</a:t>
              </a:r>
            </a:p>
          </p:txBody>
        </p:sp>
        <p:sp>
          <p:nvSpPr>
            <p:cNvPr id="50" name="TextBox 49">
              <a:extLst>
                <a:ext uri="{FF2B5EF4-FFF2-40B4-BE49-F238E27FC236}">
                  <a16:creationId xmlns:a16="http://schemas.microsoft.com/office/drawing/2014/main" id="{AB64FC0C-B2D3-496A-94F2-2BD53871455C}"/>
                </a:ext>
              </a:extLst>
            </p:cNvPr>
            <p:cNvSpPr txBox="1"/>
            <p:nvPr/>
          </p:nvSpPr>
          <p:spPr>
            <a:xfrm>
              <a:off x="5034787" y="1541134"/>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81</a:t>
              </a:r>
            </a:p>
          </p:txBody>
        </p:sp>
        <p:sp>
          <p:nvSpPr>
            <p:cNvPr id="51" name="TextBox 50">
              <a:extLst>
                <a:ext uri="{FF2B5EF4-FFF2-40B4-BE49-F238E27FC236}">
                  <a16:creationId xmlns:a16="http://schemas.microsoft.com/office/drawing/2014/main" id="{6579248C-45DE-4FBA-9C5E-19D7516C4C48}"/>
                </a:ext>
              </a:extLst>
            </p:cNvPr>
            <p:cNvSpPr txBox="1"/>
            <p:nvPr/>
          </p:nvSpPr>
          <p:spPr>
            <a:xfrm>
              <a:off x="4903475" y="1716843"/>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61</a:t>
              </a:r>
            </a:p>
          </p:txBody>
        </p:sp>
        <p:sp>
          <p:nvSpPr>
            <p:cNvPr id="53" name="TextBox 52">
              <a:extLst>
                <a:ext uri="{FF2B5EF4-FFF2-40B4-BE49-F238E27FC236}">
                  <a16:creationId xmlns:a16="http://schemas.microsoft.com/office/drawing/2014/main" id="{FDC405FB-EF27-4499-BA05-1FF2A3856C23}"/>
                </a:ext>
              </a:extLst>
            </p:cNvPr>
            <p:cNvSpPr txBox="1"/>
            <p:nvPr/>
          </p:nvSpPr>
          <p:spPr>
            <a:xfrm>
              <a:off x="4657496" y="2066059"/>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23</a:t>
              </a:r>
            </a:p>
          </p:txBody>
        </p:sp>
        <p:sp>
          <p:nvSpPr>
            <p:cNvPr id="54" name="TextBox 53">
              <a:extLst>
                <a:ext uri="{FF2B5EF4-FFF2-40B4-BE49-F238E27FC236}">
                  <a16:creationId xmlns:a16="http://schemas.microsoft.com/office/drawing/2014/main" id="{A636F03E-41E7-4C8F-B852-F8F4E72BA1C1}"/>
                </a:ext>
              </a:extLst>
            </p:cNvPr>
            <p:cNvSpPr txBox="1"/>
            <p:nvPr/>
          </p:nvSpPr>
          <p:spPr>
            <a:xfrm>
              <a:off x="4569207" y="2246694"/>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12</a:t>
              </a:r>
            </a:p>
          </p:txBody>
        </p:sp>
        <p:sp>
          <p:nvSpPr>
            <p:cNvPr id="55" name="TextBox 54">
              <a:extLst>
                <a:ext uri="{FF2B5EF4-FFF2-40B4-BE49-F238E27FC236}">
                  <a16:creationId xmlns:a16="http://schemas.microsoft.com/office/drawing/2014/main" id="{DCB6C254-9BA6-48DD-8E18-C17C1C7A9884}"/>
                </a:ext>
              </a:extLst>
            </p:cNvPr>
            <p:cNvSpPr txBox="1"/>
            <p:nvPr/>
          </p:nvSpPr>
          <p:spPr>
            <a:xfrm>
              <a:off x="4538468" y="2421592"/>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9</a:t>
              </a:r>
            </a:p>
          </p:txBody>
        </p:sp>
        <p:sp>
          <p:nvSpPr>
            <p:cNvPr id="56" name="TextBox 55">
              <a:extLst>
                <a:ext uri="{FF2B5EF4-FFF2-40B4-BE49-F238E27FC236}">
                  <a16:creationId xmlns:a16="http://schemas.microsoft.com/office/drawing/2014/main" id="{39D7E357-E348-48DF-8B75-431E0E7BE9A4}"/>
                </a:ext>
              </a:extLst>
            </p:cNvPr>
            <p:cNvSpPr txBox="1"/>
            <p:nvPr/>
          </p:nvSpPr>
          <p:spPr>
            <a:xfrm>
              <a:off x="4540442" y="2602895"/>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8</a:t>
              </a:r>
            </a:p>
          </p:txBody>
        </p:sp>
        <p:sp>
          <p:nvSpPr>
            <p:cNvPr id="57" name="TextBox 56">
              <a:extLst>
                <a:ext uri="{FF2B5EF4-FFF2-40B4-BE49-F238E27FC236}">
                  <a16:creationId xmlns:a16="http://schemas.microsoft.com/office/drawing/2014/main" id="{E10B6C2C-BD72-436E-9CC7-B72195069C9B}"/>
                </a:ext>
              </a:extLst>
            </p:cNvPr>
            <p:cNvSpPr txBox="1"/>
            <p:nvPr/>
          </p:nvSpPr>
          <p:spPr>
            <a:xfrm>
              <a:off x="4507998" y="277128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a:t>
              </a:r>
            </a:p>
          </p:txBody>
        </p:sp>
        <p:sp>
          <p:nvSpPr>
            <p:cNvPr id="58" name="TextBox 57">
              <a:extLst>
                <a:ext uri="{FF2B5EF4-FFF2-40B4-BE49-F238E27FC236}">
                  <a16:creationId xmlns:a16="http://schemas.microsoft.com/office/drawing/2014/main" id="{938FC516-5888-4AEA-B35C-BCCEF9F54493}"/>
                </a:ext>
              </a:extLst>
            </p:cNvPr>
            <p:cNvSpPr txBox="1"/>
            <p:nvPr/>
          </p:nvSpPr>
          <p:spPr>
            <a:xfrm>
              <a:off x="4503543" y="2953687"/>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a:t>
              </a:r>
            </a:p>
          </p:txBody>
        </p:sp>
        <p:sp>
          <p:nvSpPr>
            <p:cNvPr id="59" name="TextBox 58">
              <a:extLst>
                <a:ext uri="{FF2B5EF4-FFF2-40B4-BE49-F238E27FC236}">
                  <a16:creationId xmlns:a16="http://schemas.microsoft.com/office/drawing/2014/main" id="{2E771F0D-74F2-460A-B72E-77E57C9B8F29}"/>
                </a:ext>
              </a:extLst>
            </p:cNvPr>
            <p:cNvSpPr txBox="1"/>
            <p:nvPr/>
          </p:nvSpPr>
          <p:spPr>
            <a:xfrm>
              <a:off x="4490852" y="312574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a:t>
              </a:r>
            </a:p>
          </p:txBody>
        </p:sp>
        <p:sp>
          <p:nvSpPr>
            <p:cNvPr id="61" name="Rectangle 60">
              <a:extLst>
                <a:ext uri="{FF2B5EF4-FFF2-40B4-BE49-F238E27FC236}">
                  <a16:creationId xmlns:a16="http://schemas.microsoft.com/office/drawing/2014/main" id="{B38D2DB8-887C-4BB0-9895-CE276594156F}"/>
                </a:ext>
              </a:extLst>
            </p:cNvPr>
            <p:cNvSpPr/>
            <p:nvPr/>
          </p:nvSpPr>
          <p:spPr>
            <a:xfrm>
              <a:off x="4906483" y="1942079"/>
              <a:ext cx="155787" cy="168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6B4DA3D7-32C9-4514-AC22-CBCF708162AA}"/>
                </a:ext>
              </a:extLst>
            </p:cNvPr>
            <p:cNvSpPr txBox="1"/>
            <p:nvPr/>
          </p:nvSpPr>
          <p:spPr>
            <a:xfrm>
              <a:off x="4824645" y="1892676"/>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51</a:t>
              </a:r>
            </a:p>
          </p:txBody>
        </p:sp>
      </p:grpSp>
      <p:grpSp>
        <p:nvGrpSpPr>
          <p:cNvPr id="115" name="Group 114">
            <a:extLst>
              <a:ext uri="{FF2B5EF4-FFF2-40B4-BE49-F238E27FC236}">
                <a16:creationId xmlns:a16="http://schemas.microsoft.com/office/drawing/2014/main" id="{CF536265-06A0-4B36-A12D-7029005D7D9E}"/>
              </a:ext>
            </a:extLst>
          </p:cNvPr>
          <p:cNvGrpSpPr/>
          <p:nvPr/>
        </p:nvGrpSpPr>
        <p:grpSpPr>
          <a:xfrm>
            <a:off x="32972" y="4494322"/>
            <a:ext cx="3448435" cy="2355006"/>
            <a:chOff x="61547" y="4899273"/>
            <a:chExt cx="3448435" cy="2355006"/>
          </a:xfrm>
        </p:grpSpPr>
        <p:pic>
          <p:nvPicPr>
            <p:cNvPr id="5" name="Picture 4">
              <a:extLst>
                <a:ext uri="{FF2B5EF4-FFF2-40B4-BE49-F238E27FC236}">
                  <a16:creationId xmlns:a16="http://schemas.microsoft.com/office/drawing/2014/main" id="{71D44E46-671C-42DF-9FDC-A70E1FF48356}"/>
                </a:ext>
              </a:extLst>
            </p:cNvPr>
            <p:cNvPicPr>
              <a:picLocks noChangeAspect="1"/>
            </p:cNvPicPr>
            <p:nvPr/>
          </p:nvPicPr>
          <p:blipFill>
            <a:blip r:embed="rId4"/>
            <a:stretch>
              <a:fillRect/>
            </a:stretch>
          </p:blipFill>
          <p:spPr>
            <a:xfrm>
              <a:off x="61547" y="4940847"/>
              <a:ext cx="3448435" cy="2313432"/>
            </a:xfrm>
            <a:prstGeom prst="rect">
              <a:avLst/>
            </a:prstGeom>
          </p:spPr>
        </p:pic>
        <p:sp>
          <p:nvSpPr>
            <p:cNvPr id="92" name="Rectangle 91">
              <a:extLst>
                <a:ext uri="{FF2B5EF4-FFF2-40B4-BE49-F238E27FC236}">
                  <a16:creationId xmlns:a16="http://schemas.microsoft.com/office/drawing/2014/main" id="{9E64FA2A-F808-4731-A2BA-18BA5F2BDE36}"/>
                </a:ext>
              </a:extLst>
            </p:cNvPr>
            <p:cNvSpPr/>
            <p:nvPr/>
          </p:nvSpPr>
          <p:spPr>
            <a:xfrm>
              <a:off x="1362891" y="6409919"/>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219F41DC-F5FA-4E95-B2B8-D547F805DF10}"/>
                </a:ext>
              </a:extLst>
            </p:cNvPr>
            <p:cNvSpPr/>
            <p:nvPr/>
          </p:nvSpPr>
          <p:spPr>
            <a:xfrm>
              <a:off x="1281871" y="5683782"/>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55F8326A-A671-44E9-BC7A-8B4EDF05D3A7}"/>
                </a:ext>
              </a:extLst>
            </p:cNvPr>
            <p:cNvSpPr/>
            <p:nvPr/>
          </p:nvSpPr>
          <p:spPr>
            <a:xfrm>
              <a:off x="1359764" y="5870968"/>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017DC832-3451-47AC-B027-7931EBE7258C}"/>
                </a:ext>
              </a:extLst>
            </p:cNvPr>
            <p:cNvSpPr/>
            <p:nvPr/>
          </p:nvSpPr>
          <p:spPr>
            <a:xfrm>
              <a:off x="1325213" y="6232298"/>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888C1CA3-EFA7-488F-8611-73E9B2DADF53}"/>
                </a:ext>
              </a:extLst>
            </p:cNvPr>
            <p:cNvSpPr/>
            <p:nvPr/>
          </p:nvSpPr>
          <p:spPr>
            <a:xfrm>
              <a:off x="1727498" y="5321556"/>
              <a:ext cx="155787" cy="168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2E6BB81-745C-4461-A1CB-D581CA8957AD}"/>
                </a:ext>
              </a:extLst>
            </p:cNvPr>
            <p:cNvSpPr/>
            <p:nvPr/>
          </p:nvSpPr>
          <p:spPr>
            <a:xfrm>
              <a:off x="1754613" y="5159404"/>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A386927-753C-4FC0-B3CB-90D7704475DC}"/>
                </a:ext>
              </a:extLst>
            </p:cNvPr>
            <p:cNvSpPr/>
            <p:nvPr/>
          </p:nvSpPr>
          <p:spPr>
            <a:xfrm>
              <a:off x="2455158" y="4954456"/>
              <a:ext cx="155787" cy="162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B3C2C930-5C05-4305-838B-ED3F5F87E542}"/>
                </a:ext>
              </a:extLst>
            </p:cNvPr>
            <p:cNvSpPr txBox="1"/>
            <p:nvPr/>
          </p:nvSpPr>
          <p:spPr>
            <a:xfrm>
              <a:off x="2376461" y="4899273"/>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49</a:t>
              </a:r>
            </a:p>
          </p:txBody>
        </p:sp>
        <p:sp>
          <p:nvSpPr>
            <p:cNvPr id="100" name="TextBox 99">
              <a:extLst>
                <a:ext uri="{FF2B5EF4-FFF2-40B4-BE49-F238E27FC236}">
                  <a16:creationId xmlns:a16="http://schemas.microsoft.com/office/drawing/2014/main" id="{D6C66940-2A89-4E21-A47E-4FFE36056C89}"/>
                </a:ext>
              </a:extLst>
            </p:cNvPr>
            <p:cNvSpPr txBox="1"/>
            <p:nvPr/>
          </p:nvSpPr>
          <p:spPr>
            <a:xfrm>
              <a:off x="1657550" y="5091830"/>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19</a:t>
              </a:r>
            </a:p>
          </p:txBody>
        </p:sp>
        <p:sp>
          <p:nvSpPr>
            <p:cNvPr id="101" name="TextBox 100">
              <a:extLst>
                <a:ext uri="{FF2B5EF4-FFF2-40B4-BE49-F238E27FC236}">
                  <a16:creationId xmlns:a16="http://schemas.microsoft.com/office/drawing/2014/main" id="{BA57D39A-8978-48E2-B090-79D83362A93A}"/>
                </a:ext>
              </a:extLst>
            </p:cNvPr>
            <p:cNvSpPr txBox="1"/>
            <p:nvPr/>
          </p:nvSpPr>
          <p:spPr>
            <a:xfrm>
              <a:off x="1642002" y="5265266"/>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18</a:t>
              </a:r>
            </a:p>
          </p:txBody>
        </p:sp>
        <p:sp>
          <p:nvSpPr>
            <p:cNvPr id="102" name="TextBox 101">
              <a:extLst>
                <a:ext uri="{FF2B5EF4-FFF2-40B4-BE49-F238E27FC236}">
                  <a16:creationId xmlns:a16="http://schemas.microsoft.com/office/drawing/2014/main" id="{FC290DD8-81AF-4A11-897A-7AA3A8E45AE7}"/>
                </a:ext>
              </a:extLst>
            </p:cNvPr>
            <p:cNvSpPr txBox="1"/>
            <p:nvPr/>
          </p:nvSpPr>
          <p:spPr>
            <a:xfrm>
              <a:off x="1184099" y="5639434"/>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103" name="TextBox 102">
              <a:extLst>
                <a:ext uri="{FF2B5EF4-FFF2-40B4-BE49-F238E27FC236}">
                  <a16:creationId xmlns:a16="http://schemas.microsoft.com/office/drawing/2014/main" id="{D5F475B5-9912-4FF2-9742-949717CADE8C}"/>
                </a:ext>
              </a:extLst>
            </p:cNvPr>
            <p:cNvSpPr txBox="1"/>
            <p:nvPr/>
          </p:nvSpPr>
          <p:spPr>
            <a:xfrm>
              <a:off x="1288804" y="5805061"/>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a:t>
              </a:r>
            </a:p>
          </p:txBody>
        </p:sp>
        <p:sp>
          <p:nvSpPr>
            <p:cNvPr id="104" name="TextBox 103">
              <a:extLst>
                <a:ext uri="{FF2B5EF4-FFF2-40B4-BE49-F238E27FC236}">
                  <a16:creationId xmlns:a16="http://schemas.microsoft.com/office/drawing/2014/main" id="{F821DB30-B62F-44BD-AD51-4728491AA569}"/>
                </a:ext>
              </a:extLst>
            </p:cNvPr>
            <p:cNvSpPr txBox="1"/>
            <p:nvPr/>
          </p:nvSpPr>
          <p:spPr>
            <a:xfrm>
              <a:off x="1263960" y="6163445"/>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a:t>
              </a:r>
            </a:p>
          </p:txBody>
        </p:sp>
        <p:sp>
          <p:nvSpPr>
            <p:cNvPr id="105" name="TextBox 104">
              <a:extLst>
                <a:ext uri="{FF2B5EF4-FFF2-40B4-BE49-F238E27FC236}">
                  <a16:creationId xmlns:a16="http://schemas.microsoft.com/office/drawing/2014/main" id="{38225028-D199-49DE-B101-17DAB0CB9FD0}"/>
                </a:ext>
              </a:extLst>
            </p:cNvPr>
            <p:cNvSpPr txBox="1"/>
            <p:nvPr/>
          </p:nvSpPr>
          <p:spPr>
            <a:xfrm>
              <a:off x="1306351" y="633396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a:t>
              </a:r>
            </a:p>
          </p:txBody>
        </p:sp>
        <p:sp>
          <p:nvSpPr>
            <p:cNvPr id="106" name="Rectangle 105">
              <a:extLst>
                <a:ext uri="{FF2B5EF4-FFF2-40B4-BE49-F238E27FC236}">
                  <a16:creationId xmlns:a16="http://schemas.microsoft.com/office/drawing/2014/main" id="{F30CF82D-9128-4F24-9DC8-F52B37CB573A}"/>
                </a:ext>
              </a:extLst>
            </p:cNvPr>
            <p:cNvSpPr/>
            <p:nvPr/>
          </p:nvSpPr>
          <p:spPr>
            <a:xfrm>
              <a:off x="1832153" y="5515569"/>
              <a:ext cx="155787" cy="168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C6EA424B-503E-4B32-A099-3C9E4CF210D3}"/>
                </a:ext>
              </a:extLst>
            </p:cNvPr>
            <p:cNvSpPr txBox="1"/>
            <p:nvPr/>
          </p:nvSpPr>
          <p:spPr>
            <a:xfrm>
              <a:off x="1765181" y="5440550"/>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23</a:t>
              </a:r>
            </a:p>
          </p:txBody>
        </p:sp>
        <p:sp>
          <p:nvSpPr>
            <p:cNvPr id="108" name="Rectangle 107">
              <a:extLst>
                <a:ext uri="{FF2B5EF4-FFF2-40B4-BE49-F238E27FC236}">
                  <a16:creationId xmlns:a16="http://schemas.microsoft.com/office/drawing/2014/main" id="{B3FC4F51-357C-4B6A-844B-1AE94771D971}"/>
                </a:ext>
              </a:extLst>
            </p:cNvPr>
            <p:cNvSpPr/>
            <p:nvPr/>
          </p:nvSpPr>
          <p:spPr>
            <a:xfrm>
              <a:off x="1641445" y="6047725"/>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3BCF37FB-EA43-470B-95B8-294E3E61565F}"/>
                </a:ext>
              </a:extLst>
            </p:cNvPr>
            <p:cNvSpPr txBox="1"/>
            <p:nvPr/>
          </p:nvSpPr>
          <p:spPr>
            <a:xfrm>
              <a:off x="1538797" y="5987213"/>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14</a:t>
              </a:r>
            </a:p>
          </p:txBody>
        </p:sp>
        <p:sp>
          <p:nvSpPr>
            <p:cNvPr id="110" name="Rectangle 109">
              <a:extLst>
                <a:ext uri="{FF2B5EF4-FFF2-40B4-BE49-F238E27FC236}">
                  <a16:creationId xmlns:a16="http://schemas.microsoft.com/office/drawing/2014/main" id="{E2C9AE7F-1F7B-4B50-9848-0EB6587825D0}"/>
                </a:ext>
              </a:extLst>
            </p:cNvPr>
            <p:cNvSpPr/>
            <p:nvPr/>
          </p:nvSpPr>
          <p:spPr>
            <a:xfrm>
              <a:off x="1325212" y="6585449"/>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3490EC21-A011-4BCF-B4EF-C3ECEBEF11DA}"/>
                </a:ext>
              </a:extLst>
            </p:cNvPr>
            <p:cNvSpPr txBox="1"/>
            <p:nvPr/>
          </p:nvSpPr>
          <p:spPr>
            <a:xfrm>
              <a:off x="1253707" y="652423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a:t>
              </a:r>
            </a:p>
          </p:txBody>
        </p:sp>
        <p:sp>
          <p:nvSpPr>
            <p:cNvPr id="112" name="Rectangle 111">
              <a:extLst>
                <a:ext uri="{FF2B5EF4-FFF2-40B4-BE49-F238E27FC236}">
                  <a16:creationId xmlns:a16="http://schemas.microsoft.com/office/drawing/2014/main" id="{FD7ABFF2-1BD6-4FCB-BD91-98692A3A5C03}"/>
                </a:ext>
              </a:extLst>
            </p:cNvPr>
            <p:cNvSpPr/>
            <p:nvPr/>
          </p:nvSpPr>
          <p:spPr>
            <a:xfrm>
              <a:off x="1238465" y="6757934"/>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837ED310-3AAE-4BA4-AB95-ED7056720D1E}"/>
                </a:ext>
              </a:extLst>
            </p:cNvPr>
            <p:cNvSpPr txBox="1"/>
            <p:nvPr/>
          </p:nvSpPr>
          <p:spPr>
            <a:xfrm>
              <a:off x="1186914" y="670174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grpSp>
      <p:grpSp>
        <p:nvGrpSpPr>
          <p:cNvPr id="114" name="Group 113">
            <a:extLst>
              <a:ext uri="{FF2B5EF4-FFF2-40B4-BE49-F238E27FC236}">
                <a16:creationId xmlns:a16="http://schemas.microsoft.com/office/drawing/2014/main" id="{ABCDB615-CE58-43E1-8CF7-A23CD6F46588}"/>
              </a:ext>
            </a:extLst>
          </p:cNvPr>
          <p:cNvGrpSpPr/>
          <p:nvPr/>
        </p:nvGrpSpPr>
        <p:grpSpPr>
          <a:xfrm>
            <a:off x="3303800" y="4500722"/>
            <a:ext cx="3437551" cy="2340986"/>
            <a:chOff x="3351425" y="4905673"/>
            <a:chExt cx="3437551" cy="2340986"/>
          </a:xfrm>
        </p:grpSpPr>
        <p:pic>
          <p:nvPicPr>
            <p:cNvPr id="6" name="Picture 5">
              <a:extLst>
                <a:ext uri="{FF2B5EF4-FFF2-40B4-BE49-F238E27FC236}">
                  <a16:creationId xmlns:a16="http://schemas.microsoft.com/office/drawing/2014/main" id="{150E0BCD-BD9E-4461-889A-3D7B25B64443}"/>
                </a:ext>
              </a:extLst>
            </p:cNvPr>
            <p:cNvPicPr>
              <a:picLocks noChangeAspect="1"/>
            </p:cNvPicPr>
            <p:nvPr/>
          </p:nvPicPr>
          <p:blipFill>
            <a:blip r:embed="rId5"/>
            <a:stretch>
              <a:fillRect/>
            </a:stretch>
          </p:blipFill>
          <p:spPr>
            <a:xfrm>
              <a:off x="3351425" y="4933227"/>
              <a:ext cx="3437551" cy="2313432"/>
            </a:xfrm>
            <a:prstGeom prst="rect">
              <a:avLst/>
            </a:prstGeom>
          </p:spPr>
        </p:pic>
        <p:sp>
          <p:nvSpPr>
            <p:cNvPr id="63" name="Rectangle 62">
              <a:extLst>
                <a:ext uri="{FF2B5EF4-FFF2-40B4-BE49-F238E27FC236}">
                  <a16:creationId xmlns:a16="http://schemas.microsoft.com/office/drawing/2014/main" id="{97AF370F-AB78-4FDB-BF84-E2652E53AAE2}"/>
                </a:ext>
              </a:extLst>
            </p:cNvPr>
            <p:cNvSpPr/>
            <p:nvPr/>
          </p:nvSpPr>
          <p:spPr>
            <a:xfrm>
              <a:off x="4522417" y="6419001"/>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BCE8865F-6660-4F1D-9D5A-621934D6C87A}"/>
                </a:ext>
              </a:extLst>
            </p:cNvPr>
            <p:cNvSpPr/>
            <p:nvPr/>
          </p:nvSpPr>
          <p:spPr>
            <a:xfrm>
              <a:off x="4619074" y="5692527"/>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D5A9D32-43C8-4E73-A824-FA2009CBC8AC}"/>
                </a:ext>
              </a:extLst>
            </p:cNvPr>
            <p:cNvSpPr/>
            <p:nvPr/>
          </p:nvSpPr>
          <p:spPr>
            <a:xfrm>
              <a:off x="4601056" y="5874664"/>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63C0804C-C069-4118-9FC3-46538F688307}"/>
                </a:ext>
              </a:extLst>
            </p:cNvPr>
            <p:cNvSpPr/>
            <p:nvPr/>
          </p:nvSpPr>
          <p:spPr>
            <a:xfrm>
              <a:off x="4586228" y="6221818"/>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854888E0-5331-4CD1-AAC2-EDF993B46518}"/>
                </a:ext>
              </a:extLst>
            </p:cNvPr>
            <p:cNvSpPr/>
            <p:nvPr/>
          </p:nvSpPr>
          <p:spPr>
            <a:xfrm>
              <a:off x="4686426" y="5339866"/>
              <a:ext cx="155787" cy="168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A9193B47-F6AC-4BF6-B93E-52A3051257AA}"/>
                </a:ext>
              </a:extLst>
            </p:cNvPr>
            <p:cNvSpPr/>
            <p:nvPr/>
          </p:nvSpPr>
          <p:spPr>
            <a:xfrm>
              <a:off x="4679304" y="5149709"/>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9D5A4BC2-B820-46BE-92AC-946DCDA6D3FF}"/>
                </a:ext>
              </a:extLst>
            </p:cNvPr>
            <p:cNvSpPr/>
            <p:nvPr/>
          </p:nvSpPr>
          <p:spPr>
            <a:xfrm>
              <a:off x="5818924" y="4960856"/>
              <a:ext cx="155787" cy="162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40944C87-9DD4-4C16-BCAA-8E8BA977DBD3}"/>
                </a:ext>
              </a:extLst>
            </p:cNvPr>
            <p:cNvSpPr txBox="1"/>
            <p:nvPr/>
          </p:nvSpPr>
          <p:spPr>
            <a:xfrm>
              <a:off x="5740227" y="4905673"/>
              <a:ext cx="42030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186</a:t>
              </a:r>
            </a:p>
          </p:txBody>
        </p:sp>
        <p:sp>
          <p:nvSpPr>
            <p:cNvPr id="74" name="TextBox 73">
              <a:extLst>
                <a:ext uri="{FF2B5EF4-FFF2-40B4-BE49-F238E27FC236}">
                  <a16:creationId xmlns:a16="http://schemas.microsoft.com/office/drawing/2014/main" id="{C0D9B4E0-BF6A-458D-AD9C-C08D3A86210D}"/>
                </a:ext>
              </a:extLst>
            </p:cNvPr>
            <p:cNvSpPr txBox="1"/>
            <p:nvPr/>
          </p:nvSpPr>
          <p:spPr>
            <a:xfrm>
              <a:off x="4607052" y="5085700"/>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14</a:t>
              </a:r>
            </a:p>
          </p:txBody>
        </p:sp>
        <p:sp>
          <p:nvSpPr>
            <p:cNvPr id="75" name="TextBox 74">
              <a:extLst>
                <a:ext uri="{FF2B5EF4-FFF2-40B4-BE49-F238E27FC236}">
                  <a16:creationId xmlns:a16="http://schemas.microsoft.com/office/drawing/2014/main" id="{3744DF13-CB1A-4AE1-90F5-718BB9249427}"/>
                </a:ext>
              </a:extLst>
            </p:cNvPr>
            <p:cNvSpPr txBox="1"/>
            <p:nvPr/>
          </p:nvSpPr>
          <p:spPr>
            <a:xfrm>
              <a:off x="4607052" y="5265916"/>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14</a:t>
              </a:r>
            </a:p>
          </p:txBody>
        </p:sp>
        <p:sp>
          <p:nvSpPr>
            <p:cNvPr id="76" name="TextBox 75">
              <a:extLst>
                <a:ext uri="{FF2B5EF4-FFF2-40B4-BE49-F238E27FC236}">
                  <a16:creationId xmlns:a16="http://schemas.microsoft.com/office/drawing/2014/main" id="{6A90F22A-9A08-40E8-B9FB-C713DF020108}"/>
                </a:ext>
              </a:extLst>
            </p:cNvPr>
            <p:cNvSpPr txBox="1"/>
            <p:nvPr/>
          </p:nvSpPr>
          <p:spPr>
            <a:xfrm>
              <a:off x="4541614" y="5624706"/>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6</a:t>
              </a:r>
            </a:p>
          </p:txBody>
        </p:sp>
        <p:sp>
          <p:nvSpPr>
            <p:cNvPr id="77" name="TextBox 76">
              <a:extLst>
                <a:ext uri="{FF2B5EF4-FFF2-40B4-BE49-F238E27FC236}">
                  <a16:creationId xmlns:a16="http://schemas.microsoft.com/office/drawing/2014/main" id="{1DBF6619-C941-4062-A3F0-4AE5B2AB7FAF}"/>
                </a:ext>
              </a:extLst>
            </p:cNvPr>
            <p:cNvSpPr txBox="1"/>
            <p:nvPr/>
          </p:nvSpPr>
          <p:spPr>
            <a:xfrm>
              <a:off x="4520004" y="5805341"/>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3</a:t>
              </a:r>
            </a:p>
          </p:txBody>
        </p:sp>
        <p:sp>
          <p:nvSpPr>
            <p:cNvPr id="78" name="TextBox 77">
              <a:extLst>
                <a:ext uri="{FF2B5EF4-FFF2-40B4-BE49-F238E27FC236}">
                  <a16:creationId xmlns:a16="http://schemas.microsoft.com/office/drawing/2014/main" id="{A2D29DB1-D690-4764-8EB2-9E5A1C0FB071}"/>
                </a:ext>
              </a:extLst>
            </p:cNvPr>
            <p:cNvSpPr txBox="1"/>
            <p:nvPr/>
          </p:nvSpPr>
          <p:spPr>
            <a:xfrm>
              <a:off x="4516854" y="616170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a:t>
              </a:r>
            </a:p>
          </p:txBody>
        </p:sp>
        <p:sp>
          <p:nvSpPr>
            <p:cNvPr id="82" name="TextBox 81">
              <a:extLst>
                <a:ext uri="{FF2B5EF4-FFF2-40B4-BE49-F238E27FC236}">
                  <a16:creationId xmlns:a16="http://schemas.microsoft.com/office/drawing/2014/main" id="{F9B5917F-5C8F-4619-A440-C1312F9703C9}"/>
                </a:ext>
              </a:extLst>
            </p:cNvPr>
            <p:cNvSpPr txBox="1"/>
            <p:nvPr/>
          </p:nvSpPr>
          <p:spPr>
            <a:xfrm>
              <a:off x="4468703" y="6353021"/>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83" name="Rectangle 82">
              <a:extLst>
                <a:ext uri="{FF2B5EF4-FFF2-40B4-BE49-F238E27FC236}">
                  <a16:creationId xmlns:a16="http://schemas.microsoft.com/office/drawing/2014/main" id="{2511BF88-638F-49AE-B1A2-B06BF233725A}"/>
                </a:ext>
              </a:extLst>
            </p:cNvPr>
            <p:cNvSpPr/>
            <p:nvPr/>
          </p:nvSpPr>
          <p:spPr>
            <a:xfrm>
              <a:off x="4676228" y="5491404"/>
              <a:ext cx="155787" cy="168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5956D2F9-F771-4D4C-9E1C-30AD517F2FE5}"/>
                </a:ext>
              </a:extLst>
            </p:cNvPr>
            <p:cNvSpPr txBox="1"/>
            <p:nvPr/>
          </p:nvSpPr>
          <p:spPr>
            <a:xfrm>
              <a:off x="4594390" y="5442001"/>
              <a:ext cx="341760"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13</a:t>
              </a:r>
            </a:p>
          </p:txBody>
        </p:sp>
        <p:sp>
          <p:nvSpPr>
            <p:cNvPr id="86" name="Rectangle 85">
              <a:extLst>
                <a:ext uri="{FF2B5EF4-FFF2-40B4-BE49-F238E27FC236}">
                  <a16:creationId xmlns:a16="http://schemas.microsoft.com/office/drawing/2014/main" id="{397DBE05-E273-4AB2-8C95-9CB085A266FF}"/>
                </a:ext>
              </a:extLst>
            </p:cNvPr>
            <p:cNvSpPr/>
            <p:nvPr/>
          </p:nvSpPr>
          <p:spPr>
            <a:xfrm>
              <a:off x="4585245" y="6055869"/>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0D96B88A-EF6D-4078-910C-98975C516CCB}"/>
                </a:ext>
              </a:extLst>
            </p:cNvPr>
            <p:cNvSpPr txBox="1"/>
            <p:nvPr/>
          </p:nvSpPr>
          <p:spPr>
            <a:xfrm>
              <a:off x="4512091" y="5985837"/>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2</a:t>
              </a:r>
            </a:p>
          </p:txBody>
        </p:sp>
        <p:sp>
          <p:nvSpPr>
            <p:cNvPr id="88" name="Rectangle 87">
              <a:extLst>
                <a:ext uri="{FF2B5EF4-FFF2-40B4-BE49-F238E27FC236}">
                  <a16:creationId xmlns:a16="http://schemas.microsoft.com/office/drawing/2014/main" id="{31488BB4-D54D-4BC1-92D2-A3D3D6E5F13C}"/>
                </a:ext>
              </a:extLst>
            </p:cNvPr>
            <p:cNvSpPr/>
            <p:nvPr/>
          </p:nvSpPr>
          <p:spPr>
            <a:xfrm>
              <a:off x="4522417" y="6591331"/>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7262326B-66E5-4515-BCF5-90CB457BA73D}"/>
                </a:ext>
              </a:extLst>
            </p:cNvPr>
            <p:cNvSpPr txBox="1"/>
            <p:nvPr/>
          </p:nvSpPr>
          <p:spPr>
            <a:xfrm>
              <a:off x="4468703" y="6523749"/>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sp>
          <p:nvSpPr>
            <p:cNvPr id="90" name="Rectangle 89">
              <a:extLst>
                <a:ext uri="{FF2B5EF4-FFF2-40B4-BE49-F238E27FC236}">
                  <a16:creationId xmlns:a16="http://schemas.microsoft.com/office/drawing/2014/main" id="{BB7D58FD-AB98-4411-8191-3B06F43EBCEB}"/>
                </a:ext>
              </a:extLst>
            </p:cNvPr>
            <p:cNvSpPr/>
            <p:nvPr/>
          </p:nvSpPr>
          <p:spPr>
            <a:xfrm>
              <a:off x="4522417" y="6766005"/>
              <a:ext cx="155787" cy="1431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AFDD5AD2-E155-41BA-90BE-F1D23A2F8118}"/>
                </a:ext>
              </a:extLst>
            </p:cNvPr>
            <p:cNvSpPr txBox="1"/>
            <p:nvPr/>
          </p:nvSpPr>
          <p:spPr>
            <a:xfrm>
              <a:off x="4468703" y="6700025"/>
              <a:ext cx="26321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0</a:t>
              </a:r>
            </a:p>
          </p:txBody>
        </p:sp>
      </p:grpSp>
      <p:sp>
        <p:nvSpPr>
          <p:cNvPr id="7" name="Rectangle 6">
            <a:extLst>
              <a:ext uri="{FF2B5EF4-FFF2-40B4-BE49-F238E27FC236}">
                <a16:creationId xmlns:a16="http://schemas.microsoft.com/office/drawing/2014/main" id="{A0A9ED04-1F21-0A89-DC41-95DD19ECDDF9}"/>
              </a:ext>
            </a:extLst>
          </p:cNvPr>
          <p:cNvSpPr/>
          <p:nvPr/>
        </p:nvSpPr>
        <p:spPr>
          <a:xfrm>
            <a:off x="581600" y="7026195"/>
            <a:ext cx="5659630" cy="1938992"/>
          </a:xfrm>
          <a:prstGeom prst="rect">
            <a:avLst/>
          </a:prstGeom>
        </p:spPr>
        <p:txBody>
          <a:bodyPr wrap="square">
            <a:spAutoFit/>
          </a:bodyPr>
          <a:lstStyle/>
          <a:p>
            <a:pPr algn="just">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S6. Subcellular localization of the malonyl and succinyl peptides. </a:t>
            </a:r>
            <a:r>
              <a:rPr lang="en-US" sz="1200" dirty="0">
                <a:latin typeface="Arial" panose="020B0604020202020204" pitchFamily="34" charset="0"/>
                <a:ea typeface="Calibri" panose="020F0502020204030204" pitchFamily="34" charset="0"/>
                <a:cs typeface="Times New Roman" panose="02020603050405020304" pitchFamily="18" charset="0"/>
              </a:rPr>
              <a:t>Protein subcellular localizations were determined using </a:t>
            </a:r>
            <a:r>
              <a:rPr lang="en-US" sz="1200" dirty="0" err="1">
                <a:latin typeface="Arial" panose="020B0604020202020204" pitchFamily="34" charset="0"/>
                <a:ea typeface="Calibri" panose="020F0502020204030204" pitchFamily="34" charset="0"/>
                <a:cs typeface="Times New Roman" panose="02020603050405020304" pitchFamily="18" charset="0"/>
              </a:rPr>
              <a:t>stringAPP</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dirty="0" err="1">
                <a:latin typeface="Arial" panose="020B0604020202020204" pitchFamily="34" charset="0"/>
                <a:ea typeface="Calibri" panose="020F0502020204030204" pitchFamily="34" charset="0"/>
                <a:cs typeface="Times New Roman" panose="02020603050405020304" pitchFamily="18" charset="0"/>
              </a:rPr>
              <a:t>Szklarczyk</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i="1" dirty="0">
                <a:latin typeface="Arial" panose="020B0604020202020204" pitchFamily="34" charset="0"/>
                <a:ea typeface="Calibri" panose="020F0502020204030204" pitchFamily="34" charset="0"/>
                <a:cs typeface="Times New Roman" panose="02020603050405020304" pitchFamily="18" charset="0"/>
              </a:rPr>
              <a:t>et al.</a:t>
            </a:r>
            <a:r>
              <a:rPr lang="en-US" sz="1200" dirty="0">
                <a:latin typeface="Arial" panose="020B0604020202020204" pitchFamily="34" charset="0"/>
                <a:ea typeface="Calibri" panose="020F0502020204030204" pitchFamily="34" charset="0"/>
                <a:cs typeface="Times New Roman" panose="02020603050405020304" pitchFamily="18" charset="0"/>
              </a:rPr>
              <a:t>, 2015, </a:t>
            </a:r>
            <a:r>
              <a:rPr lang="en-US" sz="1200" i="1" dirty="0">
                <a:latin typeface="Arial" panose="020B0604020202020204" pitchFamily="34" charset="0"/>
                <a:ea typeface="Calibri" panose="020F0502020204030204" pitchFamily="34" charset="0"/>
                <a:cs typeface="Times New Roman" panose="02020603050405020304" pitchFamily="18" charset="0"/>
              </a:rPr>
              <a:t>Nucleic Acids Res</a:t>
            </a:r>
            <a:r>
              <a:rPr lang="en-US" sz="1200" dirty="0">
                <a:latin typeface="Arial" panose="020B0604020202020204" pitchFamily="34" charset="0"/>
                <a:ea typeface="Calibri" panose="020F0502020204030204" pitchFamily="34" charset="0"/>
                <a:cs typeface="Times New Roman" panose="02020603050405020304" pitchFamily="18" charset="0"/>
              </a:rPr>
              <a:t>, 43, D447-52), and the compartment score threshold was set at 4.5, resulting in a final dataset of 189 quantifiable </a:t>
            </a:r>
            <a:r>
              <a:rPr lang="en-US" sz="1200" dirty="0" err="1">
                <a:latin typeface="Arial" panose="020B0604020202020204" pitchFamily="34" charset="0"/>
                <a:ea typeface="Calibri" panose="020F0502020204030204" pitchFamily="34" charset="0"/>
                <a:cs typeface="Times New Roman" panose="02020603050405020304" pitchFamily="18" charset="0"/>
              </a:rPr>
              <a:t>malonylated</a:t>
            </a:r>
            <a:r>
              <a:rPr lang="en-US" sz="1200" dirty="0">
                <a:latin typeface="Arial" panose="020B0604020202020204" pitchFamily="34" charset="0"/>
                <a:ea typeface="Calibri" panose="020F0502020204030204" pitchFamily="34" charset="0"/>
                <a:cs typeface="Times New Roman" panose="02020603050405020304" pitchFamily="18" charset="0"/>
              </a:rPr>
              <a:t> proteins and 433 quantifiable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protein groups used here. Excluded proteins had a compartment score below 4.5 for each of the listed subcellular compartments or corresponding information could not be retrieved. Distribution of the subcellular localization of the quantifiable malonyl (A) and succinyl (B) proteins as well as the SIRT5-targeted malonyl (C) and succinyl (D) proteins.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31845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TotalTime>
  <Words>200</Words>
  <Application>Microsoft Macintosh PowerPoint</Application>
  <PresentationFormat>Letter Paper (8.5x11 in)</PresentationFormat>
  <Paragraphs>52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Joanna Bons</dc:creator>
  <cp:lastModifiedBy>Birgit Schilling</cp:lastModifiedBy>
  <cp:revision>9</cp:revision>
  <dcterms:created xsi:type="dcterms:W3CDTF">2022-06-01T02:05:19Z</dcterms:created>
  <dcterms:modified xsi:type="dcterms:W3CDTF">2022-10-29T19:59:39Z</dcterms:modified>
</cp:coreProperties>
</file>