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32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979D-1FF9-474A-9529-2609AA3A9912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CB3-23D3-4733-BA04-C5068D7F4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09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979D-1FF9-474A-9529-2609AA3A9912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CB3-23D3-4733-BA04-C5068D7F4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47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979D-1FF9-474A-9529-2609AA3A9912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CB3-23D3-4733-BA04-C5068D7F4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8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979D-1FF9-474A-9529-2609AA3A9912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CB3-23D3-4733-BA04-C5068D7F4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4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979D-1FF9-474A-9529-2609AA3A9912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CB3-23D3-4733-BA04-C5068D7F4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776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979D-1FF9-474A-9529-2609AA3A9912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CB3-23D3-4733-BA04-C5068D7F4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97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979D-1FF9-474A-9529-2609AA3A9912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CB3-23D3-4733-BA04-C5068D7F4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724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979D-1FF9-474A-9529-2609AA3A9912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CB3-23D3-4733-BA04-C5068D7F4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40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979D-1FF9-474A-9529-2609AA3A9912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CB3-23D3-4733-BA04-C5068D7F4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935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979D-1FF9-474A-9529-2609AA3A9912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CB3-23D3-4733-BA04-C5068D7F4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821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979D-1FF9-474A-9529-2609AA3A9912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CB3-23D3-4733-BA04-C5068D7F4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363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7979D-1FF9-474A-9529-2609AA3A9912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10CB3-23D3-4733-BA04-C5068D7F4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3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3" name="Picture 2002">
            <a:extLst>
              <a:ext uri="{FF2B5EF4-FFF2-40B4-BE49-F238E27FC236}">
                <a16:creationId xmlns:a16="http://schemas.microsoft.com/office/drawing/2014/main" id="{B6E22359-D896-4525-B345-106E0CE62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294" y="3467575"/>
            <a:ext cx="2841625" cy="575268"/>
          </a:xfrm>
          <a:prstGeom prst="rect">
            <a:avLst/>
          </a:prstGeom>
        </p:spPr>
      </p:pic>
      <p:sp>
        <p:nvSpPr>
          <p:cNvPr id="1254" name="TextBox 1253">
            <a:extLst>
              <a:ext uri="{FF2B5EF4-FFF2-40B4-BE49-F238E27FC236}">
                <a16:creationId xmlns:a16="http://schemas.microsoft.com/office/drawing/2014/main" id="{CF07948F-15F9-48F8-BEF6-B5A324E7E02E}"/>
              </a:ext>
            </a:extLst>
          </p:cNvPr>
          <p:cNvSpPr txBox="1"/>
          <p:nvPr/>
        </p:nvSpPr>
        <p:spPr>
          <a:xfrm>
            <a:off x="1369214" y="4042709"/>
            <a:ext cx="1266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SIRT5-KO</a:t>
            </a:r>
          </a:p>
        </p:txBody>
      </p:sp>
      <p:sp>
        <p:nvSpPr>
          <p:cNvPr id="1255" name="TextBox 1254">
            <a:extLst>
              <a:ext uri="{FF2B5EF4-FFF2-40B4-BE49-F238E27FC236}">
                <a16:creationId xmlns:a16="http://schemas.microsoft.com/office/drawing/2014/main" id="{FE683566-4CAE-4543-AA2B-FD7C41F8DD45}"/>
              </a:ext>
            </a:extLst>
          </p:cNvPr>
          <p:cNvSpPr txBox="1"/>
          <p:nvPr/>
        </p:nvSpPr>
        <p:spPr>
          <a:xfrm>
            <a:off x="4100190" y="4042843"/>
            <a:ext cx="1266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1277" name="TextBox 1276">
            <a:extLst>
              <a:ext uri="{FF2B5EF4-FFF2-40B4-BE49-F238E27FC236}">
                <a16:creationId xmlns:a16="http://schemas.microsoft.com/office/drawing/2014/main" id="{35401778-BF0D-4D26-95B5-4DDBF02E966E}"/>
              </a:ext>
            </a:extLst>
          </p:cNvPr>
          <p:cNvSpPr txBox="1"/>
          <p:nvPr/>
        </p:nvSpPr>
        <p:spPr>
          <a:xfrm>
            <a:off x="396455" y="354754"/>
            <a:ext cx="4080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Supplementary Figure S8</a:t>
            </a:r>
          </a:p>
        </p:txBody>
      </p:sp>
      <p:graphicFrame>
        <p:nvGraphicFramePr>
          <p:cNvPr id="744" name="Table 743">
            <a:extLst>
              <a:ext uri="{FF2B5EF4-FFF2-40B4-BE49-F238E27FC236}">
                <a16:creationId xmlns:a16="http://schemas.microsoft.com/office/drawing/2014/main" id="{69BB039E-C1CC-47AD-9A6F-861739AD8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999104"/>
              </p:ext>
            </p:extLst>
          </p:nvPr>
        </p:nvGraphicFramePr>
        <p:xfrm>
          <a:off x="396454" y="1359347"/>
          <a:ext cx="5923375" cy="136709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84675">
                  <a:extLst>
                    <a:ext uri="{9D8B030D-6E8A-4147-A177-3AD203B41FA5}">
                      <a16:colId xmlns:a16="http://schemas.microsoft.com/office/drawing/2014/main" val="157683967"/>
                    </a:ext>
                  </a:extLst>
                </a:gridCol>
                <a:gridCol w="1184675">
                  <a:extLst>
                    <a:ext uri="{9D8B030D-6E8A-4147-A177-3AD203B41FA5}">
                      <a16:colId xmlns:a16="http://schemas.microsoft.com/office/drawing/2014/main" val="148697683"/>
                    </a:ext>
                  </a:extLst>
                </a:gridCol>
                <a:gridCol w="1184675">
                  <a:extLst>
                    <a:ext uri="{9D8B030D-6E8A-4147-A177-3AD203B41FA5}">
                      <a16:colId xmlns:a16="http://schemas.microsoft.com/office/drawing/2014/main" val="3727214360"/>
                    </a:ext>
                  </a:extLst>
                </a:gridCol>
                <a:gridCol w="1184675">
                  <a:extLst>
                    <a:ext uri="{9D8B030D-6E8A-4147-A177-3AD203B41FA5}">
                      <a16:colId xmlns:a16="http://schemas.microsoft.com/office/drawing/2014/main" val="3641870291"/>
                    </a:ext>
                  </a:extLst>
                </a:gridCol>
                <a:gridCol w="1184675">
                  <a:extLst>
                    <a:ext uri="{9D8B030D-6E8A-4147-A177-3AD203B41FA5}">
                      <a16:colId xmlns:a16="http://schemas.microsoft.com/office/drawing/2014/main" val="1881688282"/>
                    </a:ext>
                  </a:extLst>
                </a:gridCol>
              </a:tblGrid>
              <a:tr h="33572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PTM site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12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(FC)</a:t>
                      </a:r>
                      <a:r>
                        <a:rPr lang="en-US" sz="1200" dirty="0">
                          <a:solidFill>
                            <a:srgbClr val="D62A0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malonyl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malonyl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12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(FC)</a:t>
                      </a:r>
                      <a:r>
                        <a:rPr lang="en-US" sz="1200" dirty="0">
                          <a:solidFill>
                            <a:srgbClr val="D62A0D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succinyl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Q-value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succinyl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5182008"/>
                  </a:ext>
                </a:extLst>
              </a:tr>
              <a:tr h="2269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K566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9.93E-05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908757841"/>
                  </a:ext>
                </a:extLst>
              </a:tr>
              <a:tr h="1772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K573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0.59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319180604"/>
                  </a:ext>
                </a:extLst>
              </a:tr>
              <a:tr h="2466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K590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726889289"/>
                  </a:ext>
                </a:extLst>
              </a:tr>
              <a:tr h="1772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K603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789549139"/>
                  </a:ext>
                </a:extLst>
              </a:tr>
            </a:tbl>
          </a:graphicData>
        </a:graphic>
      </p:graphicFrame>
      <p:sp>
        <p:nvSpPr>
          <p:cNvPr id="745" name="TextBox 744">
            <a:extLst>
              <a:ext uri="{FF2B5EF4-FFF2-40B4-BE49-F238E27FC236}">
                <a16:creationId xmlns:a16="http://schemas.microsoft.com/office/drawing/2014/main" id="{2CD65A33-7918-4F36-B606-375DE3B3B263}"/>
              </a:ext>
            </a:extLst>
          </p:cNvPr>
          <p:cNvSpPr txBox="1"/>
          <p:nvPr/>
        </p:nvSpPr>
        <p:spPr>
          <a:xfrm>
            <a:off x="326956" y="1043436"/>
            <a:ext cx="6134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Detected </a:t>
            </a:r>
            <a:r>
              <a:rPr lang="en-US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malonylated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succinylated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sites of the mouse tau protein</a:t>
            </a:r>
          </a:p>
        </p:txBody>
      </p:sp>
      <p:sp>
        <p:nvSpPr>
          <p:cNvPr id="746" name="TextBox 745">
            <a:extLst>
              <a:ext uri="{FF2B5EF4-FFF2-40B4-BE49-F238E27FC236}">
                <a16:creationId xmlns:a16="http://schemas.microsoft.com/office/drawing/2014/main" id="{B256724A-095E-446C-9F95-CC6D98EC5ED9}"/>
              </a:ext>
            </a:extLst>
          </p:cNvPr>
          <p:cNvSpPr txBox="1"/>
          <p:nvPr/>
        </p:nvSpPr>
        <p:spPr>
          <a:xfrm>
            <a:off x="311610" y="3082104"/>
            <a:ext cx="5670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XIC MS2 of HQPGGG</a:t>
            </a:r>
            <a:r>
              <a:rPr lang="en-US" sz="14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566</a:t>
            </a:r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Kma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VQIINK of the tau protein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395B5B-573D-43EE-A698-28625379B5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531" y="4316415"/>
            <a:ext cx="2103879" cy="20501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C526DB-0982-4B79-BA82-847DFD9F50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405" y="4316415"/>
            <a:ext cx="2108355" cy="20277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32DD33-81CD-C235-EC19-0A5CF98AC8F6}"/>
              </a:ext>
            </a:extLst>
          </p:cNvPr>
          <p:cNvSpPr txBox="1"/>
          <p:nvPr/>
        </p:nvSpPr>
        <p:spPr>
          <a:xfrm>
            <a:off x="464537" y="6945288"/>
            <a:ext cx="59289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S8. Increased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malonylation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at K566 of the Alzheimer’s disease-related tau protein by SIRT5 in mouse brains.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Malonylated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succinylated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lysine sites detected in mouse microtubule-associated protein tau protein (TAU).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Malonylation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lysine K566 was significantly up-regulated in SIRT5-KO vs WT mouse brains. (B) Extracted ion chromatograms of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malonylated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peptide </a:t>
            </a:r>
            <a:r>
              <a:rPr lang="nn-NO" sz="1200" dirty="0">
                <a:latin typeface="Arial" panose="020B0604020202020204" pitchFamily="34" charset="0"/>
                <a:cs typeface="Arial" panose="020B0604020202020204" pitchFamily="34" charset="0"/>
              </a:rPr>
              <a:t>HQPGGG</a:t>
            </a:r>
            <a:r>
              <a:rPr lang="nn-NO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566</a:t>
            </a:r>
            <a:r>
              <a:rPr lang="nn-NO" sz="12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nn-NO" sz="1200" dirty="0">
                <a:latin typeface="Arial" panose="020B0604020202020204" pitchFamily="34" charset="0"/>
                <a:cs typeface="Arial" panose="020B0604020202020204" pitchFamily="34" charset="0"/>
              </a:rPr>
              <a:t>VQIINK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(m/z 487.93, z = 3+) </a:t>
            </a:r>
            <a:r>
              <a:rPr lang="nn-NO" sz="12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tau protein in a SIRT5-KO and WT replicate.</a:t>
            </a:r>
          </a:p>
        </p:txBody>
      </p:sp>
    </p:spTree>
    <p:extLst>
      <p:ext uri="{BB962C8B-B14F-4D97-AF65-F5344CB8AC3E}">
        <p14:creationId xmlns:p14="http://schemas.microsoft.com/office/powerpoint/2010/main" val="1862356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</TotalTime>
  <Words>140</Words>
  <Application>Microsoft Macintosh PowerPoint</Application>
  <PresentationFormat>Letter Paper (8.5x11 in)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Joanna Bons</dc:creator>
  <cp:lastModifiedBy>Birgit Schilling</cp:lastModifiedBy>
  <cp:revision>20</cp:revision>
  <dcterms:created xsi:type="dcterms:W3CDTF">2022-10-24T17:57:13Z</dcterms:created>
  <dcterms:modified xsi:type="dcterms:W3CDTF">2022-10-29T19:58:17Z</dcterms:modified>
</cp:coreProperties>
</file>