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82" r:id="rId2"/>
    <p:sldId id="281" r:id="rId3"/>
    <p:sldId id="261" r:id="rId4"/>
    <p:sldId id="283" r:id="rId5"/>
    <p:sldId id="284" r:id="rId6"/>
    <p:sldId id="276" r:id="rId7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D62A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4" autoAdjust="0"/>
    <p:restoredTop sz="94660"/>
  </p:normalViewPr>
  <p:slideViewPr>
    <p:cSldViewPr snapToGrid="0">
      <p:cViewPr varScale="1">
        <p:scale>
          <a:sx n="98" d="100"/>
          <a:sy n="98" d="100"/>
        </p:scale>
        <p:origin x="332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6B6268-5845-4E46-ACA3-6A28A4E7A66E}" type="datetimeFigureOut">
              <a:rPr lang="en-US" smtClean="0"/>
              <a:t>10/29/22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FB090D-4C46-4934-92AE-E6000BAB6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1037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3CAF52-B752-A743-8A84-F372221B092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1991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3CAF52-B752-A743-8A84-F372221B092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5443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3CAF52-B752-A743-8A84-F372221B092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0092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3CAF52-B752-A743-8A84-F372221B092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3069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3CAF52-B752-A743-8A84-F372221B092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5258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20C4A-B385-4BFB-9FF4-050DC7CD8E95}" type="datetimeFigureOut">
              <a:rPr lang="en-US" smtClean="0"/>
              <a:t>10/29/22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E8705-8424-4C59-AB12-D1FE391B0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764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20C4A-B385-4BFB-9FF4-050DC7CD8E95}" type="datetimeFigureOut">
              <a:rPr lang="en-US" smtClean="0"/>
              <a:t>10/29/22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E8705-8424-4C59-AB12-D1FE391B0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7397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20C4A-B385-4BFB-9FF4-050DC7CD8E95}" type="datetimeFigureOut">
              <a:rPr lang="en-US" smtClean="0"/>
              <a:t>10/29/22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E8705-8424-4C59-AB12-D1FE391B0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671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20C4A-B385-4BFB-9FF4-050DC7CD8E95}" type="datetimeFigureOut">
              <a:rPr lang="en-US" smtClean="0"/>
              <a:t>10/29/22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E8705-8424-4C59-AB12-D1FE391B0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07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20C4A-B385-4BFB-9FF4-050DC7CD8E95}" type="datetimeFigureOut">
              <a:rPr lang="en-US" smtClean="0"/>
              <a:t>10/29/22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E8705-8424-4C59-AB12-D1FE391B0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883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20C4A-B385-4BFB-9FF4-050DC7CD8E95}" type="datetimeFigureOut">
              <a:rPr lang="en-US" smtClean="0"/>
              <a:t>10/29/22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E8705-8424-4C59-AB12-D1FE391B0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28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20C4A-B385-4BFB-9FF4-050DC7CD8E95}" type="datetimeFigureOut">
              <a:rPr lang="en-US" smtClean="0"/>
              <a:t>10/29/22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E8705-8424-4C59-AB12-D1FE391B0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965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20C4A-B385-4BFB-9FF4-050DC7CD8E95}" type="datetimeFigureOut">
              <a:rPr lang="en-US" smtClean="0"/>
              <a:t>10/29/22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E8705-8424-4C59-AB12-D1FE391B0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043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20C4A-B385-4BFB-9FF4-050DC7CD8E95}" type="datetimeFigureOut">
              <a:rPr lang="en-US" smtClean="0"/>
              <a:t>10/29/22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E8705-8424-4C59-AB12-D1FE391B0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657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20C4A-B385-4BFB-9FF4-050DC7CD8E95}" type="datetimeFigureOut">
              <a:rPr lang="en-US" smtClean="0"/>
              <a:t>10/29/22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E8705-8424-4C59-AB12-D1FE391B0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053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20C4A-B385-4BFB-9FF4-050DC7CD8E95}" type="datetimeFigureOut">
              <a:rPr lang="en-US" smtClean="0"/>
              <a:t>10/29/22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E8705-8424-4C59-AB12-D1FE391B0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067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920C4A-B385-4BFB-9FF4-050DC7CD8E95}" type="datetimeFigureOut">
              <a:rPr lang="en-US" smtClean="0"/>
              <a:t>10/29/22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7E8705-8424-4C59-AB12-D1FE391B0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385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251D7892-472D-455F-B83D-6389FDC4052B}"/>
              </a:ext>
            </a:extLst>
          </p:cNvPr>
          <p:cNvSpPr/>
          <p:nvPr/>
        </p:nvSpPr>
        <p:spPr>
          <a:xfrm>
            <a:off x="216453" y="5768732"/>
            <a:ext cx="21114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TQPPP</a:t>
            </a:r>
            <a:r>
              <a:rPr lang="en-US" sz="1200" b="1" baseline="30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r>
              <a:rPr lang="en-US" sz="12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Ksucc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LPVGPSHK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(NDUA7)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301E3CD-3EBF-4EDF-909B-3DDB7CF914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6267" y="5083926"/>
            <a:ext cx="1888258" cy="175669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F55D326-B252-4ED8-B27C-9541398DA8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39322" y="5082977"/>
            <a:ext cx="1884388" cy="1756698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CFAAA620-06B7-4459-9964-59EFC45A0592}"/>
              </a:ext>
            </a:extLst>
          </p:cNvPr>
          <p:cNvSpPr/>
          <p:nvPr/>
        </p:nvSpPr>
        <p:spPr>
          <a:xfrm>
            <a:off x="216453" y="2634867"/>
            <a:ext cx="19832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TQPPP</a:t>
            </a:r>
            <a:r>
              <a:rPr lang="en-US" sz="12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r>
              <a:rPr lang="en-US" sz="1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Kma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LPVGPSHK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(NDUA7)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80A02F5-C67D-4727-BF48-6ACCDAA835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19949" y="2096383"/>
            <a:ext cx="1664227" cy="157138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5800F9D-6310-45D2-B762-B85153649D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87770" y="2099484"/>
            <a:ext cx="1660788" cy="156794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620E6CA-6544-4A78-8703-E85801305045}"/>
              </a:ext>
            </a:extLst>
          </p:cNvPr>
          <p:cNvSpPr txBox="1"/>
          <p:nvPr/>
        </p:nvSpPr>
        <p:spPr>
          <a:xfrm>
            <a:off x="2217649" y="1614402"/>
            <a:ext cx="2141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SIRT5-KO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94856E2-E01E-477C-A66A-DD195E3A0F80}"/>
              </a:ext>
            </a:extLst>
          </p:cNvPr>
          <p:cNvSpPr txBox="1"/>
          <p:nvPr/>
        </p:nvSpPr>
        <p:spPr>
          <a:xfrm>
            <a:off x="4370997" y="1614402"/>
            <a:ext cx="2141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950BDE2-237C-4BBB-A480-578063F7CE81}"/>
              </a:ext>
            </a:extLst>
          </p:cNvPr>
          <p:cNvSpPr txBox="1"/>
          <p:nvPr/>
        </p:nvSpPr>
        <p:spPr>
          <a:xfrm>
            <a:off x="289574" y="1013400"/>
            <a:ext cx="6384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A.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XIC MS2 of TQPPP</a:t>
            </a:r>
            <a:r>
              <a:rPr lang="en-US" sz="14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r>
              <a:rPr lang="en-US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Kma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LPVGPSHK of the NADH dehydrogenase [ubiquinone] 1 alpha subcomplex subunit 7 (NDUA7)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9E322DE-3F42-480F-92C4-D2302369023B}"/>
              </a:ext>
            </a:extLst>
          </p:cNvPr>
          <p:cNvSpPr txBox="1"/>
          <p:nvPr/>
        </p:nvSpPr>
        <p:spPr>
          <a:xfrm>
            <a:off x="289574" y="4077079"/>
            <a:ext cx="6384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B.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XIC MS2 of TQPPP</a:t>
            </a:r>
            <a:r>
              <a:rPr lang="en-US" sz="1400" b="1" baseline="30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r>
              <a:rPr lang="en-US" sz="1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Ksucc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LPVGPSHK of the NADH dehydrogenase [ubiquinone] 1 alpha subcomplex subunit 7 (NDUA7)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65B8075-B9C1-4B64-8D8A-273F78E0F63D}"/>
              </a:ext>
            </a:extLst>
          </p:cNvPr>
          <p:cNvSpPr txBox="1"/>
          <p:nvPr/>
        </p:nvSpPr>
        <p:spPr>
          <a:xfrm>
            <a:off x="2217649" y="4719630"/>
            <a:ext cx="2141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SIRT5-KO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1E36770-3BB5-4705-884C-C1A490BB94ED}"/>
              </a:ext>
            </a:extLst>
          </p:cNvPr>
          <p:cNvSpPr txBox="1"/>
          <p:nvPr/>
        </p:nvSpPr>
        <p:spPr>
          <a:xfrm>
            <a:off x="4370997" y="4719630"/>
            <a:ext cx="2141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91E46FB-F26A-40DC-8C63-A7B04326744B}"/>
              </a:ext>
            </a:extLst>
          </p:cNvPr>
          <p:cNvSpPr txBox="1"/>
          <p:nvPr/>
        </p:nvSpPr>
        <p:spPr>
          <a:xfrm>
            <a:off x="287386" y="352700"/>
            <a:ext cx="685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Supplementary Figure S9 A-B</a:t>
            </a:r>
          </a:p>
        </p:txBody>
      </p:sp>
    </p:spTree>
    <p:extLst>
      <p:ext uri="{BB962C8B-B14F-4D97-AF65-F5344CB8AC3E}">
        <p14:creationId xmlns:p14="http://schemas.microsoft.com/office/powerpoint/2010/main" val="3011960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>
            <a:extLst>
              <a:ext uri="{FF2B5EF4-FFF2-40B4-BE49-F238E27FC236}">
                <a16:creationId xmlns:a16="http://schemas.microsoft.com/office/drawing/2014/main" id="{AC1E9777-AB96-4F0C-AF15-7635971053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2180" y="4974358"/>
            <a:ext cx="1937939" cy="1774825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AE2A7EF4-C1F4-4911-BBBA-105776482F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4866" y="4978904"/>
            <a:ext cx="1922404" cy="1774825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A64EC56E-E64B-4148-AD03-27A30B6FF8E2}"/>
              </a:ext>
            </a:extLst>
          </p:cNvPr>
          <p:cNvSpPr/>
          <p:nvPr/>
        </p:nvSpPr>
        <p:spPr>
          <a:xfrm>
            <a:off x="255338" y="2527458"/>
            <a:ext cx="16033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GYLD</a:t>
            </a:r>
            <a:r>
              <a:rPr lang="en-US" sz="12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498</a:t>
            </a:r>
            <a:r>
              <a:rPr lang="en-US" sz="1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Kma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LEPSK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(ATPA)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0F8016E1-E8E7-4959-9DB9-3605769E55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52353" y="1896152"/>
            <a:ext cx="1647393" cy="1719018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E6AB5E4B-CC9F-4809-929C-92E927B0B48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45135" y="1894761"/>
            <a:ext cx="1809493" cy="171901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620E6CA-6544-4A78-8703-E85801305045}"/>
              </a:ext>
            </a:extLst>
          </p:cNvPr>
          <p:cNvSpPr txBox="1"/>
          <p:nvPr/>
        </p:nvSpPr>
        <p:spPr>
          <a:xfrm>
            <a:off x="2178460" y="1522960"/>
            <a:ext cx="2141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SIRT5-KO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94856E2-E01E-477C-A66A-DD195E3A0F80}"/>
              </a:ext>
            </a:extLst>
          </p:cNvPr>
          <p:cNvSpPr txBox="1"/>
          <p:nvPr/>
        </p:nvSpPr>
        <p:spPr>
          <a:xfrm>
            <a:off x="4331808" y="1522960"/>
            <a:ext cx="2141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950BDE2-237C-4BBB-A480-578063F7CE81}"/>
              </a:ext>
            </a:extLst>
          </p:cNvPr>
          <p:cNvSpPr txBox="1"/>
          <p:nvPr/>
        </p:nvSpPr>
        <p:spPr>
          <a:xfrm>
            <a:off x="250385" y="921958"/>
            <a:ext cx="6384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C.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XIC MS2 of GYLD</a:t>
            </a:r>
            <a:r>
              <a:rPr lang="en-US" sz="14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498</a:t>
            </a:r>
            <a:r>
              <a:rPr lang="en-US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Kma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LEPSK of the mitochondrial ATP synthase subunit alpha (ATPA)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9E322DE-3F42-480F-92C4-D2302369023B}"/>
              </a:ext>
            </a:extLst>
          </p:cNvPr>
          <p:cNvSpPr txBox="1"/>
          <p:nvPr/>
        </p:nvSpPr>
        <p:spPr>
          <a:xfrm>
            <a:off x="250385" y="3985637"/>
            <a:ext cx="6384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D.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XIC MS2 of GYLD</a:t>
            </a:r>
            <a:r>
              <a:rPr lang="en-US" sz="1400" b="1" baseline="30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498</a:t>
            </a:r>
            <a:r>
              <a:rPr lang="en-US" sz="1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Ksucc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LEPSK of the mitochondrial ATP synthase subunit alpha (ATPA)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65B8075-B9C1-4B64-8D8A-273F78E0F63D}"/>
              </a:ext>
            </a:extLst>
          </p:cNvPr>
          <p:cNvSpPr txBox="1"/>
          <p:nvPr/>
        </p:nvSpPr>
        <p:spPr>
          <a:xfrm>
            <a:off x="2178460" y="4628188"/>
            <a:ext cx="2141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SIRT5-KO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1E36770-3BB5-4705-884C-C1A490BB94ED}"/>
              </a:ext>
            </a:extLst>
          </p:cNvPr>
          <p:cNvSpPr txBox="1"/>
          <p:nvPr/>
        </p:nvSpPr>
        <p:spPr>
          <a:xfrm>
            <a:off x="4331808" y="4628188"/>
            <a:ext cx="2141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0A3A8889-2CAC-4294-ADCA-618E704312B6}"/>
              </a:ext>
            </a:extLst>
          </p:cNvPr>
          <p:cNvSpPr/>
          <p:nvPr/>
        </p:nvSpPr>
        <p:spPr>
          <a:xfrm>
            <a:off x="250385" y="5649752"/>
            <a:ext cx="17315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GYLD</a:t>
            </a:r>
            <a:r>
              <a:rPr lang="en-US" sz="1200" b="1" baseline="30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498</a:t>
            </a:r>
            <a:r>
              <a:rPr lang="en-US" sz="12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Ksucc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LEPSK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(ATPA)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2675F91-B6C0-436A-8625-2DC13C7E390C}"/>
              </a:ext>
            </a:extLst>
          </p:cNvPr>
          <p:cNvSpPr txBox="1"/>
          <p:nvPr/>
        </p:nvSpPr>
        <p:spPr>
          <a:xfrm>
            <a:off x="248197" y="339636"/>
            <a:ext cx="685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Supplementary Figure S9 C-D</a:t>
            </a:r>
          </a:p>
        </p:txBody>
      </p:sp>
    </p:spTree>
    <p:extLst>
      <p:ext uri="{BB962C8B-B14F-4D97-AF65-F5344CB8AC3E}">
        <p14:creationId xmlns:p14="http://schemas.microsoft.com/office/powerpoint/2010/main" val="1547879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8C6C265-C6EE-4518-8311-1F64206895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8198" y="1885328"/>
            <a:ext cx="1844026" cy="17236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B0CCA5C-E71A-4C79-81DB-1961647050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8352" y="1885328"/>
            <a:ext cx="1840263" cy="17236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64DA644-5F73-4CC2-B5D2-2B51F226BA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58198" y="5001333"/>
            <a:ext cx="1911219" cy="172085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97A2B6C-CA19-4C7B-B36B-2E921EA0395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31500" y="5004519"/>
            <a:ext cx="1918833" cy="171705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989615C8-193B-4743-A9AE-C51285BD8D09}"/>
              </a:ext>
            </a:extLst>
          </p:cNvPr>
          <p:cNvSpPr/>
          <p:nvPr/>
        </p:nvSpPr>
        <p:spPr>
          <a:xfrm>
            <a:off x="263448" y="5649754"/>
            <a:ext cx="20008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SISVQQE</a:t>
            </a:r>
            <a:r>
              <a:rPr lang="en-US" sz="1200" b="1" baseline="30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233</a:t>
            </a:r>
            <a:r>
              <a:rPr lang="en-US" sz="12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Ksucc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ETIAK 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(AT5F1)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B5DF8B2-1FFA-4BDC-B84A-BD14FB743C67}"/>
              </a:ext>
            </a:extLst>
          </p:cNvPr>
          <p:cNvSpPr/>
          <p:nvPr/>
        </p:nvSpPr>
        <p:spPr>
          <a:xfrm>
            <a:off x="263448" y="2539182"/>
            <a:ext cx="18726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SISVQQE</a:t>
            </a:r>
            <a:r>
              <a:rPr lang="en-US" sz="12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233</a:t>
            </a:r>
            <a:r>
              <a:rPr lang="en-US" sz="1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Kma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ETIAK 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(AT5F1)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1BD7CA7-7520-423B-9C5F-CB74A150BB8B}"/>
              </a:ext>
            </a:extLst>
          </p:cNvPr>
          <p:cNvSpPr txBox="1"/>
          <p:nvPr/>
        </p:nvSpPr>
        <p:spPr>
          <a:xfrm>
            <a:off x="2191523" y="1522962"/>
            <a:ext cx="2141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SIRT5-KO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D71D594-85CF-4429-9010-D52F7189D917}"/>
              </a:ext>
            </a:extLst>
          </p:cNvPr>
          <p:cNvSpPr txBox="1"/>
          <p:nvPr/>
        </p:nvSpPr>
        <p:spPr>
          <a:xfrm>
            <a:off x="4344871" y="1522962"/>
            <a:ext cx="2141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46C2377-667A-4F95-8147-808236BEF5E4}"/>
              </a:ext>
            </a:extLst>
          </p:cNvPr>
          <p:cNvSpPr txBox="1"/>
          <p:nvPr/>
        </p:nvSpPr>
        <p:spPr>
          <a:xfrm>
            <a:off x="263448" y="921960"/>
            <a:ext cx="6384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E.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XIC MS2 of SISVQQE</a:t>
            </a:r>
            <a:r>
              <a:rPr lang="en-US" sz="14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233</a:t>
            </a:r>
            <a:r>
              <a:rPr lang="en-US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Kma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ETIAK of the mitochondrial ATP synthase F(0) complex subunit B1 (AT5F1)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203803B-2CDC-4E38-87BF-0A579E367264}"/>
              </a:ext>
            </a:extLst>
          </p:cNvPr>
          <p:cNvSpPr txBox="1"/>
          <p:nvPr/>
        </p:nvSpPr>
        <p:spPr>
          <a:xfrm>
            <a:off x="263448" y="3985639"/>
            <a:ext cx="6384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F.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XIC MS2 of SISVQQE</a:t>
            </a:r>
            <a:r>
              <a:rPr lang="en-US" sz="1400" b="1" baseline="30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233</a:t>
            </a:r>
            <a:r>
              <a:rPr lang="en-US" sz="1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Ksucc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ETIAK of the mitochondrial ATP synthase F(0) complex subunit B1 (AT5F1)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C140D28-4CE6-4E14-BF8F-2079DE2A40C6}"/>
              </a:ext>
            </a:extLst>
          </p:cNvPr>
          <p:cNvSpPr txBox="1"/>
          <p:nvPr/>
        </p:nvSpPr>
        <p:spPr>
          <a:xfrm>
            <a:off x="2191523" y="4628190"/>
            <a:ext cx="2141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SIRT5-KO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57CF2CD-D620-4714-920E-2DFAD25241EA}"/>
              </a:ext>
            </a:extLst>
          </p:cNvPr>
          <p:cNvSpPr txBox="1"/>
          <p:nvPr/>
        </p:nvSpPr>
        <p:spPr>
          <a:xfrm>
            <a:off x="4344871" y="4628190"/>
            <a:ext cx="2141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61DFC1D-782D-421D-8EF1-4B9A7E855C69}"/>
              </a:ext>
            </a:extLst>
          </p:cNvPr>
          <p:cNvSpPr txBox="1"/>
          <p:nvPr/>
        </p:nvSpPr>
        <p:spPr>
          <a:xfrm>
            <a:off x="274323" y="365764"/>
            <a:ext cx="685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Supplementary Figure S9 E-F</a:t>
            </a:r>
          </a:p>
        </p:txBody>
      </p:sp>
    </p:spTree>
    <p:extLst>
      <p:ext uri="{BB962C8B-B14F-4D97-AF65-F5344CB8AC3E}">
        <p14:creationId xmlns:p14="http://schemas.microsoft.com/office/powerpoint/2010/main" val="404027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23FD7FEE-3E5A-4DFB-BD54-B3640F623550}"/>
              </a:ext>
            </a:extLst>
          </p:cNvPr>
          <p:cNvSpPr/>
          <p:nvPr/>
        </p:nvSpPr>
        <p:spPr>
          <a:xfrm>
            <a:off x="223981" y="5673505"/>
            <a:ext cx="19976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LAADVG</a:t>
            </a:r>
            <a:r>
              <a:rPr lang="en-US" sz="1200" b="1" baseline="30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147</a:t>
            </a:r>
            <a:r>
              <a:rPr lang="en-US" sz="12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Ksucc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GSSQR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(ANT1)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16734A63-0A11-4133-A56A-93EA61ACEE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0240" y="5042262"/>
            <a:ext cx="1871768" cy="1744147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0FC534F2-758E-45EB-8D1C-5AF8316953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39865" y="5042191"/>
            <a:ext cx="1879503" cy="1740281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8DA5784C-0F6C-4B17-8040-8CB9BEB99C51}"/>
              </a:ext>
            </a:extLst>
          </p:cNvPr>
          <p:cNvSpPr/>
          <p:nvPr/>
        </p:nvSpPr>
        <p:spPr>
          <a:xfrm>
            <a:off x="203390" y="2588739"/>
            <a:ext cx="18533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LAADVG</a:t>
            </a:r>
            <a:r>
              <a:rPr lang="en-US" sz="12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147</a:t>
            </a:r>
            <a:r>
              <a:rPr lang="en-US" sz="1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Kma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GSSQR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(ANT1)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2110D0C3-9DD7-4413-A7CE-2F751856B7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70240" y="1891556"/>
            <a:ext cx="1963427" cy="1742731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AF619CF1-678E-4402-9161-AA1636931D9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30690" y="1877938"/>
            <a:ext cx="1952011" cy="175034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620E6CA-6544-4A78-8703-E85801305045}"/>
              </a:ext>
            </a:extLst>
          </p:cNvPr>
          <p:cNvSpPr txBox="1"/>
          <p:nvPr/>
        </p:nvSpPr>
        <p:spPr>
          <a:xfrm>
            <a:off x="2204586" y="1549082"/>
            <a:ext cx="2141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SIRT5-KO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94856E2-E01E-477C-A66A-DD195E3A0F80}"/>
              </a:ext>
            </a:extLst>
          </p:cNvPr>
          <p:cNvSpPr txBox="1"/>
          <p:nvPr/>
        </p:nvSpPr>
        <p:spPr>
          <a:xfrm>
            <a:off x="4357934" y="1549082"/>
            <a:ext cx="2141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950BDE2-237C-4BBB-A480-578063F7CE81}"/>
              </a:ext>
            </a:extLst>
          </p:cNvPr>
          <p:cNvSpPr txBox="1"/>
          <p:nvPr/>
        </p:nvSpPr>
        <p:spPr>
          <a:xfrm>
            <a:off x="276511" y="948080"/>
            <a:ext cx="6384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G.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XIC MS2 of LAADVG</a:t>
            </a:r>
            <a:r>
              <a:rPr lang="en-US" sz="14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147</a:t>
            </a:r>
            <a:r>
              <a:rPr lang="en-US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Kma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GSSQR of the ADP/ATP translocase 1 (ADT1/ANT1)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9E322DE-3F42-480F-92C4-D2302369023B}"/>
              </a:ext>
            </a:extLst>
          </p:cNvPr>
          <p:cNvSpPr txBox="1"/>
          <p:nvPr/>
        </p:nvSpPr>
        <p:spPr>
          <a:xfrm>
            <a:off x="276511" y="4011759"/>
            <a:ext cx="6384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H.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XIC MS2 of LAADVG</a:t>
            </a:r>
            <a:r>
              <a:rPr lang="en-US" sz="1400" b="1" baseline="30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147</a:t>
            </a:r>
            <a:r>
              <a:rPr lang="en-US" sz="1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Ksucc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GSSQR of the ADP/ATP translocase 1 (ADT1/ANT1)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65B8075-B9C1-4B64-8D8A-273F78E0F63D}"/>
              </a:ext>
            </a:extLst>
          </p:cNvPr>
          <p:cNvSpPr txBox="1"/>
          <p:nvPr/>
        </p:nvSpPr>
        <p:spPr>
          <a:xfrm>
            <a:off x="2204586" y="4654310"/>
            <a:ext cx="2141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SIRT5-KO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1E36770-3BB5-4705-884C-C1A490BB94ED}"/>
              </a:ext>
            </a:extLst>
          </p:cNvPr>
          <p:cNvSpPr txBox="1"/>
          <p:nvPr/>
        </p:nvSpPr>
        <p:spPr>
          <a:xfrm>
            <a:off x="4357934" y="4654310"/>
            <a:ext cx="2141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B1BBBB8-7D6D-4C26-A32A-6045C967A7B8}"/>
              </a:ext>
            </a:extLst>
          </p:cNvPr>
          <p:cNvSpPr txBox="1"/>
          <p:nvPr/>
        </p:nvSpPr>
        <p:spPr>
          <a:xfrm>
            <a:off x="287386" y="391884"/>
            <a:ext cx="685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Supplementary Figure S9 G-H</a:t>
            </a:r>
          </a:p>
        </p:txBody>
      </p:sp>
    </p:spTree>
    <p:extLst>
      <p:ext uri="{BB962C8B-B14F-4D97-AF65-F5344CB8AC3E}">
        <p14:creationId xmlns:p14="http://schemas.microsoft.com/office/powerpoint/2010/main" val="37244483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60B15921-C808-4D4F-A534-A27D86AF9656}"/>
              </a:ext>
            </a:extLst>
          </p:cNvPr>
          <p:cNvSpPr/>
          <p:nvPr/>
        </p:nvSpPr>
        <p:spPr>
          <a:xfrm>
            <a:off x="235605" y="7966337"/>
            <a:ext cx="16560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2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34</a:t>
            </a:r>
            <a:r>
              <a:rPr lang="en-US" sz="1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Kma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EGVLYVGSK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(SYUB)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889770AD-0AB6-4274-B010-77A24A9ED9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2926" y="7304298"/>
            <a:ext cx="1770991" cy="1708269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BC18C444-1AD2-4C21-9A47-22531FFA57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7426" y="7304938"/>
            <a:ext cx="1767301" cy="170457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6D5D79F-E927-4E31-9EC6-98ECFDD2E4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36676" y="4572866"/>
            <a:ext cx="1738206" cy="158615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D572EB1-4C42-4001-AC08-670643D382F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06485" y="4572865"/>
            <a:ext cx="1731295" cy="1582701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C0933311-850D-4481-AA2B-3ABBCAD2C622}"/>
              </a:ext>
            </a:extLst>
          </p:cNvPr>
          <p:cNvSpPr/>
          <p:nvPr/>
        </p:nvSpPr>
        <p:spPr>
          <a:xfrm>
            <a:off x="315700" y="5129824"/>
            <a:ext cx="16770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2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</a:t>
            </a:r>
            <a:r>
              <a:rPr lang="en-US" sz="1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Kma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QGVTEAAEK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(SYUB)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9FB6A1C-34BD-4398-B0E8-C4749B81E34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22325" y="1608072"/>
            <a:ext cx="1812533" cy="168814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AAEDECD-A940-40B5-9B04-059238A1EBE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00894" y="1606586"/>
            <a:ext cx="1805426" cy="1688144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3FF736D-331C-4DA0-BC7B-BA3D2BB2A023}"/>
              </a:ext>
            </a:extLst>
          </p:cNvPr>
          <p:cNvSpPr/>
          <p:nvPr/>
        </p:nvSpPr>
        <p:spPr>
          <a:xfrm>
            <a:off x="315700" y="2219825"/>
            <a:ext cx="18676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CV</a:t>
            </a:r>
            <a:r>
              <a:rPr lang="en-US" sz="12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33</a:t>
            </a:r>
            <a:r>
              <a:rPr lang="en-US" sz="1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Kma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LCTGHEYAAK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(KCC2B)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620E6CA-6544-4A78-8703-E85801305045}"/>
              </a:ext>
            </a:extLst>
          </p:cNvPr>
          <p:cNvSpPr txBox="1"/>
          <p:nvPr/>
        </p:nvSpPr>
        <p:spPr>
          <a:xfrm>
            <a:off x="2243775" y="1222513"/>
            <a:ext cx="2141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SIRT5-KO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94856E2-E01E-477C-A66A-DD195E3A0F80}"/>
              </a:ext>
            </a:extLst>
          </p:cNvPr>
          <p:cNvSpPr txBox="1"/>
          <p:nvPr/>
        </p:nvSpPr>
        <p:spPr>
          <a:xfrm>
            <a:off x="4397123" y="1222513"/>
            <a:ext cx="2141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950BDE2-237C-4BBB-A480-578063F7CE81}"/>
              </a:ext>
            </a:extLst>
          </p:cNvPr>
          <p:cNvSpPr txBox="1"/>
          <p:nvPr/>
        </p:nvSpPr>
        <p:spPr>
          <a:xfrm>
            <a:off x="315700" y="621511"/>
            <a:ext cx="6384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I.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XIC MS2 of CV</a:t>
            </a:r>
            <a:r>
              <a:rPr lang="en-US" sz="14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33</a:t>
            </a:r>
            <a:r>
              <a:rPr lang="en-US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Kma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LCTGHEYAAK of the calcium/calmodulin-dependent protein kinase type II subunit beta (KCC2B)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9E322DE-3F42-480F-92C4-D2302369023B}"/>
              </a:ext>
            </a:extLst>
          </p:cNvPr>
          <p:cNvSpPr txBox="1"/>
          <p:nvPr/>
        </p:nvSpPr>
        <p:spPr>
          <a:xfrm>
            <a:off x="315700" y="3685190"/>
            <a:ext cx="6384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J.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XIC MS2 of T</a:t>
            </a:r>
            <a:r>
              <a:rPr lang="en-US" sz="14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</a:t>
            </a:r>
            <a:r>
              <a:rPr lang="en-US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Kma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QGVTEAAEK of the beta-synuclein (SYUB)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65B8075-B9C1-4B64-8D8A-273F78E0F63D}"/>
              </a:ext>
            </a:extLst>
          </p:cNvPr>
          <p:cNvSpPr txBox="1"/>
          <p:nvPr/>
        </p:nvSpPr>
        <p:spPr>
          <a:xfrm>
            <a:off x="2243775" y="4054610"/>
            <a:ext cx="2141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SIRT5-KO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1E36770-3BB5-4705-884C-C1A490BB94ED}"/>
              </a:ext>
            </a:extLst>
          </p:cNvPr>
          <p:cNvSpPr txBox="1"/>
          <p:nvPr/>
        </p:nvSpPr>
        <p:spPr>
          <a:xfrm>
            <a:off x="4397123" y="4054610"/>
            <a:ext cx="2141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4DC9056-BF8A-4F2B-8B7A-B93F20685927}"/>
              </a:ext>
            </a:extLst>
          </p:cNvPr>
          <p:cNvSpPr txBox="1"/>
          <p:nvPr/>
        </p:nvSpPr>
        <p:spPr>
          <a:xfrm>
            <a:off x="315700" y="6528119"/>
            <a:ext cx="6384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K.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XIC MS2 of T</a:t>
            </a:r>
            <a:r>
              <a:rPr lang="en-US" sz="14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34</a:t>
            </a:r>
            <a:r>
              <a:rPr lang="en-US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Kma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EGVLYVGSK of the beta-synuclein (SYUB)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777B6B3-4ED6-4E0E-A015-4F3032C7DA68}"/>
              </a:ext>
            </a:extLst>
          </p:cNvPr>
          <p:cNvSpPr txBox="1"/>
          <p:nvPr/>
        </p:nvSpPr>
        <p:spPr>
          <a:xfrm>
            <a:off x="2243775" y="6897539"/>
            <a:ext cx="2141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SIRT5-KO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EC14DD8-1B41-442B-9DA4-FF03C102C8BE}"/>
              </a:ext>
            </a:extLst>
          </p:cNvPr>
          <p:cNvSpPr txBox="1"/>
          <p:nvPr/>
        </p:nvSpPr>
        <p:spPr>
          <a:xfrm>
            <a:off x="4397123" y="6897539"/>
            <a:ext cx="2141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3372906-43EF-434E-B5DF-284D4C44589F}"/>
              </a:ext>
            </a:extLst>
          </p:cNvPr>
          <p:cNvSpPr txBox="1"/>
          <p:nvPr/>
        </p:nvSpPr>
        <p:spPr>
          <a:xfrm>
            <a:off x="326575" y="143693"/>
            <a:ext cx="685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Supplementary Figure S9 I-K</a:t>
            </a:r>
          </a:p>
        </p:txBody>
      </p:sp>
    </p:spTree>
    <p:extLst>
      <p:ext uri="{BB962C8B-B14F-4D97-AF65-F5344CB8AC3E}">
        <p14:creationId xmlns:p14="http://schemas.microsoft.com/office/powerpoint/2010/main" val="10610548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Rectangle 117">
            <a:extLst>
              <a:ext uri="{FF2B5EF4-FFF2-40B4-BE49-F238E27FC236}">
                <a16:creationId xmlns:a16="http://schemas.microsoft.com/office/drawing/2014/main" id="{4EA7DD3C-F081-4E0F-88C7-A8BDB19A79A2}"/>
              </a:ext>
            </a:extLst>
          </p:cNvPr>
          <p:cNvSpPr/>
          <p:nvPr/>
        </p:nvSpPr>
        <p:spPr>
          <a:xfrm>
            <a:off x="394854" y="635858"/>
            <a:ext cx="6068291" cy="39361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S9. Additional SIRT5-targeted proteins involved in Parkinson’s disease.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 Extracted ion chromatograms of TQPPP</a:t>
            </a:r>
            <a:r>
              <a:rPr lang="en-US" sz="12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Kma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LPVGPSHK (A) (m/z 523.62, z = 3+) and TQPPP</a:t>
            </a:r>
            <a:r>
              <a:rPr lang="en-US" sz="12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Ksucc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LPVGPSHK (B) (m/z 528.29, z = 3+) of the NADH dehydrogenase [ubiquinone] 1 alpha subcomplex subunit 7 (NDUA7), GYLD</a:t>
            </a:r>
            <a:r>
              <a:rPr lang="en-US" sz="12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498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Kma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LEPSK (C) (m/z 618.31, z = 2+) and GYLD</a:t>
            </a:r>
            <a:r>
              <a:rPr lang="en-US" sz="12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498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Ksucc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LEPSK (D) (m/z 625.32, z = 2+) of the mitochondrial ATP synthase subunit alpha (ATPA),  SISVQQE</a:t>
            </a:r>
            <a:r>
              <a:rPr lang="en-US" sz="12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233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Kma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ETIAK (E) (m/z 773.90, z = 2+) and SISVQQE</a:t>
            </a:r>
            <a:r>
              <a:rPr lang="en-US" sz="12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233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Ksucc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ETIAK (F) (m/z 780.91, z = 2+) of the mitochondrial ATP synthase F(0) complex subunit B1 (AT5F1), LAADVG</a:t>
            </a:r>
            <a:r>
              <a:rPr lang="en-US" sz="12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147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Kma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GSSQR (G) (m/z 637.82, z = 2+) and LAADVG</a:t>
            </a:r>
            <a:r>
              <a:rPr lang="en-US" sz="12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147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Ksucc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GSSQR (H) (m/z 644.83, z = 2+) of the ADP/ATP translocase 1 (ADT1/ANT1), CV</a:t>
            </a:r>
            <a:r>
              <a:rPr lang="en-US" sz="12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33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Kma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LCTGHEYAAK (I) (m/z 541.58, z = 3+) of the calcium/calmodulin-dependent protein kinase type II subunit beta (KCC2B), and T</a:t>
            </a:r>
            <a:r>
              <a:rPr lang="en-US" sz="12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23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Kma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QGVTEAAEK (J) (m/z 624.31, z = 2+) and T</a:t>
            </a:r>
            <a:r>
              <a:rPr lang="en-US" sz="12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34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Kma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EGVLYVGSK (K) (m/z 633.83, z = 2+) of the beta-synuclein (SYUB) in a SIRT5-KO and WT replicate. </a:t>
            </a:r>
          </a:p>
        </p:txBody>
      </p:sp>
    </p:spTree>
    <p:extLst>
      <p:ext uri="{BB962C8B-B14F-4D97-AF65-F5344CB8AC3E}">
        <p14:creationId xmlns:p14="http://schemas.microsoft.com/office/powerpoint/2010/main" val="1278306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542</Words>
  <Application>Microsoft Macintosh PowerPoint</Application>
  <PresentationFormat>Letter Paper (8.5x11 in)</PresentationFormat>
  <Paragraphs>66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Joanna Bons</dc:creator>
  <cp:lastModifiedBy>Birgit Schilling</cp:lastModifiedBy>
  <cp:revision>19</cp:revision>
  <dcterms:created xsi:type="dcterms:W3CDTF">2022-06-01T02:05:19Z</dcterms:created>
  <dcterms:modified xsi:type="dcterms:W3CDTF">2022-10-29T20:09:54Z</dcterms:modified>
</cp:coreProperties>
</file>