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7" r:id="rId7"/>
    <p:sldId id="268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just format 1 - Dekorfärg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2155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10/27/2022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19800" y="4335926"/>
            <a:ext cx="1600200" cy="16076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97195" y="4455976"/>
            <a:ext cx="2157380" cy="14635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1219201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Left-ventricular volumes and ejection fraction from cardiac ECG-gated 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O-water positron emission tomography compared to cardiac magnetic resonance imaging using simultaneous hybrid PET/MR </a:t>
            </a: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685800" y="2583326"/>
            <a:ext cx="7584805" cy="1607674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sv-SE" sz="13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Jonny Nordström*</a:t>
            </a:r>
            <a:r>
              <a:rPr lang="sv-SE" sz="13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1, 2</a:t>
            </a:r>
            <a:r>
              <a:rPr lang="sv-SE" sz="13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sv-SE" sz="13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v-SE" sz="13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Sofia Kvernby*</a:t>
            </a:r>
            <a:r>
              <a:rPr lang="sv-SE" sz="13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1,4</a:t>
            </a:r>
            <a:r>
              <a:rPr lang="sv-SE" sz="13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Tanja Kero</a:t>
            </a:r>
            <a:r>
              <a:rPr lang="sv-SE" sz="13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1,3</a:t>
            </a:r>
            <a:r>
              <a:rPr lang="sv-SE" sz="13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Jens Sörensen</a:t>
            </a:r>
            <a:r>
              <a:rPr lang="sv-SE" sz="13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1,3</a:t>
            </a:r>
            <a:r>
              <a:rPr lang="sv-SE" sz="13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Hendrik J Harms</a:t>
            </a:r>
            <a:r>
              <a:rPr lang="sv-SE" sz="13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sv-SE" sz="13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Mark Lubberink</a:t>
            </a:r>
            <a:r>
              <a:rPr lang="sv-SE" sz="13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1,4</a:t>
            </a:r>
            <a:endParaRPr lang="sv-SE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28040" indent="-828040"/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1.Department of Surgical Sciences / Nuclear Medicine &amp; PET, Uppsala University, Uppsala, Sweden</a:t>
            </a:r>
            <a:endParaRPr lang="sv-S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2.Centre for Research and Development, Uppsala/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Gävleborg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County, </a:t>
            </a:r>
            <a:r>
              <a:rPr lang="en-US" sz="1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Gävle</a:t>
            </a:r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Sweden</a:t>
            </a:r>
            <a:endParaRPr lang="sv-S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3.Medical Imaging Centre, Uppsala University Hospital, Uppsala, Sweden</a:t>
            </a:r>
            <a:endParaRPr lang="sv-S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4.Medical Physics, Uppsala University Hospital, Uppsala, Sweden</a:t>
            </a:r>
            <a:endParaRPr lang="sv-S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*Shared first authorship</a:t>
            </a:r>
            <a:endParaRPr lang="sv-S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alt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9D26E7CE-3893-4123-8EAE-2325EF8C01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3671" y="4351683"/>
            <a:ext cx="1552458" cy="1576159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ABF11626-6F1A-4914-90A8-A87A3AFB12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16" y="4455978"/>
            <a:ext cx="1032441" cy="1465784"/>
          </a:xfrm>
          <a:prstGeom prst="rect">
            <a:avLst/>
          </a:prstGeom>
        </p:spPr>
      </p:pic>
      <p:pic>
        <p:nvPicPr>
          <p:cNvPr id="5" name="Bildobjekt 4" descr="En bild som visar person, vägg, person, inomhus&#10;&#10;Automatiskt genererad beskrivning">
            <a:extLst>
              <a:ext uri="{FF2B5EF4-FFF2-40B4-BE49-F238E27FC236}">
                <a16:creationId xmlns:a16="http://schemas.microsoft.com/office/drawing/2014/main" id="{B5763228-7117-4E6C-991E-CADC4CD8643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2" t="7450"/>
          <a:stretch/>
        </p:blipFill>
        <p:spPr>
          <a:xfrm>
            <a:off x="1833646" y="4455976"/>
            <a:ext cx="1120929" cy="14657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000" baseline="30000" dirty="0"/>
              <a:t>15</a:t>
            </a:r>
            <a:r>
              <a:rPr lang="en-US" altLang="en-US" sz="2000" dirty="0"/>
              <a:t>O-water PET is the gold standard for quantification of myocardial blood flow, while cardiac magnetic resonance is considered the gold standard for LV volumes and EF estimation.</a:t>
            </a:r>
          </a:p>
          <a:p>
            <a:pPr marL="0" indent="0">
              <a:buNone/>
            </a:pPr>
            <a:endParaRPr lang="en-US" altLang="en-US" sz="1200" dirty="0"/>
          </a:p>
          <a:p>
            <a:pPr marL="0" indent="0">
              <a:buNone/>
            </a:pPr>
            <a:r>
              <a:rPr lang="en-US" altLang="en-US" sz="2000" dirty="0"/>
              <a:t>Since </a:t>
            </a:r>
            <a:r>
              <a:rPr lang="en-US" altLang="en-US" sz="2000" baseline="30000" dirty="0" smtClean="0"/>
              <a:t>15</a:t>
            </a:r>
            <a:r>
              <a:rPr lang="en-US" altLang="en-US" sz="2000" dirty="0" smtClean="0"/>
              <a:t>O-water </a:t>
            </a:r>
            <a:r>
              <a:rPr lang="en-US" altLang="en-US" sz="2000" dirty="0"/>
              <a:t>is freely diffusible, EF and LV volumes can not be calculated from late-uptake </a:t>
            </a:r>
            <a:r>
              <a:rPr lang="en-US" altLang="en-US" sz="2000" baseline="30000" dirty="0"/>
              <a:t>15</a:t>
            </a:r>
            <a:r>
              <a:rPr lang="en-US" altLang="en-US" sz="2000" dirty="0"/>
              <a:t>O-water PET images. </a:t>
            </a:r>
            <a:endParaRPr lang="en-US" altLang="en-US" sz="1200" dirty="0"/>
          </a:p>
          <a:p>
            <a:pPr marL="0" indent="0">
              <a:buNone/>
            </a:pPr>
            <a:endParaRPr lang="en-US" altLang="en-US" sz="1200" dirty="0"/>
          </a:p>
          <a:p>
            <a:pPr marL="0" indent="0">
              <a:buNone/>
            </a:pPr>
            <a:r>
              <a:rPr lang="en-US" altLang="en-US" sz="2000" dirty="0"/>
              <a:t>Calculating LV volumes and EF have in </a:t>
            </a:r>
            <a:r>
              <a:rPr lang="en-US" altLang="en-US" sz="2000" dirty="0" smtClean="0"/>
              <a:t>two </a:t>
            </a:r>
            <a:r>
              <a:rPr lang="en-US" altLang="en-US" sz="2000" dirty="0"/>
              <a:t>previous </a:t>
            </a:r>
            <a:r>
              <a:rPr lang="en-US" altLang="en-US" sz="2000" dirty="0" smtClean="0"/>
              <a:t>studies </a:t>
            </a:r>
            <a:r>
              <a:rPr lang="en-US" altLang="en-US" sz="2000" dirty="0"/>
              <a:t>shown to be feasible using ECG-gated first-pass images.</a:t>
            </a:r>
          </a:p>
          <a:p>
            <a:pPr marL="0" indent="0">
              <a:buNone/>
            </a:pPr>
            <a:endParaRPr lang="en-US" altLang="en-US" sz="1200" dirty="0"/>
          </a:p>
          <a:p>
            <a:pPr marL="0" indent="0">
              <a:buNone/>
            </a:pPr>
            <a:r>
              <a:rPr lang="en-US" altLang="en-US" sz="2000" dirty="0"/>
              <a:t>The aim of this study </a:t>
            </a:r>
            <a:r>
              <a:rPr lang="en-US" altLang="en-US" sz="2000" dirty="0" smtClean="0"/>
              <a:t>was </a:t>
            </a:r>
            <a:r>
              <a:rPr lang="en-US" altLang="en-US" sz="2000" dirty="0"/>
              <a:t>to verify a method for measurement of LV volumes and EF calculations from </a:t>
            </a:r>
            <a:r>
              <a:rPr lang="en-US" altLang="en-US" sz="2000" baseline="30000" dirty="0"/>
              <a:t>15</a:t>
            </a:r>
            <a:r>
              <a:rPr lang="en-US" altLang="en-US" sz="2000" dirty="0"/>
              <a:t>O-water PET with CMR, simultaneously in a hybrid 3T PET/MR scanner.</a:t>
            </a:r>
            <a:endParaRPr lang="en-US" altLang="en-US" sz="2800" dirty="0"/>
          </a:p>
          <a:p>
            <a:pPr marL="0" indent="0">
              <a:buNone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000" dirty="0"/>
              <a:t>Prospective cohort study.</a:t>
            </a:r>
          </a:p>
          <a:p>
            <a:pPr marL="0" indent="0">
              <a:buNone/>
            </a:pPr>
            <a:endParaRPr lang="en-US" altLang="en-US" sz="1200" dirty="0"/>
          </a:p>
          <a:p>
            <a:pPr marL="0" indent="0">
              <a:buNone/>
            </a:pPr>
            <a:r>
              <a:rPr lang="en-US" altLang="en-US" sz="2000" dirty="0" smtClean="0"/>
              <a:t>Twenty-four (24) </a:t>
            </a:r>
            <a:r>
              <a:rPr lang="en-US" altLang="en-US" sz="2000" dirty="0"/>
              <a:t>patients with known or suspected CAD were included. 	</a:t>
            </a:r>
            <a:r>
              <a:rPr lang="en-US" altLang="en-US" sz="1800" dirty="0"/>
              <a:t>Patients with known history of ST-elevation myocardial infarction were 	excluded.</a:t>
            </a:r>
          </a:p>
          <a:p>
            <a:pPr marL="0" indent="0">
              <a:buNone/>
            </a:pPr>
            <a:endParaRPr lang="en-US" altLang="en-US" sz="1200" dirty="0"/>
          </a:p>
          <a:p>
            <a:pPr marL="0" indent="0">
              <a:buNone/>
            </a:pPr>
            <a:r>
              <a:rPr lang="en-US" altLang="en-US" sz="2000" dirty="0"/>
              <a:t>Patients underwent a simultaneous ECG-gated cardiac PET/MR scan. 	</a:t>
            </a:r>
            <a:r>
              <a:rPr lang="en-US" altLang="en-US" sz="1800" dirty="0"/>
              <a:t>The first-pass </a:t>
            </a:r>
            <a:r>
              <a:rPr lang="en-US" altLang="en-US" sz="1800" baseline="30000" dirty="0"/>
              <a:t>15</a:t>
            </a:r>
            <a:r>
              <a:rPr lang="en-US" altLang="en-US" sz="1800" dirty="0"/>
              <a:t>O-water PET images and the functional CMR images 	were analyzed using the </a:t>
            </a:r>
            <a:r>
              <a:rPr lang="en-US" altLang="en-US" sz="1800" dirty="0" err="1" smtClean="0"/>
              <a:t>CarPET</a:t>
            </a:r>
            <a:r>
              <a:rPr lang="en-US" altLang="en-US" sz="1800" dirty="0" smtClean="0"/>
              <a:t> software </a:t>
            </a:r>
            <a:r>
              <a:rPr lang="en-US" altLang="en-US" sz="1800" dirty="0"/>
              <a:t>respectively the Segment 	software, for LV volumes and EF. </a:t>
            </a:r>
          </a:p>
          <a:p>
            <a:pPr marL="0" indent="0">
              <a:buNone/>
            </a:pPr>
            <a:endParaRPr lang="en-US" altLang="en-US" sz="1200" dirty="0"/>
          </a:p>
          <a:p>
            <a:pPr marL="0" indent="0">
              <a:buNone/>
            </a:pPr>
            <a:r>
              <a:rPr lang="en-US" altLang="en-US" sz="2000" dirty="0"/>
              <a:t>LV volumes and EF were compared using correlation analysis and Bland-Altman analysis. Inter- and intra-observer variability were assessed for both modalities.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3187401-F625-4050-8823-3D126CD8465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792142" y="-1"/>
            <a:ext cx="735185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DCC14466-B26D-44EB-BDAA-09909C1653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75" r="48280"/>
          <a:stretch/>
        </p:blipFill>
        <p:spPr>
          <a:xfrm>
            <a:off x="4280262" y="1695604"/>
            <a:ext cx="2349138" cy="3943196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6436FBB0-EE6E-4441-8F2B-292CC575A0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71" b="49574"/>
          <a:stretch/>
        </p:blipFill>
        <p:spPr>
          <a:xfrm>
            <a:off x="1752600" y="1567272"/>
            <a:ext cx="2299063" cy="3919128"/>
          </a:xfrm>
          <a:prstGeom prst="rect">
            <a:avLst/>
          </a:prstGeo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A69F174F-BF11-42FA-9E80-7AFCC32F364F}"/>
              </a:ext>
            </a:extLst>
          </p:cNvPr>
          <p:cNvSpPr txBox="1"/>
          <p:nvPr/>
        </p:nvSpPr>
        <p:spPr>
          <a:xfrm>
            <a:off x="1729468" y="5538448"/>
            <a:ext cx="6652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err="1">
                <a:latin typeface="+mj-lt"/>
              </a:rPr>
              <a:t>Linear</a:t>
            </a:r>
            <a:r>
              <a:rPr lang="sv-SE" sz="1400" dirty="0">
                <a:latin typeface="+mj-lt"/>
              </a:rPr>
              <a:t> regression </a:t>
            </a:r>
            <a:r>
              <a:rPr lang="sv-SE" sz="1400" dirty="0" err="1">
                <a:latin typeface="+mj-lt"/>
              </a:rPr>
              <a:t>between</a:t>
            </a:r>
            <a:r>
              <a:rPr lang="sv-SE" sz="1400" dirty="0">
                <a:latin typeface="+mj-lt"/>
              </a:rPr>
              <a:t> PET and CMR for EDV, ESV, SV and EF</a:t>
            </a:r>
          </a:p>
        </p:txBody>
      </p:sp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graphicFrame>
        <p:nvGraphicFramePr>
          <p:cNvPr id="6" name="Platshållare för innehåll 5">
            <a:extLst>
              <a:ext uri="{FF2B5EF4-FFF2-40B4-BE49-F238E27FC236}">
                <a16:creationId xmlns:a16="http://schemas.microsoft.com/office/drawing/2014/main" id="{244B8C2B-C43E-4F86-9981-F74DED0ADB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0723712"/>
              </p:ext>
            </p:extLst>
          </p:nvPr>
        </p:nvGraphicFramePr>
        <p:xfrm>
          <a:off x="1661978" y="1875259"/>
          <a:ext cx="5881821" cy="1122625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504600">
                  <a:extLst>
                    <a:ext uri="{9D8B030D-6E8A-4147-A177-3AD203B41FA5}">
                      <a16:colId xmlns:a16="http://schemas.microsoft.com/office/drawing/2014/main" val="3281980980"/>
                    </a:ext>
                  </a:extLst>
                </a:gridCol>
                <a:gridCol w="1264836">
                  <a:extLst>
                    <a:ext uri="{9D8B030D-6E8A-4147-A177-3AD203B41FA5}">
                      <a16:colId xmlns:a16="http://schemas.microsoft.com/office/drawing/2014/main" val="2149276735"/>
                    </a:ext>
                  </a:extLst>
                </a:gridCol>
                <a:gridCol w="1171474">
                  <a:extLst>
                    <a:ext uri="{9D8B030D-6E8A-4147-A177-3AD203B41FA5}">
                      <a16:colId xmlns:a16="http://schemas.microsoft.com/office/drawing/2014/main" val="3664324437"/>
                    </a:ext>
                  </a:extLst>
                </a:gridCol>
                <a:gridCol w="1365608">
                  <a:extLst>
                    <a:ext uri="{9D8B030D-6E8A-4147-A177-3AD203B41FA5}">
                      <a16:colId xmlns:a16="http://schemas.microsoft.com/office/drawing/2014/main" val="3647440288"/>
                    </a:ext>
                  </a:extLst>
                </a:gridCol>
                <a:gridCol w="630566">
                  <a:extLst>
                    <a:ext uri="{9D8B030D-6E8A-4147-A177-3AD203B41FA5}">
                      <a16:colId xmlns:a16="http://schemas.microsoft.com/office/drawing/2014/main" val="3592237818"/>
                    </a:ext>
                  </a:extLst>
                </a:gridCol>
                <a:gridCol w="944737">
                  <a:extLst>
                    <a:ext uri="{9D8B030D-6E8A-4147-A177-3AD203B41FA5}">
                      <a16:colId xmlns:a16="http://schemas.microsoft.com/office/drawing/2014/main" val="2346729411"/>
                    </a:ext>
                  </a:extLst>
                </a:gridCol>
              </a:tblGrid>
              <a:tr h="224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Average PET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Average CMR</a:t>
                      </a:r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Bias (%)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ICC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r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393859"/>
                  </a:ext>
                </a:extLst>
              </a:tr>
              <a:tr h="224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EDV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164 ± 37 mL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156 ± 37 mL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5.2 ± 10.5*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0.90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0.91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9104303"/>
                  </a:ext>
                </a:extLst>
              </a:tr>
              <a:tr h="224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ESV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66 ± 17 mL</a:t>
                      </a:r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61 ± 18 mL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8.3 ± 15.5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0.82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0.84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3931608"/>
                  </a:ext>
                </a:extLst>
              </a:tr>
              <a:tr h="224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SV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98 ± 24 mL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95 ± 22 mL</a:t>
                      </a:r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4.0 ± 14.1</a:t>
                      </a:r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0.84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0.85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1169679"/>
                  </a:ext>
                </a:extLst>
              </a:tr>
              <a:tr h="224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EF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v-SE" sz="1100">
                          <a:effectLst/>
                        </a:rPr>
                        <a:t>60 </a:t>
                      </a:r>
                      <a:r>
                        <a:rPr lang="en-US" sz="1100">
                          <a:effectLst/>
                        </a:rPr>
                        <a:t>± 6 %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v-SE" sz="1100">
                          <a:effectLst/>
                        </a:rPr>
                        <a:t>61 </a:t>
                      </a:r>
                      <a:r>
                        <a:rPr lang="en-US" sz="1100">
                          <a:effectLst/>
                        </a:rPr>
                        <a:t>± 5 %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-1.5 ± 8.1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0.51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0.52</a:t>
                      </a:r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945029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62EE0CF8-C1A6-479E-ACF7-443BEB5F98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03390"/>
              </p:ext>
            </p:extLst>
          </p:nvPr>
        </p:nvGraphicFramePr>
        <p:xfrm>
          <a:off x="1661977" y="4352404"/>
          <a:ext cx="5881821" cy="1358664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513845">
                  <a:extLst>
                    <a:ext uri="{9D8B030D-6E8A-4147-A177-3AD203B41FA5}">
                      <a16:colId xmlns:a16="http://schemas.microsoft.com/office/drawing/2014/main" val="2981179486"/>
                    </a:ext>
                  </a:extLst>
                </a:gridCol>
                <a:gridCol w="1341623">
                  <a:extLst>
                    <a:ext uri="{9D8B030D-6E8A-4147-A177-3AD203B41FA5}">
                      <a16:colId xmlns:a16="http://schemas.microsoft.com/office/drawing/2014/main" val="1700133346"/>
                    </a:ext>
                  </a:extLst>
                </a:gridCol>
                <a:gridCol w="1341623">
                  <a:extLst>
                    <a:ext uri="{9D8B030D-6E8A-4147-A177-3AD203B41FA5}">
                      <a16:colId xmlns:a16="http://schemas.microsoft.com/office/drawing/2014/main" val="3945774895"/>
                    </a:ext>
                  </a:extLst>
                </a:gridCol>
                <a:gridCol w="1342365">
                  <a:extLst>
                    <a:ext uri="{9D8B030D-6E8A-4147-A177-3AD203B41FA5}">
                      <a16:colId xmlns:a16="http://schemas.microsoft.com/office/drawing/2014/main" val="4142035411"/>
                    </a:ext>
                  </a:extLst>
                </a:gridCol>
                <a:gridCol w="1342365">
                  <a:extLst>
                    <a:ext uri="{9D8B030D-6E8A-4147-A177-3AD203B41FA5}">
                      <a16:colId xmlns:a16="http://schemas.microsoft.com/office/drawing/2014/main" val="926366158"/>
                    </a:ext>
                  </a:extLst>
                </a:gridCol>
              </a:tblGrid>
              <a:tr h="4608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Inter-observer PET</a:t>
                      </a:r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Intra-observer PET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Inter-observer CMR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Intra-observer CMR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386934"/>
                  </a:ext>
                </a:extLst>
              </a:tr>
              <a:tr h="224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EDV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0.93 (0.83-0.97)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0.94 (0.86-0.97)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0.97 (0.92-0.99)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0.99 (0.97-1.0)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4898555"/>
                  </a:ext>
                </a:extLst>
              </a:tr>
              <a:tr h="224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ESV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0.85 (0.69-0.94)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0.93 (0.85-0.97)</a:t>
                      </a:r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0.89 (0.25-0.97)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0.96 (0.70-0.99)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3949793"/>
                  </a:ext>
                </a:extLst>
              </a:tr>
              <a:tr h="224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SV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0.91 (0.79-0.96)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0.86 (0.70-0.94)</a:t>
                      </a:r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0.93( 0.84-0.97)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0.98 (0.95-0.99)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2035636"/>
                  </a:ext>
                </a:extLst>
              </a:tr>
              <a:tr h="2244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EF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0.68 (0.39-0.85)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0.68 (0.68-0.85)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0.50 (0.04-0.77) </a:t>
                      </a:r>
                      <a:endParaRPr lang="sv-S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0.82 (0.40-0.94)</a:t>
                      </a:r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6934765"/>
                  </a:ext>
                </a:extLst>
              </a:tr>
            </a:tbl>
          </a:graphicData>
        </a:graphic>
      </p:graphicFrame>
      <p:sp>
        <p:nvSpPr>
          <p:cNvPr id="12" name="Rectangle 2">
            <a:extLst>
              <a:ext uri="{FF2B5EF4-FFF2-40B4-BE49-F238E27FC236}">
                <a16:creationId xmlns:a16="http://schemas.microsoft.com/office/drawing/2014/main" id="{0923EF8C-CFB9-4667-9E8C-79D625C92E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6391" y="5758190"/>
            <a:ext cx="566373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v-SE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EDV: end-diastolic volume, ESV: end-systolic volume, SV: stroke volume, EF: ejection fraction.</a:t>
            </a:r>
            <a:endParaRPr kumimoji="0" lang="en-US" altLang="sv-S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DCE81A4C-8708-4C5C-B3AA-EC890405999C}"/>
              </a:ext>
            </a:extLst>
          </p:cNvPr>
          <p:cNvSpPr txBox="1"/>
          <p:nvPr/>
        </p:nvSpPr>
        <p:spPr>
          <a:xfrm>
            <a:off x="1609454" y="1524000"/>
            <a:ext cx="541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v-S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Relative mean bias, ICC, and r</a:t>
            </a:r>
            <a:r>
              <a:rPr kumimoji="0" lang="en-US" altLang="sv-SE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altLang="sv-S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between PET and CMR for all measured parameters. </a:t>
            </a:r>
            <a:endParaRPr kumimoji="0" lang="sv-SE" altLang="sv-S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6138C90C-B034-4A94-B908-7565103D975B}"/>
              </a:ext>
            </a:extLst>
          </p:cNvPr>
          <p:cNvSpPr txBox="1"/>
          <p:nvPr/>
        </p:nvSpPr>
        <p:spPr>
          <a:xfrm>
            <a:off x="1596391" y="3034424"/>
            <a:ext cx="5534296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v-SE" sz="1100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EDV: end-diastolic volume, ESV: end-systolic volume, SV: stroke volume,</a:t>
            </a:r>
          </a:p>
          <a:p>
            <a:pPr eaLnBrk="0" hangingPunct="0"/>
            <a:r>
              <a:rPr kumimoji="0" lang="en-US" altLang="sv-SE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EF: ejection fraction, ICC: intra-class correlation coefficient. *p&lt;0.05.</a:t>
            </a:r>
            <a:endParaRPr kumimoji="0" lang="sv-SE" altLang="sv-S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v-SE" sz="1200" dirty="0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A860EA7E-8A07-478D-AE88-55C248443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3734" y="3987436"/>
            <a:ext cx="674037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sv-S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Intraclass correlation coefficient (ICC) for inter- and intra-observer variability for PET respectively CMR.</a:t>
            </a:r>
            <a:endParaRPr kumimoji="0" lang="sv-SE" altLang="sv-S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305800" cy="42275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effectLst/>
                <a:ea typeface="Calibri" panose="020F0502020204030204" pitchFamily="34" charset="0"/>
              </a:rPr>
              <a:t>LV volumes and EF can be calculated from a single </a:t>
            </a:r>
            <a:r>
              <a:rPr lang="en-US" sz="2000" baseline="30000" dirty="0">
                <a:effectLst/>
                <a:ea typeface="Calibri" panose="020F0502020204030204" pitchFamily="34" charset="0"/>
              </a:rPr>
              <a:t>15</a:t>
            </a:r>
            <a:r>
              <a:rPr lang="en-US" sz="2000" dirty="0">
                <a:effectLst/>
                <a:ea typeface="Calibri" panose="020F0502020204030204" pitchFamily="34" charset="0"/>
              </a:rPr>
              <a:t>O-water PET scan with high accuracy and comparable precision as with CMR. </a:t>
            </a:r>
          </a:p>
          <a:p>
            <a:pPr marL="0" indent="0">
              <a:buNone/>
            </a:pPr>
            <a:endParaRPr lang="en-US" sz="2000" dirty="0"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>
                <a:effectLst/>
                <a:ea typeface="Calibri" panose="020F0502020204030204" pitchFamily="34" charset="0"/>
              </a:rPr>
              <a:t>The method is fast, highly automated, requires minimal user intervention and could be implemented as a part of the clinical standard analysis of </a:t>
            </a:r>
            <a:r>
              <a:rPr lang="en-US" sz="2000" baseline="30000" dirty="0">
                <a:effectLst/>
                <a:ea typeface="Calibri" panose="020F0502020204030204" pitchFamily="34" charset="0"/>
              </a:rPr>
              <a:t>15</a:t>
            </a:r>
            <a:r>
              <a:rPr lang="en-US" sz="2000" dirty="0">
                <a:effectLst/>
                <a:ea typeface="Calibri" panose="020F0502020204030204" pitchFamily="34" charset="0"/>
              </a:rPr>
              <a:t>O-water PET.</a:t>
            </a:r>
            <a:r>
              <a:rPr lang="en-US" altLang="en-US" sz="2000" dirty="0"/>
              <a:t> </a:t>
            </a:r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8620</TotalTime>
  <Words>704</Words>
  <Application>Microsoft Office PowerPoint</Application>
  <PresentationFormat>Bildspel på skärmen (4:3)</PresentationFormat>
  <Paragraphs>103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3</vt:i4>
      </vt:variant>
      <vt:variant>
        <vt:lpstr>Bildrubriker</vt:lpstr>
      </vt:variant>
      <vt:variant>
        <vt:i4>6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Left-ventricular volumes and ejection fraction from cardiac ECG-gated 15O-water positron emission tomography compared to cardiac magnetic resonance imaging using simultaneous hybrid PET/MR 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Nordström Jonny - HOSIP - Läkare Röntgen Gävle</cp:lastModifiedBy>
  <cp:revision>116</cp:revision>
  <dcterms:created xsi:type="dcterms:W3CDTF">2011-04-18T21:44:13Z</dcterms:created>
  <dcterms:modified xsi:type="dcterms:W3CDTF">2022-10-27T10:36:16Z</dcterms:modified>
</cp:coreProperties>
</file>