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53" r:id="rId2"/>
    <p:sldId id="349" r:id="rId3"/>
    <p:sldId id="350" r:id="rId4"/>
    <p:sldId id="354" r:id="rId5"/>
    <p:sldId id="352" r:id="rId6"/>
    <p:sldId id="347" r:id="rId7"/>
    <p:sldId id="348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5C6FF"/>
    <a:srgbClr val="999999"/>
    <a:srgbClr val="000000"/>
    <a:srgbClr val="FAB660"/>
    <a:srgbClr val="F12E32"/>
    <a:srgbClr val="F8971B"/>
    <a:srgbClr val="1ECBFF"/>
    <a:srgbClr val="9A9A9A"/>
    <a:srgbClr val="7720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浅色样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5342" autoAdjust="0"/>
  </p:normalViewPr>
  <p:slideViewPr>
    <p:cSldViewPr snapToGrid="0" showGuides="1">
      <p:cViewPr varScale="1">
        <p:scale>
          <a:sx n="92" d="100"/>
          <a:sy n="92" d="100"/>
        </p:scale>
        <p:origin x="68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D578-AE83-42E8-9F69-F41B38E5E1A1}" type="datetimeFigureOut">
              <a:rPr lang="zh-CN" altLang="en-US" smtClean="0"/>
              <a:t>2023/2/17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301B4-73E5-4E45-B239-17CE4BE7E6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554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B7D4-F4BB-499F-AAD5-8E7D78F88C3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0430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E38DE-E123-4E5D-8226-B64BEF1FD230}" type="datetimeFigureOut">
              <a:rPr lang="zh-CN" altLang="en-US" smtClean="0"/>
              <a:t>2023/2/17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E282-9947-4583-A0DE-E6232068F4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9367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E38DE-E123-4E5D-8226-B64BEF1FD230}" type="datetimeFigureOut">
              <a:rPr lang="zh-CN" altLang="en-US" smtClean="0"/>
              <a:t>2023/2/17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E282-9947-4583-A0DE-E6232068F4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113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E38DE-E123-4E5D-8226-B64BEF1FD230}" type="datetimeFigureOut">
              <a:rPr lang="zh-CN" altLang="en-US" smtClean="0"/>
              <a:t>2023/2/17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E282-9947-4583-A0DE-E6232068F4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3672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E38DE-E123-4E5D-8226-B64BEF1FD230}" type="datetimeFigureOut">
              <a:rPr lang="zh-CN" altLang="en-US" smtClean="0"/>
              <a:t>2023/2/17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E282-9947-4583-A0DE-E6232068F4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4979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E38DE-E123-4E5D-8226-B64BEF1FD230}" type="datetimeFigureOut">
              <a:rPr lang="zh-CN" altLang="en-US" smtClean="0"/>
              <a:t>2023/2/17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E282-9947-4583-A0DE-E6232068F4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238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E38DE-E123-4E5D-8226-B64BEF1FD230}" type="datetimeFigureOut">
              <a:rPr lang="zh-CN" altLang="en-US" smtClean="0"/>
              <a:t>2023/2/17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E282-9947-4583-A0DE-E6232068F4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421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E38DE-E123-4E5D-8226-B64BEF1FD230}" type="datetimeFigureOut">
              <a:rPr lang="zh-CN" altLang="en-US" smtClean="0"/>
              <a:t>2023/2/17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E282-9947-4583-A0DE-E6232068F4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517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E38DE-E123-4E5D-8226-B64BEF1FD230}" type="datetimeFigureOut">
              <a:rPr lang="zh-CN" altLang="en-US" smtClean="0"/>
              <a:t>2023/2/17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E282-9947-4583-A0DE-E6232068F4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361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E38DE-E123-4E5D-8226-B64BEF1FD230}" type="datetimeFigureOut">
              <a:rPr lang="zh-CN" altLang="en-US" smtClean="0"/>
              <a:t>2023/2/17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E282-9947-4583-A0DE-E6232068F4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488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E38DE-E123-4E5D-8226-B64BEF1FD230}" type="datetimeFigureOut">
              <a:rPr lang="zh-CN" altLang="en-US" smtClean="0"/>
              <a:t>2023/2/17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E282-9947-4583-A0DE-E6232068F4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832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E38DE-E123-4E5D-8226-B64BEF1FD230}" type="datetimeFigureOut">
              <a:rPr lang="zh-CN" altLang="en-US" smtClean="0"/>
              <a:t>2023/2/17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E282-9947-4583-A0DE-E6232068F4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159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E38DE-E123-4E5D-8226-B64BEF1FD230}" type="datetimeFigureOut">
              <a:rPr lang="zh-CN" altLang="en-US" smtClean="0"/>
              <a:t>2023/2/17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CE282-9947-4583-A0DE-E6232068F4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376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tiff"/><Relationship Id="rId4" Type="http://schemas.openxmlformats.org/officeDocument/2006/relationships/image" Target="../media/image9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7" Type="http://schemas.openxmlformats.org/officeDocument/2006/relationships/image" Target="../media/image18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tiff"/><Relationship Id="rId5" Type="http://schemas.openxmlformats.org/officeDocument/2006/relationships/image" Target="../media/image16.tiff"/><Relationship Id="rId4" Type="http://schemas.openxmlformats.org/officeDocument/2006/relationships/image" Target="../media/image15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tiff"/><Relationship Id="rId4" Type="http://schemas.openxmlformats.org/officeDocument/2006/relationships/image" Target="../media/image21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tiff"/><Relationship Id="rId4" Type="http://schemas.openxmlformats.org/officeDocument/2006/relationships/image" Target="../media/image2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tiff"/><Relationship Id="rId4" Type="http://schemas.openxmlformats.org/officeDocument/2006/relationships/image" Target="../media/image2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6">
            <a:extLst>
              <a:ext uri="{FF2B5EF4-FFF2-40B4-BE49-F238E27FC236}">
                <a16:creationId xmlns:a16="http://schemas.microsoft.com/office/drawing/2014/main" id="{5D5712A6-A72E-6C0D-49C4-99172FF539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728972"/>
              </p:ext>
            </p:extLst>
          </p:nvPr>
        </p:nvGraphicFramePr>
        <p:xfrm>
          <a:off x="2074591" y="564946"/>
          <a:ext cx="3845752" cy="2064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1152">
                  <a:extLst>
                    <a:ext uri="{9D8B030D-6E8A-4147-A177-3AD203B41FA5}">
                      <a16:colId xmlns:a16="http://schemas.microsoft.com/office/drawing/2014/main" val="2742456486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1756413393"/>
                    </a:ext>
                  </a:extLst>
                </a:gridCol>
              </a:tblGrid>
              <a:tr h="22321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>
                          <a:solidFill>
                            <a:schemeClr val="tx1"/>
                          </a:solidFill>
                          <a:latin typeface="+mn-lt"/>
                        </a:rPr>
                        <a:t>HER2 Score 0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>
                          <a:solidFill>
                            <a:schemeClr val="tx1"/>
                          </a:solidFill>
                          <a:latin typeface="+mn-lt"/>
                        </a:rPr>
                        <a:t>Figure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312653"/>
                  </a:ext>
                </a:extLst>
              </a:tr>
              <a:tr h="18053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>
                          <a:latin typeface="+mn-lt"/>
                        </a:rPr>
                        <a:t>No membranous staining or staining of &lt; 10% of the tumor cells</a:t>
                      </a:r>
                      <a:endParaRPr lang="zh-CN" altLang="en-US" sz="11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260664"/>
                  </a:ext>
                </a:extLst>
              </a:tr>
            </a:tbl>
          </a:graphicData>
        </a:graphic>
      </p:graphicFrame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0"/>
          <a:stretch/>
        </p:blipFill>
        <p:spPr>
          <a:xfrm>
            <a:off x="7800008" y="845494"/>
            <a:ext cx="2492447" cy="17838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5"/>
          <a:stretch/>
        </p:blipFill>
        <p:spPr>
          <a:xfrm>
            <a:off x="3418839" y="834061"/>
            <a:ext cx="2493621" cy="17833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49"/>
          <a:stretch/>
        </p:blipFill>
        <p:spPr>
          <a:xfrm>
            <a:off x="3390911" y="3203112"/>
            <a:ext cx="2493621" cy="181955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25"/>
          <a:stretch/>
        </p:blipFill>
        <p:spPr>
          <a:xfrm>
            <a:off x="7792125" y="3204610"/>
            <a:ext cx="2492447" cy="180819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596682" y="364891"/>
            <a:ext cx="32285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A</a:t>
            </a:r>
            <a:endParaRPr lang="zh-CN" altLang="en-US" sz="20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1596682" y="2738683"/>
            <a:ext cx="32285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C</a:t>
            </a:r>
            <a:endParaRPr lang="zh-CN" altLang="en-US" sz="2000" b="1" dirty="0"/>
          </a:p>
        </p:txBody>
      </p:sp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547323"/>
              </p:ext>
            </p:extLst>
          </p:nvPr>
        </p:nvGraphicFramePr>
        <p:xfrm>
          <a:off x="2374325" y="5474787"/>
          <a:ext cx="7402137" cy="1098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29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92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92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38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161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4576">
                <a:tc>
                  <a:txBody>
                    <a:bodyPr/>
                    <a:lstStyle/>
                    <a:p>
                      <a:r>
                        <a:rPr lang="en-US" altLang="zh-CN" sz="1100" b="0" dirty="0">
                          <a:solidFill>
                            <a:schemeClr val="tx1"/>
                          </a:solidFill>
                        </a:rPr>
                        <a:t>Center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0" dirty="0">
                          <a:solidFill>
                            <a:schemeClr val="tx1"/>
                          </a:solidFill>
                        </a:rPr>
                        <a:t>Total N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>
                          <a:solidFill>
                            <a:schemeClr val="tx1"/>
                          </a:solidFill>
                        </a:rPr>
                        <a:t>HER2 0  % (n)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0" dirty="0">
                          <a:solidFill>
                            <a:schemeClr val="tx1"/>
                          </a:solidFill>
                        </a:rPr>
                        <a:t>HER2 1+  % (n)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0" dirty="0">
                          <a:solidFill>
                            <a:schemeClr val="tx1"/>
                          </a:solidFill>
                        </a:rPr>
                        <a:t>HER2 2+  % (n)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0" dirty="0">
                          <a:solidFill>
                            <a:schemeClr val="tx1"/>
                          </a:solidFill>
                        </a:rPr>
                        <a:t>HER2 3+  % (n)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576">
                <a:tc>
                  <a:txBody>
                    <a:bodyPr/>
                    <a:lstStyle/>
                    <a:p>
                      <a:r>
                        <a:rPr lang="en-US" altLang="zh-CN" sz="1100" dirty="0"/>
                        <a:t>Center 1</a:t>
                      </a:r>
                      <a:endParaRPr lang="zh-CN" alt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chemeClr val="tx1"/>
                          </a:solidFill>
                        </a:rPr>
                        <a:t>3304</a:t>
                      </a:r>
                      <a:endParaRPr lang="zh-CN" alt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53.4 (1765)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4763" marR="4763" marT="476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25.5 (843)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4763" marR="4763" marT="476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13.6 (449)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4763" marR="4763" marT="476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7.5 (247)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4763" marR="4763" marT="476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576">
                <a:tc>
                  <a:txBody>
                    <a:bodyPr/>
                    <a:lstStyle/>
                    <a:p>
                      <a:r>
                        <a:rPr lang="en-US" altLang="zh-CN" sz="1100" dirty="0"/>
                        <a:t>Center 2</a:t>
                      </a:r>
                      <a:endParaRPr lang="zh-CN" alt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chemeClr val="tx1"/>
                          </a:solidFill>
                        </a:rPr>
                        <a:t>1693</a:t>
                      </a:r>
                      <a:endParaRPr lang="zh-CN" alt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42.5 (720)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4763" marR="4763" marT="476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37.6 (636)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4763" marR="4763" marT="476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13.2 (224)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4763" marR="4763" marT="476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5.5 (93)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4763" marR="4763" marT="476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576">
                <a:tc>
                  <a:txBody>
                    <a:bodyPr/>
                    <a:lstStyle/>
                    <a:p>
                      <a:r>
                        <a:rPr lang="en-US" altLang="zh-CN" sz="1100" dirty="0"/>
                        <a:t>Center 3</a:t>
                      </a:r>
                      <a:endParaRPr lang="zh-CN" alt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chemeClr val="tx1"/>
                          </a:solidFill>
                        </a:rPr>
                        <a:t>625</a:t>
                      </a:r>
                      <a:endParaRPr lang="zh-CN" alt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64.6 (404)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4763" marR="4763" marT="476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15.4 (96)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4763" marR="4763" marT="476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13.9 (87)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4763" marR="4763" marT="476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6.1 (38)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4763" marR="4763" marT="476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1592826" y="5061068"/>
            <a:ext cx="3267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E</a:t>
            </a:r>
            <a:endParaRPr lang="zh-CN" altLang="en-US" sz="2000" b="1" dirty="0"/>
          </a:p>
        </p:txBody>
      </p:sp>
      <p:sp>
        <p:nvSpPr>
          <p:cNvPr id="20" name="矩形 19"/>
          <p:cNvSpPr/>
          <p:nvPr/>
        </p:nvSpPr>
        <p:spPr>
          <a:xfrm>
            <a:off x="1984310" y="5130318"/>
            <a:ext cx="396592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</a:rPr>
              <a:t>Expression rates of HER2 in three independent sub-cohorts</a:t>
            </a:r>
            <a:endParaRPr lang="zh-CN" altLang="en-US" sz="1100" dirty="0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3629874" y="917964"/>
            <a:ext cx="288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3498798" y="917964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50</a:t>
            </a:r>
            <a:r>
              <a:rPr lang="el-GR" altLang="zh-CN" sz="1200" b="1" dirty="0"/>
              <a:t>μ</a:t>
            </a:r>
            <a:r>
              <a:rPr lang="en-US" altLang="zh-CN" sz="1200" b="1" dirty="0"/>
              <a:t>m</a:t>
            </a:r>
            <a:endParaRPr lang="zh-CN" altLang="en-US" sz="1200" b="1" dirty="0"/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8004721" y="923268"/>
            <a:ext cx="288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7873645" y="923268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50</a:t>
            </a:r>
            <a:r>
              <a:rPr lang="el-GR" altLang="zh-CN" sz="1200" b="1" dirty="0"/>
              <a:t>μ</a:t>
            </a:r>
            <a:r>
              <a:rPr lang="en-US" altLang="zh-CN" sz="1200" b="1" dirty="0"/>
              <a:t>m</a:t>
            </a:r>
            <a:endParaRPr lang="zh-CN" altLang="en-US" sz="1200" b="1" dirty="0"/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3601947" y="3289165"/>
            <a:ext cx="288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3470871" y="3289165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50</a:t>
            </a:r>
            <a:r>
              <a:rPr lang="el-GR" altLang="zh-CN" sz="1200" b="1" dirty="0"/>
              <a:t>μ</a:t>
            </a:r>
            <a:r>
              <a:rPr lang="en-US" altLang="zh-CN" sz="1200" b="1" dirty="0"/>
              <a:t>m</a:t>
            </a:r>
            <a:endParaRPr lang="zh-CN" altLang="en-US" sz="1200" b="1" dirty="0"/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7996838" y="3284984"/>
            <a:ext cx="288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7865762" y="3284984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50</a:t>
            </a:r>
            <a:r>
              <a:rPr lang="el-GR" altLang="zh-CN" sz="1200" b="1" dirty="0"/>
              <a:t>μ</a:t>
            </a:r>
            <a:r>
              <a:rPr lang="en-US" altLang="zh-CN" sz="1200" b="1" dirty="0"/>
              <a:t>m</a:t>
            </a:r>
            <a:endParaRPr lang="zh-CN" altLang="en-US" sz="1200" b="1" dirty="0"/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E58F3B55-CF55-D622-E0C8-5D05D0C07D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746752"/>
              </p:ext>
            </p:extLst>
          </p:nvPr>
        </p:nvGraphicFramePr>
        <p:xfrm>
          <a:off x="6466506" y="564946"/>
          <a:ext cx="3845752" cy="2064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1152">
                  <a:extLst>
                    <a:ext uri="{9D8B030D-6E8A-4147-A177-3AD203B41FA5}">
                      <a16:colId xmlns:a16="http://schemas.microsoft.com/office/drawing/2014/main" val="2742456486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1756413393"/>
                    </a:ext>
                  </a:extLst>
                </a:gridCol>
              </a:tblGrid>
              <a:tr h="22321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>
                          <a:solidFill>
                            <a:schemeClr val="tx1"/>
                          </a:solidFill>
                          <a:latin typeface="+mn-lt"/>
                        </a:rPr>
                        <a:t>HER2 Score 1+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>
                          <a:solidFill>
                            <a:schemeClr val="tx1"/>
                          </a:solidFill>
                          <a:latin typeface="+mn-lt"/>
                        </a:rPr>
                        <a:t>Figure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312653"/>
                  </a:ext>
                </a:extLst>
              </a:tr>
              <a:tr h="18053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>
                          <a:latin typeface="+mn-lt"/>
                        </a:rPr>
                        <a:t>Staining is weak or detected in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>
                          <a:latin typeface="+mn-lt"/>
                        </a:rPr>
                        <a:t>only one part of the membrane in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dirty="0">
                          <a:latin typeface="+mn-lt"/>
                        </a:rPr>
                        <a:t>≥ </a:t>
                      </a:r>
                      <a:r>
                        <a:rPr lang="en-US" altLang="zh-CN" sz="1100" dirty="0">
                          <a:latin typeface="+mn-lt"/>
                        </a:rPr>
                        <a:t>10% of the tumor cells</a:t>
                      </a:r>
                      <a:endParaRPr lang="zh-CN" altLang="en-US" sz="11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260664"/>
                  </a:ext>
                </a:extLst>
              </a:tr>
            </a:tbl>
          </a:graphicData>
        </a:graphic>
      </p:graphicFrame>
      <p:sp>
        <p:nvSpPr>
          <p:cNvPr id="28" name="文本框 27">
            <a:extLst>
              <a:ext uri="{FF2B5EF4-FFF2-40B4-BE49-F238E27FC236}">
                <a16:creationId xmlns:a16="http://schemas.microsoft.com/office/drawing/2014/main" id="{CE81CE9D-25FC-E11A-80A9-5E6EBDCF0126}"/>
              </a:ext>
            </a:extLst>
          </p:cNvPr>
          <p:cNvSpPr txBox="1"/>
          <p:nvPr/>
        </p:nvSpPr>
        <p:spPr>
          <a:xfrm>
            <a:off x="6075394" y="364891"/>
            <a:ext cx="32285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B</a:t>
            </a:r>
            <a:endParaRPr lang="zh-CN" altLang="en-US" sz="2000" b="1" dirty="0"/>
          </a:p>
        </p:txBody>
      </p:sp>
      <p:graphicFrame>
        <p:nvGraphicFramePr>
          <p:cNvPr id="29" name="表格 6">
            <a:extLst>
              <a:ext uri="{FF2B5EF4-FFF2-40B4-BE49-F238E27FC236}">
                <a16:creationId xmlns:a16="http://schemas.microsoft.com/office/drawing/2014/main" id="{609A57F2-51EC-F876-CE8F-D608CA0BB1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4123"/>
              </p:ext>
            </p:extLst>
          </p:nvPr>
        </p:nvGraphicFramePr>
        <p:xfrm>
          <a:off x="2046663" y="2938738"/>
          <a:ext cx="3845752" cy="2064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1152">
                  <a:extLst>
                    <a:ext uri="{9D8B030D-6E8A-4147-A177-3AD203B41FA5}">
                      <a16:colId xmlns:a16="http://schemas.microsoft.com/office/drawing/2014/main" val="2742456486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1756413393"/>
                    </a:ext>
                  </a:extLst>
                </a:gridCol>
              </a:tblGrid>
              <a:tr h="22321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>
                          <a:solidFill>
                            <a:schemeClr val="tx1"/>
                          </a:solidFill>
                          <a:latin typeface="+mn-lt"/>
                        </a:rPr>
                        <a:t>HER2 Score 2+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>
                          <a:solidFill>
                            <a:schemeClr val="tx1"/>
                          </a:solidFill>
                          <a:latin typeface="+mn-lt"/>
                        </a:rPr>
                        <a:t>Figure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312653"/>
                  </a:ext>
                </a:extLst>
              </a:tr>
              <a:tr h="18053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>
                          <a:latin typeface="+mn-lt"/>
                        </a:rPr>
                        <a:t>Moderate/weak complete or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>
                          <a:latin typeface="+mn-lt"/>
                        </a:rPr>
                        <a:t>basolateral membranous staining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>
                          <a:latin typeface="+mn-lt"/>
                        </a:rPr>
                        <a:t>in </a:t>
                      </a:r>
                      <a:r>
                        <a:rPr lang="zh-CN" altLang="en-US" sz="1100" dirty="0">
                          <a:latin typeface="+mn-lt"/>
                        </a:rPr>
                        <a:t>≥ </a:t>
                      </a:r>
                      <a:r>
                        <a:rPr lang="en-US" altLang="zh-CN" sz="1100" dirty="0">
                          <a:latin typeface="+mn-lt"/>
                        </a:rPr>
                        <a:t> 10% of the tumor cells</a:t>
                      </a:r>
                      <a:endParaRPr lang="zh-CN" altLang="en-US" sz="11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260664"/>
                  </a:ext>
                </a:extLst>
              </a:tr>
            </a:tbl>
          </a:graphicData>
        </a:graphic>
      </p:graphicFrame>
      <p:graphicFrame>
        <p:nvGraphicFramePr>
          <p:cNvPr id="30" name="表格 6">
            <a:extLst>
              <a:ext uri="{FF2B5EF4-FFF2-40B4-BE49-F238E27FC236}">
                <a16:creationId xmlns:a16="http://schemas.microsoft.com/office/drawing/2014/main" id="{8C5EDE64-54E7-3246-CCB6-6DC4917AC3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681904"/>
              </p:ext>
            </p:extLst>
          </p:nvPr>
        </p:nvGraphicFramePr>
        <p:xfrm>
          <a:off x="6451119" y="2938738"/>
          <a:ext cx="3845752" cy="2064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1152">
                  <a:extLst>
                    <a:ext uri="{9D8B030D-6E8A-4147-A177-3AD203B41FA5}">
                      <a16:colId xmlns:a16="http://schemas.microsoft.com/office/drawing/2014/main" val="2742456486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1756413393"/>
                    </a:ext>
                  </a:extLst>
                </a:gridCol>
              </a:tblGrid>
              <a:tr h="22321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>
                          <a:solidFill>
                            <a:schemeClr val="tx1"/>
                          </a:solidFill>
                          <a:latin typeface="+mn-lt"/>
                        </a:rPr>
                        <a:t>HER2 Score 3+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>
                          <a:solidFill>
                            <a:schemeClr val="tx1"/>
                          </a:solidFill>
                          <a:latin typeface="+mn-lt"/>
                        </a:rPr>
                        <a:t>Figure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312653"/>
                  </a:ext>
                </a:extLst>
              </a:tr>
              <a:tr h="18053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>
                          <a:latin typeface="+mn-lt"/>
                        </a:rPr>
                        <a:t>Strong complete or basolateral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>
                          <a:latin typeface="+mn-lt"/>
                        </a:rPr>
                        <a:t>membranous staining in </a:t>
                      </a:r>
                      <a:r>
                        <a:rPr lang="zh-CN" altLang="en-US" sz="1100">
                          <a:latin typeface="+mn-lt"/>
                        </a:rPr>
                        <a:t>≥ </a:t>
                      </a:r>
                      <a:r>
                        <a:rPr lang="en-US" altLang="zh-CN" sz="1100">
                          <a:latin typeface="+mn-lt"/>
                        </a:rPr>
                        <a:t>10</a:t>
                      </a:r>
                      <a:r>
                        <a:rPr lang="en-US" altLang="zh-CN" sz="1100" dirty="0">
                          <a:latin typeface="+mn-lt"/>
                        </a:rPr>
                        <a:t>% of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>
                          <a:latin typeface="+mn-lt"/>
                        </a:rPr>
                        <a:t>the tumor cells</a:t>
                      </a:r>
                      <a:endParaRPr lang="zh-CN" altLang="en-US" sz="11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1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260664"/>
                  </a:ext>
                </a:extLst>
              </a:tr>
            </a:tbl>
          </a:graphicData>
        </a:graphic>
      </p:graphicFrame>
      <p:sp>
        <p:nvSpPr>
          <p:cNvPr id="31" name="文本框 30">
            <a:extLst>
              <a:ext uri="{FF2B5EF4-FFF2-40B4-BE49-F238E27FC236}">
                <a16:creationId xmlns:a16="http://schemas.microsoft.com/office/drawing/2014/main" id="{409E24A3-E971-7661-EDAA-B5FCB81C048F}"/>
              </a:ext>
            </a:extLst>
          </p:cNvPr>
          <p:cNvSpPr txBox="1"/>
          <p:nvPr/>
        </p:nvSpPr>
        <p:spPr>
          <a:xfrm>
            <a:off x="6075394" y="2741396"/>
            <a:ext cx="32285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D</a:t>
            </a:r>
            <a:endParaRPr lang="zh-CN" altLang="en-US" sz="2000" b="1" dirty="0"/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555EA636-4C5B-437D-0A34-E6BE195CCE63}"/>
              </a:ext>
            </a:extLst>
          </p:cNvPr>
          <p:cNvSpPr/>
          <p:nvPr/>
        </p:nvSpPr>
        <p:spPr>
          <a:xfrm>
            <a:off x="640960" y="172125"/>
            <a:ext cx="1296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b="1" kern="100" dirty="0">
                <a:cs typeface="Times New Roman" panose="02020603050405020304" pitchFamily="18" charset="0"/>
              </a:rPr>
              <a:t>Figure S1</a:t>
            </a:r>
            <a:endParaRPr lang="zh-CN" altLang="en-US" b="1" kern="1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553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12980E3-16A2-1782-712B-FB22192F7A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9895"/>
          <a:stretch/>
        </p:blipFill>
        <p:spPr>
          <a:xfrm>
            <a:off x="6341329" y="1800960"/>
            <a:ext cx="2369389" cy="178775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2CB833B-6A3B-A63E-2E6E-BAF4CA8071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63" t="50147"/>
          <a:stretch/>
        </p:blipFill>
        <p:spPr>
          <a:xfrm>
            <a:off x="3029390" y="1800960"/>
            <a:ext cx="2378338" cy="178775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1F843CF3-CBB7-1C54-74F6-FE7255F3798F}"/>
              </a:ext>
            </a:extLst>
          </p:cNvPr>
          <p:cNvSpPr txBox="1"/>
          <p:nvPr/>
        </p:nvSpPr>
        <p:spPr>
          <a:xfrm>
            <a:off x="2611032" y="3695933"/>
            <a:ext cx="3215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kern="0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14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bsence of HER2 amplification</a:t>
            </a:r>
            <a:endParaRPr lang="zh-CN" altLang="en-US" sz="1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2EE4827-13AD-5457-0D6C-ED5953EFAA0D}"/>
              </a:ext>
            </a:extLst>
          </p:cNvPr>
          <p:cNvSpPr txBox="1"/>
          <p:nvPr/>
        </p:nvSpPr>
        <p:spPr>
          <a:xfrm>
            <a:off x="6380110" y="3695933"/>
            <a:ext cx="2439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kern="0" dirty="0">
                <a:effectLst/>
                <a:ea typeface="宋体" panose="02010600030101010101" pitchFamily="2" charset="-122"/>
              </a:rPr>
              <a:t>HER2 amplification</a:t>
            </a:r>
            <a:endParaRPr lang="zh-CN" altLang="en-US" sz="1400" b="1" dirty="0">
              <a:solidFill>
                <a:srgbClr val="002060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1518C1D-8BF8-0A29-29A2-0C42E4F6D8CD}"/>
              </a:ext>
            </a:extLst>
          </p:cNvPr>
          <p:cNvSpPr/>
          <p:nvPr/>
        </p:nvSpPr>
        <p:spPr>
          <a:xfrm>
            <a:off x="2199597" y="1003397"/>
            <a:ext cx="1296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b="1" kern="100" dirty="0">
                <a:cs typeface="Times New Roman" panose="02020603050405020304" pitchFamily="18" charset="0"/>
              </a:rPr>
              <a:t>Figure S2</a:t>
            </a:r>
            <a:endParaRPr lang="zh-CN" altLang="en-US" b="1" kern="100" dirty="0"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3D1A378-A38C-7866-CE71-7E5F3D9A9702}"/>
              </a:ext>
            </a:extLst>
          </p:cNvPr>
          <p:cNvSpPr txBox="1"/>
          <p:nvPr/>
        </p:nvSpPr>
        <p:spPr>
          <a:xfrm>
            <a:off x="2624560" y="1600905"/>
            <a:ext cx="32285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A</a:t>
            </a:r>
            <a:endParaRPr lang="zh-CN" altLang="en-US" sz="2000" b="1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4106984-249A-7361-611D-0E99CA1BF1D8}"/>
              </a:ext>
            </a:extLst>
          </p:cNvPr>
          <p:cNvSpPr txBox="1"/>
          <p:nvPr/>
        </p:nvSpPr>
        <p:spPr>
          <a:xfrm>
            <a:off x="5932642" y="1600905"/>
            <a:ext cx="32671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B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11629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A4B2878-C105-E7E6-98D8-DE058642DCA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136" y="4085207"/>
            <a:ext cx="2235967" cy="144473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BBFD8683-A591-BA71-C46B-306AC67A69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391" y="4073721"/>
            <a:ext cx="2255108" cy="144527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C71F7858-3B7B-0010-3AB2-6A1D83BEBCD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773" y="830060"/>
            <a:ext cx="2262192" cy="146214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98DF3BB-FBC2-9D3F-2043-843A5C14A1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644" y="829667"/>
            <a:ext cx="2266760" cy="146293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D37AA8C2-04EC-6245-6CC4-E6B2EEEC3E1D}"/>
              </a:ext>
            </a:extLst>
          </p:cNvPr>
          <p:cNvSpPr txBox="1"/>
          <p:nvPr/>
        </p:nvSpPr>
        <p:spPr>
          <a:xfrm>
            <a:off x="3396609" y="2260115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0</a:t>
            </a:r>
            <a:endParaRPr lang="zh-CN" altLang="en-US" sz="10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070B609-8869-0536-1FD2-682ED4744A93}"/>
              </a:ext>
            </a:extLst>
          </p:cNvPr>
          <p:cNvSpPr txBox="1"/>
          <p:nvPr/>
        </p:nvSpPr>
        <p:spPr>
          <a:xfrm>
            <a:off x="3664091" y="2260115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1</a:t>
            </a:r>
            <a:endParaRPr lang="zh-CN" altLang="en-US" sz="10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BB4B4F6-F4D7-31DC-8ACB-4D5D1F18494A}"/>
              </a:ext>
            </a:extLst>
          </p:cNvPr>
          <p:cNvSpPr txBox="1"/>
          <p:nvPr/>
        </p:nvSpPr>
        <p:spPr>
          <a:xfrm>
            <a:off x="3948257" y="2260115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2</a:t>
            </a:r>
            <a:endParaRPr lang="zh-CN" altLang="en-US" sz="10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9C6A6EA-7D6B-F4B3-5DD7-39FBE4C9DD8E}"/>
              </a:ext>
            </a:extLst>
          </p:cNvPr>
          <p:cNvSpPr txBox="1"/>
          <p:nvPr/>
        </p:nvSpPr>
        <p:spPr>
          <a:xfrm>
            <a:off x="4213050" y="2260115"/>
            <a:ext cx="2760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/>
              <a:t>3</a:t>
            </a:r>
            <a:endParaRPr lang="zh-CN" altLang="en-US" sz="100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27B6358-1BBC-2AEE-5154-719D80F3CA6E}"/>
              </a:ext>
            </a:extLst>
          </p:cNvPr>
          <p:cNvSpPr txBox="1"/>
          <p:nvPr/>
        </p:nvSpPr>
        <p:spPr>
          <a:xfrm>
            <a:off x="4496926" y="2260115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4</a:t>
            </a:r>
            <a:endParaRPr lang="zh-CN" altLang="en-US" sz="1000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13B04FD1-5EA0-61FE-166F-FE3FB7836E90}"/>
              </a:ext>
            </a:extLst>
          </p:cNvPr>
          <p:cNvSpPr txBox="1"/>
          <p:nvPr/>
        </p:nvSpPr>
        <p:spPr>
          <a:xfrm>
            <a:off x="5052757" y="2260115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6</a:t>
            </a:r>
            <a:endParaRPr lang="zh-CN" altLang="en-US" sz="1000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7E65353-A7FF-6C49-5876-B2BF9AB89197}"/>
              </a:ext>
            </a:extLst>
          </p:cNvPr>
          <p:cNvSpPr txBox="1"/>
          <p:nvPr/>
        </p:nvSpPr>
        <p:spPr>
          <a:xfrm>
            <a:off x="3270339" y="2148864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0</a:t>
            </a:r>
            <a:endParaRPr lang="zh-CN" altLang="en-US" sz="10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13BE218-F38C-89CA-315E-5B88195AF245}"/>
              </a:ext>
            </a:extLst>
          </p:cNvPr>
          <p:cNvSpPr txBox="1"/>
          <p:nvPr/>
        </p:nvSpPr>
        <p:spPr>
          <a:xfrm>
            <a:off x="3202078" y="1857869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20</a:t>
            </a:r>
            <a:endParaRPr lang="zh-CN" altLang="en-US" sz="10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124B4FE-E0FB-F7D4-AF1B-6BB3A216652E}"/>
              </a:ext>
            </a:extLst>
          </p:cNvPr>
          <p:cNvSpPr txBox="1"/>
          <p:nvPr/>
        </p:nvSpPr>
        <p:spPr>
          <a:xfrm>
            <a:off x="3201689" y="1591029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40</a:t>
            </a:r>
            <a:endParaRPr lang="zh-CN" altLang="en-US" sz="1000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4E459D7-C4EA-ED9D-3B70-C391E0892CF7}"/>
              </a:ext>
            </a:extLst>
          </p:cNvPr>
          <p:cNvSpPr txBox="1"/>
          <p:nvPr/>
        </p:nvSpPr>
        <p:spPr>
          <a:xfrm>
            <a:off x="3201689" y="1320336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60</a:t>
            </a:r>
            <a:endParaRPr lang="zh-CN" altLang="en-US" sz="10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6CE125D-F3F3-F631-FCFF-7E520F849F1E}"/>
              </a:ext>
            </a:extLst>
          </p:cNvPr>
          <p:cNvSpPr txBox="1"/>
          <p:nvPr/>
        </p:nvSpPr>
        <p:spPr>
          <a:xfrm>
            <a:off x="3138441" y="740039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100</a:t>
            </a:r>
            <a:endParaRPr lang="zh-CN" altLang="en-US" sz="10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45808957-4196-06BC-EA77-C41DB43FC40E}"/>
              </a:ext>
            </a:extLst>
          </p:cNvPr>
          <p:cNvSpPr txBox="1"/>
          <p:nvPr/>
        </p:nvSpPr>
        <p:spPr>
          <a:xfrm>
            <a:off x="3201689" y="1021217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80</a:t>
            </a:r>
            <a:endParaRPr lang="zh-CN" altLang="en-US" sz="1000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853A780A-F75C-D962-28A9-1723B6A5B50E}"/>
              </a:ext>
            </a:extLst>
          </p:cNvPr>
          <p:cNvSpPr txBox="1"/>
          <p:nvPr/>
        </p:nvSpPr>
        <p:spPr>
          <a:xfrm rot="10800000">
            <a:off x="2916594" y="873892"/>
            <a:ext cx="338554" cy="136992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000" dirty="0"/>
              <a:t>Disease-free Survival (%)</a:t>
            </a:r>
            <a:endParaRPr lang="zh-CN" altLang="en-US" sz="1000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4FD89B64-95AA-640A-8D05-BD516D22C6D1}"/>
              </a:ext>
            </a:extLst>
          </p:cNvPr>
          <p:cNvSpPr/>
          <p:nvPr/>
        </p:nvSpPr>
        <p:spPr>
          <a:xfrm>
            <a:off x="4397387" y="2467029"/>
            <a:ext cx="4667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/>
              <a:t>Years</a:t>
            </a:r>
            <a:endParaRPr lang="zh-CN" altLang="en-US" sz="1000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DB5308EF-0981-1174-BB10-2F31279D4038}"/>
              </a:ext>
            </a:extLst>
          </p:cNvPr>
          <p:cNvSpPr txBox="1"/>
          <p:nvPr/>
        </p:nvSpPr>
        <p:spPr>
          <a:xfrm>
            <a:off x="2244658" y="2927324"/>
            <a:ext cx="1156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/>
              <a:t>No Chemotherapy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CFC99C6F-4BF9-E425-5ACC-41E1F6ADBBBA}"/>
              </a:ext>
            </a:extLst>
          </p:cNvPr>
          <p:cNvSpPr txBox="1"/>
          <p:nvPr/>
        </p:nvSpPr>
        <p:spPr>
          <a:xfrm>
            <a:off x="2427400" y="2685934"/>
            <a:ext cx="9733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/>
              <a:t>Chemotherapy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29D7BA7-7DE6-B20D-6C0F-E1925580662D}"/>
              </a:ext>
            </a:extLst>
          </p:cNvPr>
          <p:cNvSpPr txBox="1"/>
          <p:nvPr/>
        </p:nvSpPr>
        <p:spPr>
          <a:xfrm>
            <a:off x="4776058" y="2260115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5</a:t>
            </a:r>
            <a:endParaRPr lang="zh-CN" altLang="en-US" sz="1000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3FA0DD6E-C065-8851-35F5-D46F9731753B}"/>
              </a:ext>
            </a:extLst>
          </p:cNvPr>
          <p:cNvSpPr txBox="1"/>
          <p:nvPr/>
        </p:nvSpPr>
        <p:spPr>
          <a:xfrm>
            <a:off x="5328738" y="2260115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7</a:t>
            </a:r>
            <a:endParaRPr lang="zh-CN" altLang="en-US" sz="1000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788F96A5-75A4-EF9F-ACCE-7475C4212281}"/>
              </a:ext>
            </a:extLst>
          </p:cNvPr>
          <p:cNvSpPr txBox="1"/>
          <p:nvPr/>
        </p:nvSpPr>
        <p:spPr>
          <a:xfrm>
            <a:off x="5605143" y="2260117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8</a:t>
            </a:r>
            <a:endParaRPr lang="zh-CN" altLang="en-US" sz="1000" dirty="0"/>
          </a:p>
        </p:txBody>
      </p:sp>
      <p:graphicFrame>
        <p:nvGraphicFramePr>
          <p:cNvPr id="25" name="表格 24">
            <a:extLst>
              <a:ext uri="{FF2B5EF4-FFF2-40B4-BE49-F238E27FC236}">
                <a16:creationId xmlns:a16="http://schemas.microsoft.com/office/drawing/2014/main" id="{4AA89C41-180E-4888-775F-FFCC9A9F3B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312546"/>
              </p:ext>
            </p:extLst>
          </p:nvPr>
        </p:nvGraphicFramePr>
        <p:xfrm>
          <a:off x="3415348" y="2697459"/>
          <a:ext cx="2555455" cy="4625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63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5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2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91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44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80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569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9967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129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1248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1026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701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344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96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29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199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156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矩形 25">
            <a:extLst>
              <a:ext uri="{FF2B5EF4-FFF2-40B4-BE49-F238E27FC236}">
                <a16:creationId xmlns:a16="http://schemas.microsoft.com/office/drawing/2014/main" id="{3053EAAE-4DD9-358A-707D-8B0F64427762}"/>
              </a:ext>
            </a:extLst>
          </p:cNvPr>
          <p:cNvSpPr/>
          <p:nvPr/>
        </p:nvSpPr>
        <p:spPr>
          <a:xfrm>
            <a:off x="3607988" y="1997242"/>
            <a:ext cx="241090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/>
              <a:t>HR, 0.61 (95% CI, 0.46-0.81); </a:t>
            </a:r>
            <a:r>
              <a:rPr lang="pl-PL" altLang="zh-CN" sz="1000" i="1" dirty="0"/>
              <a:t>P</a:t>
            </a:r>
            <a:r>
              <a:rPr lang="en-US" altLang="zh-CN" sz="1000" i="1" dirty="0"/>
              <a:t> =</a:t>
            </a:r>
            <a:r>
              <a:rPr lang="pl-PL" altLang="zh-CN" sz="1000" dirty="0"/>
              <a:t> </a:t>
            </a:r>
            <a:r>
              <a:rPr lang="en-US" altLang="zh-CN" sz="1000" dirty="0"/>
              <a:t>0</a:t>
            </a:r>
            <a:r>
              <a:rPr lang="pl-PL" altLang="zh-CN" sz="1000" dirty="0"/>
              <a:t>.0</a:t>
            </a:r>
            <a:r>
              <a:rPr lang="en-US" altLang="zh-CN" sz="1000" dirty="0"/>
              <a:t>01</a:t>
            </a:r>
            <a:endParaRPr lang="zh-CN" altLang="en-US" sz="1000" baseline="30000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C84C8371-19F6-4BD6-615B-D75AD4D463A5}"/>
              </a:ext>
            </a:extLst>
          </p:cNvPr>
          <p:cNvSpPr/>
          <p:nvPr/>
        </p:nvSpPr>
        <p:spPr>
          <a:xfrm>
            <a:off x="3243780" y="451277"/>
            <a:ext cx="242769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</a:rPr>
              <a:t>Stage II disease HER2 0/1+</a:t>
            </a:r>
            <a:endParaRPr lang="zh-CN" altLang="en-US" sz="1000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17B4C910-8254-6DCC-C2E2-F00350AE69D8}"/>
              </a:ext>
            </a:extLst>
          </p:cNvPr>
          <p:cNvSpPr txBox="1"/>
          <p:nvPr/>
        </p:nvSpPr>
        <p:spPr>
          <a:xfrm>
            <a:off x="2767704" y="400172"/>
            <a:ext cx="30310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cs typeface="Arial" panose="020B0604020202020204" pitchFamily="34" charset="0"/>
              </a:rPr>
              <a:t>A</a:t>
            </a:r>
            <a:endParaRPr lang="zh-CN" altLang="en-US" sz="2000" b="1" dirty="0">
              <a:cs typeface="Arial" panose="020B0604020202020204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14B7483C-E266-5BE6-76AA-75ABB63DE091}"/>
              </a:ext>
            </a:extLst>
          </p:cNvPr>
          <p:cNvSpPr txBox="1"/>
          <p:nvPr/>
        </p:nvSpPr>
        <p:spPr>
          <a:xfrm>
            <a:off x="3847790" y="1810001"/>
            <a:ext cx="11400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/>
              <a:t>No Chemotherapy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0A8CF477-1270-34A1-A9BA-DE4FBCB833D7}"/>
              </a:ext>
            </a:extLst>
          </p:cNvPr>
          <p:cNvSpPr txBox="1"/>
          <p:nvPr/>
        </p:nvSpPr>
        <p:spPr>
          <a:xfrm>
            <a:off x="3839556" y="1659055"/>
            <a:ext cx="9605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/>
              <a:t>Chemotherapy</a:t>
            </a:r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6AD26BDA-6740-FEE8-4C49-8EE8E84469A1}"/>
              </a:ext>
            </a:extLst>
          </p:cNvPr>
          <p:cNvCxnSpPr/>
          <p:nvPr/>
        </p:nvCxnSpPr>
        <p:spPr>
          <a:xfrm>
            <a:off x="3704102" y="1938113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00C17007-4D59-0376-CC89-3AD81566B81F}"/>
              </a:ext>
            </a:extLst>
          </p:cNvPr>
          <p:cNvCxnSpPr/>
          <p:nvPr/>
        </p:nvCxnSpPr>
        <p:spPr>
          <a:xfrm>
            <a:off x="3704102" y="1781615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>
            <a:extLst>
              <a:ext uri="{FF2B5EF4-FFF2-40B4-BE49-F238E27FC236}">
                <a16:creationId xmlns:a16="http://schemas.microsoft.com/office/drawing/2014/main" id="{EBEBFA82-9481-1FF5-BA8F-E3B8A00F6868}"/>
              </a:ext>
            </a:extLst>
          </p:cNvPr>
          <p:cNvSpPr/>
          <p:nvPr/>
        </p:nvSpPr>
        <p:spPr>
          <a:xfrm>
            <a:off x="2674263" y="2473847"/>
            <a:ext cx="7264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000" b="1" dirty="0"/>
              <a:t>No. at risk</a:t>
            </a:r>
            <a:endParaRPr lang="zh-CN" altLang="en-US" sz="1000" b="1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242B17DD-8CC2-6CD7-44D0-F37CCBF0785C}"/>
              </a:ext>
            </a:extLst>
          </p:cNvPr>
          <p:cNvSpPr txBox="1"/>
          <p:nvPr/>
        </p:nvSpPr>
        <p:spPr>
          <a:xfrm>
            <a:off x="7005125" y="2255144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0</a:t>
            </a:r>
            <a:endParaRPr lang="zh-CN" altLang="en-US" sz="1000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20425CBE-2FD5-296B-A001-EEDF3B02651C}"/>
              </a:ext>
            </a:extLst>
          </p:cNvPr>
          <p:cNvSpPr txBox="1"/>
          <p:nvPr/>
        </p:nvSpPr>
        <p:spPr>
          <a:xfrm>
            <a:off x="7272607" y="2255144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1</a:t>
            </a:r>
            <a:endParaRPr lang="zh-CN" altLang="en-US" sz="1000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09B48DDC-1495-4FD3-823B-FA99D8AC011A}"/>
              </a:ext>
            </a:extLst>
          </p:cNvPr>
          <p:cNvSpPr txBox="1"/>
          <p:nvPr/>
        </p:nvSpPr>
        <p:spPr>
          <a:xfrm>
            <a:off x="7556773" y="2255144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2</a:t>
            </a:r>
            <a:endParaRPr lang="zh-CN" altLang="en-US" sz="1000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B109858B-87EE-037D-CCF6-5AAF23163BA5}"/>
              </a:ext>
            </a:extLst>
          </p:cNvPr>
          <p:cNvSpPr txBox="1"/>
          <p:nvPr/>
        </p:nvSpPr>
        <p:spPr>
          <a:xfrm>
            <a:off x="7821566" y="2255144"/>
            <a:ext cx="2760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/>
              <a:t>3</a:t>
            </a:r>
            <a:endParaRPr lang="zh-CN" altLang="en-US" sz="1000" dirty="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3D555CFA-031B-2354-435F-6637EF263DF0}"/>
              </a:ext>
            </a:extLst>
          </p:cNvPr>
          <p:cNvSpPr txBox="1"/>
          <p:nvPr/>
        </p:nvSpPr>
        <p:spPr>
          <a:xfrm>
            <a:off x="8105442" y="2255144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4</a:t>
            </a:r>
            <a:endParaRPr lang="zh-CN" altLang="en-US" sz="1000" dirty="0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29968D41-02BE-AFA3-54A8-CC04B3F3ABE1}"/>
              </a:ext>
            </a:extLst>
          </p:cNvPr>
          <p:cNvSpPr txBox="1"/>
          <p:nvPr/>
        </p:nvSpPr>
        <p:spPr>
          <a:xfrm>
            <a:off x="8661273" y="2255144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6</a:t>
            </a:r>
            <a:endParaRPr lang="zh-CN" altLang="en-US" sz="1000" dirty="0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EEEF04C0-5B31-982C-8FE9-0BED85316289}"/>
              </a:ext>
            </a:extLst>
          </p:cNvPr>
          <p:cNvSpPr txBox="1"/>
          <p:nvPr/>
        </p:nvSpPr>
        <p:spPr>
          <a:xfrm>
            <a:off x="6878855" y="2143893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0</a:t>
            </a:r>
            <a:endParaRPr lang="zh-CN" altLang="en-US" sz="1000" dirty="0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E4453B93-31B8-C055-93D0-2D1A26ABEA02}"/>
              </a:ext>
            </a:extLst>
          </p:cNvPr>
          <p:cNvSpPr txBox="1"/>
          <p:nvPr/>
        </p:nvSpPr>
        <p:spPr>
          <a:xfrm>
            <a:off x="6810594" y="1852898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20</a:t>
            </a:r>
            <a:endParaRPr lang="zh-CN" altLang="en-US" sz="1000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53390B68-8FE4-C381-60A0-0019995E6A92}"/>
              </a:ext>
            </a:extLst>
          </p:cNvPr>
          <p:cNvSpPr txBox="1"/>
          <p:nvPr/>
        </p:nvSpPr>
        <p:spPr>
          <a:xfrm>
            <a:off x="6810205" y="1574698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40</a:t>
            </a:r>
            <a:endParaRPr lang="zh-CN" altLang="en-US" sz="1000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CEFC2DF8-0581-FC20-37AC-4ECC5197E353}"/>
              </a:ext>
            </a:extLst>
          </p:cNvPr>
          <p:cNvSpPr txBox="1"/>
          <p:nvPr/>
        </p:nvSpPr>
        <p:spPr>
          <a:xfrm>
            <a:off x="6810205" y="1292645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60</a:t>
            </a:r>
            <a:endParaRPr lang="zh-CN" altLang="en-US" sz="1000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D9DD1BF5-C820-3E68-2852-A62B5DB497EE}"/>
              </a:ext>
            </a:extLst>
          </p:cNvPr>
          <p:cNvSpPr txBox="1"/>
          <p:nvPr/>
        </p:nvSpPr>
        <p:spPr>
          <a:xfrm>
            <a:off x="6746957" y="735068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100</a:t>
            </a:r>
            <a:endParaRPr lang="zh-CN" altLang="en-US" sz="1000" dirty="0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E4D35678-8E25-BFF1-814D-D38DD796BC42}"/>
              </a:ext>
            </a:extLst>
          </p:cNvPr>
          <p:cNvSpPr txBox="1"/>
          <p:nvPr/>
        </p:nvSpPr>
        <p:spPr>
          <a:xfrm>
            <a:off x="6810205" y="1010566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80</a:t>
            </a:r>
            <a:endParaRPr lang="zh-CN" altLang="en-US" sz="1000" dirty="0"/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0D4008FE-5FE8-AA2A-348A-9B708DEA5DEC}"/>
              </a:ext>
            </a:extLst>
          </p:cNvPr>
          <p:cNvSpPr/>
          <p:nvPr/>
        </p:nvSpPr>
        <p:spPr>
          <a:xfrm>
            <a:off x="8005903" y="2462058"/>
            <a:ext cx="4667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/>
              <a:t>Years</a:t>
            </a:r>
            <a:endParaRPr lang="zh-CN" altLang="en-US" sz="1000" dirty="0"/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97BB7854-38C8-C5FA-7C5F-B17966083ECE}"/>
              </a:ext>
            </a:extLst>
          </p:cNvPr>
          <p:cNvSpPr txBox="1"/>
          <p:nvPr/>
        </p:nvSpPr>
        <p:spPr>
          <a:xfrm>
            <a:off x="8384574" y="2255144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5</a:t>
            </a:r>
            <a:endParaRPr lang="zh-CN" altLang="en-US" sz="1000" dirty="0"/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BF7CFF7D-7EA5-0019-86E2-7DC9EE061995}"/>
              </a:ext>
            </a:extLst>
          </p:cNvPr>
          <p:cNvSpPr txBox="1"/>
          <p:nvPr/>
        </p:nvSpPr>
        <p:spPr>
          <a:xfrm>
            <a:off x="8937254" y="2255144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7</a:t>
            </a:r>
            <a:endParaRPr lang="zh-CN" altLang="en-US" sz="1000" dirty="0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21E4F618-0D16-E3C9-A512-7D60AD060271}"/>
              </a:ext>
            </a:extLst>
          </p:cNvPr>
          <p:cNvSpPr txBox="1"/>
          <p:nvPr/>
        </p:nvSpPr>
        <p:spPr>
          <a:xfrm>
            <a:off x="9213659" y="2255146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8</a:t>
            </a:r>
            <a:endParaRPr lang="zh-CN" altLang="en-US" sz="1000" dirty="0"/>
          </a:p>
        </p:txBody>
      </p:sp>
      <p:graphicFrame>
        <p:nvGraphicFramePr>
          <p:cNvPr id="50" name="表格 49">
            <a:extLst>
              <a:ext uri="{FF2B5EF4-FFF2-40B4-BE49-F238E27FC236}">
                <a16:creationId xmlns:a16="http://schemas.microsoft.com/office/drawing/2014/main" id="{EF6A9DB0-3098-801C-ABFE-A3D0B10A7C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112910"/>
              </p:ext>
            </p:extLst>
          </p:nvPr>
        </p:nvGraphicFramePr>
        <p:xfrm>
          <a:off x="7023864" y="2692488"/>
          <a:ext cx="2555455" cy="4625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63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9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57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2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30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35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894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246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3190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129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2601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1393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817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123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29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173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82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1" name="矩形 50">
            <a:extLst>
              <a:ext uri="{FF2B5EF4-FFF2-40B4-BE49-F238E27FC236}">
                <a16:creationId xmlns:a16="http://schemas.microsoft.com/office/drawing/2014/main" id="{E98F5982-E870-B94A-62DF-E94134BF632E}"/>
              </a:ext>
            </a:extLst>
          </p:cNvPr>
          <p:cNvSpPr/>
          <p:nvPr/>
        </p:nvSpPr>
        <p:spPr>
          <a:xfrm>
            <a:off x="7218354" y="1976008"/>
            <a:ext cx="241090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/>
              <a:t>HR, 0.61 (95% CI, 0.54-0.69); </a:t>
            </a:r>
            <a:r>
              <a:rPr lang="pl-PL" altLang="zh-CN" sz="1000" i="1" dirty="0"/>
              <a:t>P </a:t>
            </a:r>
            <a:r>
              <a:rPr lang="en-US" altLang="zh-CN" sz="1000" dirty="0"/>
              <a:t>&lt;</a:t>
            </a:r>
            <a:r>
              <a:rPr lang="pl-PL" altLang="zh-CN" sz="1000" dirty="0"/>
              <a:t> </a:t>
            </a:r>
            <a:r>
              <a:rPr lang="en-US" altLang="zh-CN" sz="1000" dirty="0"/>
              <a:t>0</a:t>
            </a:r>
            <a:r>
              <a:rPr lang="pl-PL" altLang="zh-CN" sz="1000" dirty="0"/>
              <a:t>.0</a:t>
            </a:r>
            <a:r>
              <a:rPr lang="en-US" altLang="zh-CN" sz="1000" dirty="0"/>
              <a:t>01</a:t>
            </a:r>
            <a:endParaRPr lang="zh-CN" altLang="en-US" sz="1000" baseline="30000" dirty="0"/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8C7A7C2C-C53E-DC21-B45E-3E73F43BE352}"/>
              </a:ext>
            </a:extLst>
          </p:cNvPr>
          <p:cNvSpPr/>
          <p:nvPr/>
        </p:nvSpPr>
        <p:spPr>
          <a:xfrm>
            <a:off x="6852296" y="446306"/>
            <a:ext cx="242769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</a:rPr>
              <a:t>Stage III disease HER2 0/1+</a:t>
            </a:r>
            <a:endParaRPr lang="zh-CN" altLang="en-US" sz="1000" dirty="0"/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EDF572AD-4649-E63D-A21E-355AE7A015B3}"/>
              </a:ext>
            </a:extLst>
          </p:cNvPr>
          <p:cNvSpPr txBox="1"/>
          <p:nvPr/>
        </p:nvSpPr>
        <p:spPr>
          <a:xfrm>
            <a:off x="6549189" y="400172"/>
            <a:ext cx="30310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cs typeface="Arial" panose="020B0604020202020204" pitchFamily="34" charset="0"/>
              </a:rPr>
              <a:t>B</a:t>
            </a:r>
            <a:endParaRPr lang="zh-CN" altLang="en-US" sz="2000" b="1" dirty="0">
              <a:cs typeface="Arial" panose="020B0604020202020204" pitchFamily="34" charset="0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28875B01-9052-6C67-9816-34D615B38C2D}"/>
              </a:ext>
            </a:extLst>
          </p:cNvPr>
          <p:cNvSpPr txBox="1"/>
          <p:nvPr/>
        </p:nvSpPr>
        <p:spPr>
          <a:xfrm>
            <a:off x="8215287" y="946220"/>
            <a:ext cx="11400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/>
              <a:t>No Chemotherapy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2F072A73-12F2-4BBF-5E0C-36B5D06D9468}"/>
              </a:ext>
            </a:extLst>
          </p:cNvPr>
          <p:cNvSpPr txBox="1"/>
          <p:nvPr/>
        </p:nvSpPr>
        <p:spPr>
          <a:xfrm>
            <a:off x="8203980" y="785678"/>
            <a:ext cx="9605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/>
              <a:t>Chemotherapy</a:t>
            </a:r>
          </a:p>
        </p:txBody>
      </p: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id="{3DBC09B7-7518-6CCB-4168-99D65486B747}"/>
              </a:ext>
            </a:extLst>
          </p:cNvPr>
          <p:cNvCxnSpPr/>
          <p:nvPr/>
        </p:nvCxnSpPr>
        <p:spPr>
          <a:xfrm>
            <a:off x="8026701" y="1064065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id="{CCD3627F-02AC-CFD2-2192-62C19C4C5E00}"/>
              </a:ext>
            </a:extLst>
          </p:cNvPr>
          <p:cNvCxnSpPr/>
          <p:nvPr/>
        </p:nvCxnSpPr>
        <p:spPr>
          <a:xfrm>
            <a:off x="8026701" y="907567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>
            <a:extLst>
              <a:ext uri="{FF2B5EF4-FFF2-40B4-BE49-F238E27FC236}">
                <a16:creationId xmlns:a16="http://schemas.microsoft.com/office/drawing/2014/main" id="{24296281-74AB-65E7-E65B-9549A8FA7F9C}"/>
              </a:ext>
            </a:extLst>
          </p:cNvPr>
          <p:cNvSpPr txBox="1"/>
          <p:nvPr/>
        </p:nvSpPr>
        <p:spPr>
          <a:xfrm>
            <a:off x="6950375" y="5484796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0</a:t>
            </a:r>
            <a:endParaRPr lang="zh-CN" altLang="en-US" sz="1000" dirty="0"/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69CC02B2-794B-41F9-E738-F5758D9B12DC}"/>
              </a:ext>
            </a:extLst>
          </p:cNvPr>
          <p:cNvSpPr txBox="1"/>
          <p:nvPr/>
        </p:nvSpPr>
        <p:spPr>
          <a:xfrm>
            <a:off x="7217857" y="5484796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1</a:t>
            </a:r>
            <a:endParaRPr lang="zh-CN" altLang="en-US" sz="1000" dirty="0"/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ECC5A7F3-9D36-DC3B-9E73-3182092C9695}"/>
              </a:ext>
            </a:extLst>
          </p:cNvPr>
          <p:cNvSpPr txBox="1"/>
          <p:nvPr/>
        </p:nvSpPr>
        <p:spPr>
          <a:xfrm>
            <a:off x="7502023" y="5484796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2</a:t>
            </a:r>
            <a:endParaRPr lang="zh-CN" altLang="en-US" sz="1000" dirty="0"/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E953E61A-08AD-B1EE-6EF5-EBCFA0C668BD}"/>
              </a:ext>
            </a:extLst>
          </p:cNvPr>
          <p:cNvSpPr txBox="1"/>
          <p:nvPr/>
        </p:nvSpPr>
        <p:spPr>
          <a:xfrm>
            <a:off x="7766816" y="5484796"/>
            <a:ext cx="2760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/>
              <a:t>3</a:t>
            </a:r>
            <a:endParaRPr lang="zh-CN" altLang="en-US" sz="1000" dirty="0"/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6F892A20-282D-44BF-977B-F9AD822D7FBF}"/>
              </a:ext>
            </a:extLst>
          </p:cNvPr>
          <p:cNvSpPr txBox="1"/>
          <p:nvPr/>
        </p:nvSpPr>
        <p:spPr>
          <a:xfrm>
            <a:off x="8050692" y="5484796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4</a:t>
            </a:r>
            <a:endParaRPr lang="zh-CN" altLang="en-US" sz="1000" dirty="0"/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CC55F114-AE83-CE9D-D0FA-7D4D9A8806F2}"/>
              </a:ext>
            </a:extLst>
          </p:cNvPr>
          <p:cNvSpPr txBox="1"/>
          <p:nvPr/>
        </p:nvSpPr>
        <p:spPr>
          <a:xfrm>
            <a:off x="8579227" y="5484796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6</a:t>
            </a:r>
            <a:endParaRPr lang="zh-CN" altLang="en-US" sz="1000" dirty="0"/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86E4E305-4937-6586-C463-5EADF54FB6CC}"/>
              </a:ext>
            </a:extLst>
          </p:cNvPr>
          <p:cNvSpPr txBox="1"/>
          <p:nvPr/>
        </p:nvSpPr>
        <p:spPr>
          <a:xfrm>
            <a:off x="6824105" y="5373545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0</a:t>
            </a:r>
            <a:endParaRPr lang="zh-CN" altLang="en-US" sz="1000" dirty="0"/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FCCEEB36-3E61-89F9-8EAB-3AD9D1A2C642}"/>
              </a:ext>
            </a:extLst>
          </p:cNvPr>
          <p:cNvSpPr txBox="1"/>
          <p:nvPr/>
        </p:nvSpPr>
        <p:spPr>
          <a:xfrm>
            <a:off x="6755844" y="5082550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20</a:t>
            </a:r>
            <a:endParaRPr lang="zh-CN" altLang="en-US" sz="1000" dirty="0"/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43E23176-FBC6-239E-2375-E52391CD4E32}"/>
              </a:ext>
            </a:extLst>
          </p:cNvPr>
          <p:cNvSpPr txBox="1"/>
          <p:nvPr/>
        </p:nvSpPr>
        <p:spPr>
          <a:xfrm>
            <a:off x="6755455" y="4798670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40</a:t>
            </a:r>
            <a:endParaRPr lang="zh-CN" altLang="en-US" sz="1000" dirty="0"/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13B6B0BF-DCBB-F89C-BB71-E031E198D2EB}"/>
              </a:ext>
            </a:extLst>
          </p:cNvPr>
          <p:cNvSpPr txBox="1"/>
          <p:nvPr/>
        </p:nvSpPr>
        <p:spPr>
          <a:xfrm>
            <a:off x="6755455" y="4522297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60</a:t>
            </a:r>
            <a:endParaRPr lang="zh-CN" altLang="en-US" sz="1000" dirty="0"/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BCA074DF-C551-3381-12B6-3B10EA36BD34}"/>
              </a:ext>
            </a:extLst>
          </p:cNvPr>
          <p:cNvSpPr txBox="1"/>
          <p:nvPr/>
        </p:nvSpPr>
        <p:spPr>
          <a:xfrm>
            <a:off x="6692207" y="396472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100</a:t>
            </a:r>
            <a:endParaRPr lang="zh-CN" altLang="en-US" sz="1000" dirty="0"/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749F6107-B35E-576E-BE01-A67ADF1FEFC4}"/>
              </a:ext>
            </a:extLst>
          </p:cNvPr>
          <p:cNvSpPr txBox="1"/>
          <p:nvPr/>
        </p:nvSpPr>
        <p:spPr>
          <a:xfrm>
            <a:off x="6755455" y="4240218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80</a:t>
            </a:r>
            <a:endParaRPr lang="zh-CN" altLang="en-US" sz="1000" dirty="0"/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id="{CCFF1E84-1C2A-0C60-B367-BD82D1612587}"/>
              </a:ext>
            </a:extLst>
          </p:cNvPr>
          <p:cNvSpPr/>
          <p:nvPr/>
        </p:nvSpPr>
        <p:spPr>
          <a:xfrm>
            <a:off x="7951153" y="5691710"/>
            <a:ext cx="4667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/>
              <a:t>Years</a:t>
            </a:r>
            <a:endParaRPr lang="zh-CN" altLang="en-US" sz="1000" dirty="0"/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8D3DBAD1-C171-B12E-74A5-94F7061F626E}"/>
              </a:ext>
            </a:extLst>
          </p:cNvPr>
          <p:cNvSpPr txBox="1"/>
          <p:nvPr/>
        </p:nvSpPr>
        <p:spPr>
          <a:xfrm>
            <a:off x="8329824" y="5484796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5</a:t>
            </a:r>
            <a:endParaRPr lang="zh-CN" altLang="en-US" sz="1000" dirty="0"/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B3E92497-EB70-08E2-F47B-2AD3D96DEA05}"/>
              </a:ext>
            </a:extLst>
          </p:cNvPr>
          <p:cNvSpPr txBox="1"/>
          <p:nvPr/>
        </p:nvSpPr>
        <p:spPr>
          <a:xfrm>
            <a:off x="8855208" y="5484796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7</a:t>
            </a:r>
            <a:endParaRPr lang="zh-CN" altLang="en-US" sz="1000" dirty="0"/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3B9D9BB2-2830-226A-84AC-A430E10B446E}"/>
              </a:ext>
            </a:extLst>
          </p:cNvPr>
          <p:cNvSpPr txBox="1"/>
          <p:nvPr/>
        </p:nvSpPr>
        <p:spPr>
          <a:xfrm>
            <a:off x="9131613" y="5484798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8</a:t>
            </a:r>
            <a:endParaRPr lang="zh-CN" altLang="en-US" sz="1000" dirty="0"/>
          </a:p>
        </p:txBody>
      </p:sp>
      <p:graphicFrame>
        <p:nvGraphicFramePr>
          <p:cNvPr id="74" name="表格 73">
            <a:extLst>
              <a:ext uri="{FF2B5EF4-FFF2-40B4-BE49-F238E27FC236}">
                <a16:creationId xmlns:a16="http://schemas.microsoft.com/office/drawing/2014/main" id="{ADCF4B97-030A-1A4E-A749-9D61836DA2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227822"/>
              </p:ext>
            </p:extLst>
          </p:nvPr>
        </p:nvGraphicFramePr>
        <p:xfrm>
          <a:off x="6969114" y="5922140"/>
          <a:ext cx="2555455" cy="4625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63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9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6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15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067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18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569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9967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129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646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373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242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117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29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5" name="矩形 74">
            <a:extLst>
              <a:ext uri="{FF2B5EF4-FFF2-40B4-BE49-F238E27FC236}">
                <a16:creationId xmlns:a16="http://schemas.microsoft.com/office/drawing/2014/main" id="{DF6522B1-E0D9-E834-BC48-BD88C7FD41FE}"/>
              </a:ext>
            </a:extLst>
          </p:cNvPr>
          <p:cNvSpPr/>
          <p:nvPr/>
        </p:nvSpPr>
        <p:spPr>
          <a:xfrm>
            <a:off x="7161754" y="5221923"/>
            <a:ext cx="241090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/>
              <a:t>HR, 0.52 (95% CI, 0.40-0.67); </a:t>
            </a:r>
            <a:r>
              <a:rPr lang="pl-PL" altLang="zh-CN" sz="1000" i="1" dirty="0"/>
              <a:t>P </a:t>
            </a:r>
            <a:r>
              <a:rPr lang="en-US" altLang="zh-CN" sz="1000" dirty="0"/>
              <a:t>&lt;</a:t>
            </a:r>
            <a:r>
              <a:rPr lang="pl-PL" altLang="zh-CN" sz="1000" dirty="0"/>
              <a:t> </a:t>
            </a:r>
            <a:r>
              <a:rPr lang="en-US" altLang="zh-CN" sz="1000" dirty="0"/>
              <a:t>0</a:t>
            </a:r>
            <a:r>
              <a:rPr lang="pl-PL" altLang="zh-CN" sz="1000" dirty="0"/>
              <a:t>.</a:t>
            </a:r>
            <a:r>
              <a:rPr lang="en-US" altLang="zh-CN" sz="1000" dirty="0"/>
              <a:t>001</a:t>
            </a:r>
            <a:endParaRPr lang="zh-CN" altLang="en-US" sz="1000" baseline="30000" dirty="0"/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id="{F576E1EE-840A-A3AB-1C99-5ACD01C57006}"/>
              </a:ext>
            </a:extLst>
          </p:cNvPr>
          <p:cNvSpPr/>
          <p:nvPr/>
        </p:nvSpPr>
        <p:spPr>
          <a:xfrm>
            <a:off x="6797546" y="3675958"/>
            <a:ext cx="242769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</a:rPr>
              <a:t>Stage III disease HER2 2/3+</a:t>
            </a:r>
            <a:endParaRPr lang="zh-CN" altLang="en-US" sz="1000" dirty="0"/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3C79BA0D-9C2B-14B0-A9D3-1F2B3C4180AC}"/>
              </a:ext>
            </a:extLst>
          </p:cNvPr>
          <p:cNvSpPr txBox="1"/>
          <p:nvPr/>
        </p:nvSpPr>
        <p:spPr>
          <a:xfrm>
            <a:off x="3368452" y="5487643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0</a:t>
            </a:r>
            <a:endParaRPr lang="zh-CN" altLang="en-US" sz="1000" dirty="0"/>
          </a:p>
        </p:txBody>
      </p:sp>
      <p:sp>
        <p:nvSpPr>
          <p:cNvPr id="78" name="文本框 77">
            <a:extLst>
              <a:ext uri="{FF2B5EF4-FFF2-40B4-BE49-F238E27FC236}">
                <a16:creationId xmlns:a16="http://schemas.microsoft.com/office/drawing/2014/main" id="{CD70AB36-3811-58F4-18A4-70B02E913930}"/>
              </a:ext>
            </a:extLst>
          </p:cNvPr>
          <p:cNvSpPr txBox="1"/>
          <p:nvPr/>
        </p:nvSpPr>
        <p:spPr>
          <a:xfrm>
            <a:off x="3635934" y="5487643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1</a:t>
            </a:r>
            <a:endParaRPr lang="zh-CN" altLang="en-US" sz="1000" dirty="0"/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95E8DDEE-2527-4C65-9B6B-E848010AB35C}"/>
              </a:ext>
            </a:extLst>
          </p:cNvPr>
          <p:cNvSpPr txBox="1"/>
          <p:nvPr/>
        </p:nvSpPr>
        <p:spPr>
          <a:xfrm>
            <a:off x="3920100" y="5487643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2</a:t>
            </a:r>
            <a:endParaRPr lang="zh-CN" altLang="en-US" sz="1000" dirty="0"/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id="{A7E86829-6872-291C-6C20-C3176E102018}"/>
              </a:ext>
            </a:extLst>
          </p:cNvPr>
          <p:cNvSpPr txBox="1"/>
          <p:nvPr/>
        </p:nvSpPr>
        <p:spPr>
          <a:xfrm>
            <a:off x="4184893" y="5487643"/>
            <a:ext cx="2760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/>
              <a:t>3</a:t>
            </a:r>
            <a:endParaRPr lang="zh-CN" altLang="en-US" sz="1000" dirty="0"/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561D0A7C-973E-58BB-D884-9BF631C0E95A}"/>
              </a:ext>
            </a:extLst>
          </p:cNvPr>
          <p:cNvSpPr txBox="1"/>
          <p:nvPr/>
        </p:nvSpPr>
        <p:spPr>
          <a:xfrm>
            <a:off x="4468769" y="5487643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4</a:t>
            </a:r>
            <a:endParaRPr lang="zh-CN" altLang="en-US" sz="1000" dirty="0"/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8ECD39CB-4D22-5E68-E2CC-76A15936E2AA}"/>
              </a:ext>
            </a:extLst>
          </p:cNvPr>
          <p:cNvSpPr txBox="1"/>
          <p:nvPr/>
        </p:nvSpPr>
        <p:spPr>
          <a:xfrm>
            <a:off x="5024600" y="5487643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6</a:t>
            </a:r>
            <a:endParaRPr lang="zh-CN" altLang="en-US" sz="1000" dirty="0"/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F5F23A20-46A5-17EE-6784-875F7603133B}"/>
              </a:ext>
            </a:extLst>
          </p:cNvPr>
          <p:cNvSpPr txBox="1"/>
          <p:nvPr/>
        </p:nvSpPr>
        <p:spPr>
          <a:xfrm>
            <a:off x="3242182" y="5376392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0</a:t>
            </a:r>
            <a:endParaRPr lang="zh-CN" altLang="en-US" sz="1000" dirty="0"/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id="{59035154-E8D0-5EFD-4AC7-A04929C9B540}"/>
              </a:ext>
            </a:extLst>
          </p:cNvPr>
          <p:cNvSpPr txBox="1"/>
          <p:nvPr/>
        </p:nvSpPr>
        <p:spPr>
          <a:xfrm>
            <a:off x="3173921" y="5085397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20</a:t>
            </a:r>
            <a:endParaRPr lang="zh-CN" altLang="en-US" sz="1000" dirty="0"/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650CE0A2-6910-F372-E606-1F343E9C0D83}"/>
              </a:ext>
            </a:extLst>
          </p:cNvPr>
          <p:cNvSpPr txBox="1"/>
          <p:nvPr/>
        </p:nvSpPr>
        <p:spPr>
          <a:xfrm>
            <a:off x="3173532" y="4801517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40</a:t>
            </a:r>
            <a:endParaRPr lang="zh-CN" altLang="en-US" sz="1000" dirty="0"/>
          </a:p>
        </p:txBody>
      </p:sp>
      <p:sp>
        <p:nvSpPr>
          <p:cNvPr id="86" name="文本框 85">
            <a:extLst>
              <a:ext uri="{FF2B5EF4-FFF2-40B4-BE49-F238E27FC236}">
                <a16:creationId xmlns:a16="http://schemas.microsoft.com/office/drawing/2014/main" id="{245A44CA-592E-3885-3321-CE50ABB0F546}"/>
              </a:ext>
            </a:extLst>
          </p:cNvPr>
          <p:cNvSpPr txBox="1"/>
          <p:nvPr/>
        </p:nvSpPr>
        <p:spPr>
          <a:xfrm>
            <a:off x="3173532" y="4525144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60</a:t>
            </a:r>
            <a:endParaRPr lang="zh-CN" altLang="en-US" sz="1000" dirty="0"/>
          </a:p>
        </p:txBody>
      </p:sp>
      <p:sp>
        <p:nvSpPr>
          <p:cNvPr id="87" name="文本框 86">
            <a:extLst>
              <a:ext uri="{FF2B5EF4-FFF2-40B4-BE49-F238E27FC236}">
                <a16:creationId xmlns:a16="http://schemas.microsoft.com/office/drawing/2014/main" id="{335B3942-1EA8-777E-54C2-21C32BAEE245}"/>
              </a:ext>
            </a:extLst>
          </p:cNvPr>
          <p:cNvSpPr txBox="1"/>
          <p:nvPr/>
        </p:nvSpPr>
        <p:spPr>
          <a:xfrm>
            <a:off x="3110284" y="3967567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100</a:t>
            </a:r>
            <a:endParaRPr lang="zh-CN" altLang="en-US" sz="1000" dirty="0"/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A50EA6C6-7D7B-064F-5D46-2FFD80CAE215}"/>
              </a:ext>
            </a:extLst>
          </p:cNvPr>
          <p:cNvSpPr txBox="1"/>
          <p:nvPr/>
        </p:nvSpPr>
        <p:spPr>
          <a:xfrm>
            <a:off x="3173532" y="4243065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80</a:t>
            </a:r>
            <a:endParaRPr lang="zh-CN" altLang="en-US" sz="1000" dirty="0"/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id="{D5F6BE98-D652-5283-1A27-02D92C093236}"/>
              </a:ext>
            </a:extLst>
          </p:cNvPr>
          <p:cNvSpPr/>
          <p:nvPr/>
        </p:nvSpPr>
        <p:spPr>
          <a:xfrm>
            <a:off x="4369230" y="5694557"/>
            <a:ext cx="4667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/>
              <a:t>Years</a:t>
            </a:r>
            <a:endParaRPr lang="zh-CN" altLang="en-US" sz="1000" dirty="0"/>
          </a:p>
        </p:txBody>
      </p:sp>
      <p:sp>
        <p:nvSpPr>
          <p:cNvPr id="90" name="文本框 89">
            <a:extLst>
              <a:ext uri="{FF2B5EF4-FFF2-40B4-BE49-F238E27FC236}">
                <a16:creationId xmlns:a16="http://schemas.microsoft.com/office/drawing/2014/main" id="{60E3E3CE-BE29-5A00-D81C-30EE396E772D}"/>
              </a:ext>
            </a:extLst>
          </p:cNvPr>
          <p:cNvSpPr txBox="1"/>
          <p:nvPr/>
        </p:nvSpPr>
        <p:spPr>
          <a:xfrm>
            <a:off x="4747901" y="5487643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5</a:t>
            </a:r>
            <a:endParaRPr lang="zh-CN" altLang="en-US" sz="1000" dirty="0"/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id="{A4626B69-7456-651A-E5A1-CB95D09BCF9B}"/>
              </a:ext>
            </a:extLst>
          </p:cNvPr>
          <p:cNvSpPr txBox="1"/>
          <p:nvPr/>
        </p:nvSpPr>
        <p:spPr>
          <a:xfrm>
            <a:off x="5300581" y="5487643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7</a:t>
            </a:r>
            <a:endParaRPr lang="zh-CN" altLang="en-US" sz="1000" dirty="0"/>
          </a:p>
        </p:txBody>
      </p:sp>
      <p:sp>
        <p:nvSpPr>
          <p:cNvPr id="92" name="文本框 91">
            <a:extLst>
              <a:ext uri="{FF2B5EF4-FFF2-40B4-BE49-F238E27FC236}">
                <a16:creationId xmlns:a16="http://schemas.microsoft.com/office/drawing/2014/main" id="{5CFA9A9A-1DC1-CF5B-D72E-F2129690AA0B}"/>
              </a:ext>
            </a:extLst>
          </p:cNvPr>
          <p:cNvSpPr txBox="1"/>
          <p:nvPr/>
        </p:nvSpPr>
        <p:spPr>
          <a:xfrm>
            <a:off x="5576986" y="5487645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/>
              <a:t>8</a:t>
            </a:r>
            <a:endParaRPr lang="zh-CN" altLang="en-US" sz="1000" dirty="0"/>
          </a:p>
        </p:txBody>
      </p:sp>
      <p:graphicFrame>
        <p:nvGraphicFramePr>
          <p:cNvPr id="93" name="表格 92">
            <a:extLst>
              <a:ext uri="{FF2B5EF4-FFF2-40B4-BE49-F238E27FC236}">
                <a16:creationId xmlns:a16="http://schemas.microsoft.com/office/drawing/2014/main" id="{AF4CE4E6-F86A-CF78-2A72-972AE63AAA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576197"/>
              </p:ext>
            </p:extLst>
          </p:nvPr>
        </p:nvGraphicFramePr>
        <p:xfrm>
          <a:off x="3387191" y="5924987"/>
          <a:ext cx="2555455" cy="4625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63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4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3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19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60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64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671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8943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129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339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268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182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92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29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73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55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4" name="矩形 93">
            <a:extLst>
              <a:ext uri="{FF2B5EF4-FFF2-40B4-BE49-F238E27FC236}">
                <a16:creationId xmlns:a16="http://schemas.microsoft.com/office/drawing/2014/main" id="{BF4D4F6F-A03B-FB9B-9998-A6D82FF127CE}"/>
              </a:ext>
            </a:extLst>
          </p:cNvPr>
          <p:cNvSpPr/>
          <p:nvPr/>
        </p:nvSpPr>
        <p:spPr>
          <a:xfrm>
            <a:off x="3579831" y="5224770"/>
            <a:ext cx="241090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/>
              <a:t>HR, 1.12 (95% CI, 0.67-1.88); </a:t>
            </a:r>
            <a:r>
              <a:rPr lang="pl-PL" altLang="zh-CN" sz="1000" i="1" dirty="0"/>
              <a:t>P </a:t>
            </a:r>
            <a:r>
              <a:rPr lang="en-US" altLang="zh-CN" sz="1000" dirty="0"/>
              <a:t>=</a:t>
            </a:r>
            <a:r>
              <a:rPr lang="pl-PL" altLang="zh-CN" sz="1000" dirty="0"/>
              <a:t> </a:t>
            </a:r>
            <a:r>
              <a:rPr lang="en-US" altLang="zh-CN" sz="1000" dirty="0"/>
              <a:t>0</a:t>
            </a:r>
            <a:r>
              <a:rPr lang="pl-PL" altLang="zh-CN" sz="1000" dirty="0"/>
              <a:t>.</a:t>
            </a:r>
            <a:r>
              <a:rPr lang="en-US" altLang="zh-CN" sz="1000" dirty="0"/>
              <a:t>674</a:t>
            </a:r>
            <a:endParaRPr lang="zh-CN" altLang="en-US" sz="1000" baseline="30000" dirty="0"/>
          </a:p>
        </p:txBody>
      </p:sp>
      <p:sp>
        <p:nvSpPr>
          <p:cNvPr id="95" name="矩形 94">
            <a:extLst>
              <a:ext uri="{FF2B5EF4-FFF2-40B4-BE49-F238E27FC236}">
                <a16:creationId xmlns:a16="http://schemas.microsoft.com/office/drawing/2014/main" id="{67F6F279-BC39-7268-3236-07B161F3EE05}"/>
              </a:ext>
            </a:extLst>
          </p:cNvPr>
          <p:cNvSpPr/>
          <p:nvPr/>
        </p:nvSpPr>
        <p:spPr>
          <a:xfrm>
            <a:off x="3215623" y="3678805"/>
            <a:ext cx="242769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</a:rPr>
              <a:t>Stage II disease HER2 2/3+</a:t>
            </a:r>
            <a:endParaRPr lang="zh-CN" altLang="en-US" sz="1000" dirty="0"/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CEDC3C79-7697-08A6-9121-9CF2BC49C789}"/>
              </a:ext>
            </a:extLst>
          </p:cNvPr>
          <p:cNvSpPr txBox="1"/>
          <p:nvPr/>
        </p:nvSpPr>
        <p:spPr>
          <a:xfrm>
            <a:off x="2739753" y="3676320"/>
            <a:ext cx="30310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C</a:t>
            </a:r>
            <a:endParaRPr lang="zh-CN" altLang="en-US" sz="2000" b="1" dirty="0"/>
          </a:p>
        </p:txBody>
      </p:sp>
      <p:cxnSp>
        <p:nvCxnSpPr>
          <p:cNvPr id="97" name="直接连接符 96">
            <a:extLst>
              <a:ext uri="{FF2B5EF4-FFF2-40B4-BE49-F238E27FC236}">
                <a16:creationId xmlns:a16="http://schemas.microsoft.com/office/drawing/2014/main" id="{CD305DE9-EA1B-2039-F774-542DE929ABEC}"/>
              </a:ext>
            </a:extLst>
          </p:cNvPr>
          <p:cNvCxnSpPr/>
          <p:nvPr/>
        </p:nvCxnSpPr>
        <p:spPr>
          <a:xfrm>
            <a:off x="3675945" y="5165641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>
            <a:extLst>
              <a:ext uri="{FF2B5EF4-FFF2-40B4-BE49-F238E27FC236}">
                <a16:creationId xmlns:a16="http://schemas.microsoft.com/office/drawing/2014/main" id="{79CDAD97-D81F-5B3A-1AC2-A925DBA89A7F}"/>
              </a:ext>
            </a:extLst>
          </p:cNvPr>
          <p:cNvCxnSpPr/>
          <p:nvPr/>
        </p:nvCxnSpPr>
        <p:spPr>
          <a:xfrm>
            <a:off x="3675945" y="5009143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文本框 98">
            <a:extLst>
              <a:ext uri="{FF2B5EF4-FFF2-40B4-BE49-F238E27FC236}">
                <a16:creationId xmlns:a16="http://schemas.microsoft.com/office/drawing/2014/main" id="{84460256-7424-945A-24DE-61278D6B35EB}"/>
              </a:ext>
            </a:extLst>
          </p:cNvPr>
          <p:cNvSpPr txBox="1"/>
          <p:nvPr/>
        </p:nvSpPr>
        <p:spPr>
          <a:xfrm>
            <a:off x="2231804" y="6140909"/>
            <a:ext cx="11400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/>
              <a:t>No Chemotherapy</a:t>
            </a:r>
          </a:p>
        </p:txBody>
      </p:sp>
      <p:sp>
        <p:nvSpPr>
          <p:cNvPr id="100" name="文本框 99">
            <a:extLst>
              <a:ext uri="{FF2B5EF4-FFF2-40B4-BE49-F238E27FC236}">
                <a16:creationId xmlns:a16="http://schemas.microsoft.com/office/drawing/2014/main" id="{DF23518F-7A25-70BE-651F-9534D4C5D8FF}"/>
              </a:ext>
            </a:extLst>
          </p:cNvPr>
          <p:cNvSpPr txBox="1"/>
          <p:nvPr/>
        </p:nvSpPr>
        <p:spPr>
          <a:xfrm>
            <a:off x="2411342" y="5899519"/>
            <a:ext cx="9605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/>
              <a:t>Chemotherapy</a:t>
            </a:r>
          </a:p>
        </p:txBody>
      </p:sp>
      <p:sp>
        <p:nvSpPr>
          <p:cNvPr id="101" name="矩形 100">
            <a:extLst>
              <a:ext uri="{FF2B5EF4-FFF2-40B4-BE49-F238E27FC236}">
                <a16:creationId xmlns:a16="http://schemas.microsoft.com/office/drawing/2014/main" id="{D4B8B85C-C3DB-5E15-31E0-1C8BC99EC612}"/>
              </a:ext>
            </a:extLst>
          </p:cNvPr>
          <p:cNvSpPr/>
          <p:nvPr/>
        </p:nvSpPr>
        <p:spPr>
          <a:xfrm>
            <a:off x="2645380" y="5687432"/>
            <a:ext cx="7264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000" b="1" dirty="0"/>
              <a:t>No. at risk</a:t>
            </a:r>
            <a:endParaRPr lang="zh-CN" altLang="en-US" sz="1000" b="1" dirty="0"/>
          </a:p>
        </p:txBody>
      </p:sp>
      <p:sp>
        <p:nvSpPr>
          <p:cNvPr id="102" name="矩形 101">
            <a:extLst>
              <a:ext uri="{FF2B5EF4-FFF2-40B4-BE49-F238E27FC236}">
                <a16:creationId xmlns:a16="http://schemas.microsoft.com/office/drawing/2014/main" id="{F50D71A7-8BCF-1F3C-349E-295508534F17}"/>
              </a:ext>
            </a:extLst>
          </p:cNvPr>
          <p:cNvSpPr/>
          <p:nvPr/>
        </p:nvSpPr>
        <p:spPr>
          <a:xfrm>
            <a:off x="896903" y="360593"/>
            <a:ext cx="1296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b="1" kern="100" dirty="0">
                <a:cs typeface="Times New Roman" panose="02020603050405020304" pitchFamily="18" charset="0"/>
              </a:rPr>
              <a:t>Figure S3</a:t>
            </a:r>
            <a:endParaRPr lang="zh-CN" altLang="en-US" b="1" kern="100" dirty="0">
              <a:cs typeface="Times New Roman" panose="02020603050405020304" pitchFamily="18" charset="0"/>
            </a:endParaRPr>
          </a:p>
        </p:txBody>
      </p:sp>
      <p:sp>
        <p:nvSpPr>
          <p:cNvPr id="103" name="文本框 102">
            <a:extLst>
              <a:ext uri="{FF2B5EF4-FFF2-40B4-BE49-F238E27FC236}">
                <a16:creationId xmlns:a16="http://schemas.microsoft.com/office/drawing/2014/main" id="{809E8CBD-742A-1510-A67B-BE9822D95FEF}"/>
              </a:ext>
            </a:extLst>
          </p:cNvPr>
          <p:cNvSpPr txBox="1"/>
          <p:nvPr/>
        </p:nvSpPr>
        <p:spPr>
          <a:xfrm>
            <a:off x="6494153" y="3676320"/>
            <a:ext cx="30310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cs typeface="Arial" panose="020B0604020202020204" pitchFamily="34" charset="0"/>
              </a:rPr>
              <a:t>D</a:t>
            </a:r>
            <a:endParaRPr lang="zh-CN" altLang="en-US" sz="2000" b="1" dirty="0">
              <a:cs typeface="Arial" panose="020B0604020202020204" pitchFamily="34" charset="0"/>
            </a:endParaRPr>
          </a:p>
        </p:txBody>
      </p:sp>
      <p:sp>
        <p:nvSpPr>
          <p:cNvPr id="104" name="文本框 103">
            <a:extLst>
              <a:ext uri="{FF2B5EF4-FFF2-40B4-BE49-F238E27FC236}">
                <a16:creationId xmlns:a16="http://schemas.microsoft.com/office/drawing/2014/main" id="{AED632E4-009C-4C27-C210-D59F7BE4AC61}"/>
              </a:ext>
            </a:extLst>
          </p:cNvPr>
          <p:cNvSpPr txBox="1"/>
          <p:nvPr/>
        </p:nvSpPr>
        <p:spPr>
          <a:xfrm>
            <a:off x="3838487" y="5043927"/>
            <a:ext cx="11400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/>
              <a:t>No Chemotherapy</a:t>
            </a:r>
          </a:p>
        </p:txBody>
      </p:sp>
      <p:sp>
        <p:nvSpPr>
          <p:cNvPr id="105" name="文本框 104">
            <a:extLst>
              <a:ext uri="{FF2B5EF4-FFF2-40B4-BE49-F238E27FC236}">
                <a16:creationId xmlns:a16="http://schemas.microsoft.com/office/drawing/2014/main" id="{C91EE1E5-C26E-2CCB-EE0B-FA851A1B8091}"/>
              </a:ext>
            </a:extLst>
          </p:cNvPr>
          <p:cNvSpPr txBox="1"/>
          <p:nvPr/>
        </p:nvSpPr>
        <p:spPr>
          <a:xfrm>
            <a:off x="3838204" y="4892981"/>
            <a:ext cx="9605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/>
              <a:t>Chemotherapy</a:t>
            </a:r>
          </a:p>
        </p:txBody>
      </p:sp>
      <p:sp>
        <p:nvSpPr>
          <p:cNvPr id="106" name="文本框 105">
            <a:extLst>
              <a:ext uri="{FF2B5EF4-FFF2-40B4-BE49-F238E27FC236}">
                <a16:creationId xmlns:a16="http://schemas.microsoft.com/office/drawing/2014/main" id="{DEC38C7C-1A1B-5D0A-D29C-6951E704D901}"/>
              </a:ext>
            </a:extLst>
          </p:cNvPr>
          <p:cNvSpPr txBox="1"/>
          <p:nvPr/>
        </p:nvSpPr>
        <p:spPr>
          <a:xfrm>
            <a:off x="8134329" y="4160817"/>
            <a:ext cx="11400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/>
              <a:t>No Chemotherapy</a:t>
            </a:r>
          </a:p>
        </p:txBody>
      </p:sp>
      <p:sp>
        <p:nvSpPr>
          <p:cNvPr id="107" name="文本框 106">
            <a:extLst>
              <a:ext uri="{FF2B5EF4-FFF2-40B4-BE49-F238E27FC236}">
                <a16:creationId xmlns:a16="http://schemas.microsoft.com/office/drawing/2014/main" id="{7BF73DFC-A8E4-2C39-C7A8-AA8F44440374}"/>
              </a:ext>
            </a:extLst>
          </p:cNvPr>
          <p:cNvSpPr txBox="1"/>
          <p:nvPr/>
        </p:nvSpPr>
        <p:spPr>
          <a:xfrm>
            <a:off x="8126095" y="4009871"/>
            <a:ext cx="9605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dirty="0"/>
              <a:t>Chemotherapy</a:t>
            </a:r>
          </a:p>
        </p:txBody>
      </p:sp>
      <p:cxnSp>
        <p:nvCxnSpPr>
          <p:cNvPr id="108" name="直接连接符 107">
            <a:extLst>
              <a:ext uri="{FF2B5EF4-FFF2-40B4-BE49-F238E27FC236}">
                <a16:creationId xmlns:a16="http://schemas.microsoft.com/office/drawing/2014/main" id="{E3DE79CC-0B76-F8E1-9D86-D23056BFCC11}"/>
              </a:ext>
            </a:extLst>
          </p:cNvPr>
          <p:cNvCxnSpPr/>
          <p:nvPr/>
        </p:nvCxnSpPr>
        <p:spPr>
          <a:xfrm>
            <a:off x="7990641" y="4288929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>
            <a:extLst>
              <a:ext uri="{FF2B5EF4-FFF2-40B4-BE49-F238E27FC236}">
                <a16:creationId xmlns:a16="http://schemas.microsoft.com/office/drawing/2014/main" id="{EE50C63D-8A42-7AC6-AF24-919CA2466935}"/>
              </a:ext>
            </a:extLst>
          </p:cNvPr>
          <p:cNvCxnSpPr/>
          <p:nvPr/>
        </p:nvCxnSpPr>
        <p:spPr>
          <a:xfrm>
            <a:off x="7990641" y="4132431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文本框 109">
            <a:extLst>
              <a:ext uri="{FF2B5EF4-FFF2-40B4-BE49-F238E27FC236}">
                <a16:creationId xmlns:a16="http://schemas.microsoft.com/office/drawing/2014/main" id="{5115813D-4E56-15A5-8A37-412C6FD53134}"/>
              </a:ext>
            </a:extLst>
          </p:cNvPr>
          <p:cNvSpPr txBox="1"/>
          <p:nvPr/>
        </p:nvSpPr>
        <p:spPr>
          <a:xfrm rot="10800000">
            <a:off x="2899511" y="4105428"/>
            <a:ext cx="338554" cy="136992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000" dirty="0"/>
              <a:t>Disease-free Survival (%)</a:t>
            </a:r>
            <a:endParaRPr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603828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图片 65">
            <a:extLst>
              <a:ext uri="{FF2B5EF4-FFF2-40B4-BE49-F238E27FC236}">
                <a16:creationId xmlns:a16="http://schemas.microsoft.com/office/drawing/2014/main" id="{78ED938D-179A-4370-3B44-CC46E068E0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927" y="1724287"/>
            <a:ext cx="2374167" cy="1517484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id="{2E89367D-CC16-89B3-D90B-D8ED43ED56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123" y="1773143"/>
            <a:ext cx="2356438" cy="145311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82A1353C-5E76-5501-D6B6-5989777434C1}"/>
              </a:ext>
            </a:extLst>
          </p:cNvPr>
          <p:cNvSpPr txBox="1"/>
          <p:nvPr/>
        </p:nvSpPr>
        <p:spPr>
          <a:xfrm>
            <a:off x="3215912" y="320147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0</a:t>
            </a:r>
            <a:endParaRPr lang="zh-CN" altLang="en-US" sz="1100" b="1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3FF5628-E800-DFB9-297F-2F020DE94F2A}"/>
              </a:ext>
            </a:extLst>
          </p:cNvPr>
          <p:cNvSpPr txBox="1"/>
          <p:nvPr/>
        </p:nvSpPr>
        <p:spPr>
          <a:xfrm>
            <a:off x="3517060" y="319593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1</a:t>
            </a:r>
            <a:endParaRPr lang="zh-CN" altLang="en-US" sz="1100" b="1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D23B7CB-6BA1-5250-5D5F-6BD3542AE9F9}"/>
              </a:ext>
            </a:extLst>
          </p:cNvPr>
          <p:cNvSpPr txBox="1"/>
          <p:nvPr/>
        </p:nvSpPr>
        <p:spPr>
          <a:xfrm>
            <a:off x="3807182" y="320147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2</a:t>
            </a:r>
            <a:endParaRPr lang="zh-CN" altLang="en-US" sz="1100" b="1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5BC0F23-A5EA-870B-C2EE-66B4B069B6BA}"/>
              </a:ext>
            </a:extLst>
          </p:cNvPr>
          <p:cNvSpPr txBox="1"/>
          <p:nvPr/>
        </p:nvSpPr>
        <p:spPr>
          <a:xfrm>
            <a:off x="4100237" y="3201473"/>
            <a:ext cx="276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/>
              <a:t>3</a:t>
            </a:r>
            <a:endParaRPr lang="zh-CN" altLang="en-US" sz="1100" b="1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4501496-8DBC-600C-FEEC-09F381AFABC8}"/>
              </a:ext>
            </a:extLst>
          </p:cNvPr>
          <p:cNvSpPr txBox="1"/>
          <p:nvPr/>
        </p:nvSpPr>
        <p:spPr>
          <a:xfrm>
            <a:off x="4383837" y="320147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4</a:t>
            </a:r>
            <a:endParaRPr lang="zh-CN" altLang="en-US" sz="1100" b="1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2FF6FE1-4D17-5247-8955-A4B63F261B41}"/>
              </a:ext>
            </a:extLst>
          </p:cNvPr>
          <p:cNvSpPr txBox="1"/>
          <p:nvPr/>
        </p:nvSpPr>
        <p:spPr>
          <a:xfrm>
            <a:off x="4979286" y="320147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6</a:t>
            </a:r>
            <a:endParaRPr lang="zh-CN" altLang="en-US" sz="1100" b="1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E20B784-8643-9AE7-E94B-8892C5CB6A24}"/>
              </a:ext>
            </a:extLst>
          </p:cNvPr>
          <p:cNvSpPr txBox="1"/>
          <p:nvPr/>
        </p:nvSpPr>
        <p:spPr>
          <a:xfrm>
            <a:off x="3106682" y="309199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0</a:t>
            </a:r>
            <a:endParaRPr lang="zh-CN" altLang="en-US" sz="1100" b="1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ED7D17B-A3DF-54B4-37A4-571998F046E0}"/>
              </a:ext>
            </a:extLst>
          </p:cNvPr>
          <p:cNvSpPr txBox="1"/>
          <p:nvPr/>
        </p:nvSpPr>
        <p:spPr>
          <a:xfrm>
            <a:off x="3044989" y="278875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20</a:t>
            </a:r>
            <a:endParaRPr lang="zh-CN" altLang="en-US" sz="1100" b="1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39FFEFA-FD65-EE90-2FBF-034A35E03509}"/>
              </a:ext>
            </a:extLst>
          </p:cNvPr>
          <p:cNvSpPr txBox="1"/>
          <p:nvPr/>
        </p:nvSpPr>
        <p:spPr>
          <a:xfrm>
            <a:off x="3045192" y="249949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40</a:t>
            </a:r>
            <a:endParaRPr lang="zh-CN" altLang="en-US" sz="1100" b="1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48257D2-138C-7DE3-ED16-AAC4695199B8}"/>
              </a:ext>
            </a:extLst>
          </p:cNvPr>
          <p:cNvSpPr txBox="1"/>
          <p:nvPr/>
        </p:nvSpPr>
        <p:spPr>
          <a:xfrm>
            <a:off x="3045192" y="220578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60</a:t>
            </a:r>
            <a:endParaRPr lang="zh-CN" altLang="en-US" sz="1100" b="1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274DBC4-4B5A-99A8-38A9-CA6833E80F0D}"/>
              </a:ext>
            </a:extLst>
          </p:cNvPr>
          <p:cNvSpPr txBox="1"/>
          <p:nvPr/>
        </p:nvSpPr>
        <p:spPr>
          <a:xfrm>
            <a:off x="2994488" y="1636845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100</a:t>
            </a:r>
            <a:endParaRPr lang="zh-CN" altLang="en-US" sz="1100" b="1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098D7D4F-2A36-F4BF-E7EC-359F21549894}"/>
              </a:ext>
            </a:extLst>
          </p:cNvPr>
          <p:cNvSpPr txBox="1"/>
          <p:nvPr/>
        </p:nvSpPr>
        <p:spPr>
          <a:xfrm>
            <a:off x="3051168" y="192370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80</a:t>
            </a:r>
            <a:endParaRPr lang="zh-CN" altLang="en-US" sz="1100" b="1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35ABCF0A-9FE7-A4B8-875C-8F207EA5C5CD}"/>
              </a:ext>
            </a:extLst>
          </p:cNvPr>
          <p:cNvSpPr txBox="1"/>
          <p:nvPr/>
        </p:nvSpPr>
        <p:spPr>
          <a:xfrm rot="10800000">
            <a:off x="2763732" y="1943922"/>
            <a:ext cx="353943" cy="123527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100" b="1" dirty="0"/>
              <a:t>Overall Survival (%)</a:t>
            </a:r>
            <a:endParaRPr lang="zh-CN" altLang="en-US" sz="1100" b="1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9B92CA2E-89E6-C273-6AED-73C11C298AC4}"/>
              </a:ext>
            </a:extLst>
          </p:cNvPr>
          <p:cNvSpPr/>
          <p:nvPr/>
        </p:nvSpPr>
        <p:spPr>
          <a:xfrm>
            <a:off x="4272389" y="3414067"/>
            <a:ext cx="50366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/>
              <a:t>Years</a:t>
            </a:r>
            <a:endParaRPr lang="zh-CN" altLang="en-US" sz="1100" b="1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30C5C31-0693-0C5C-C22F-A4DD17F5AADE}"/>
              </a:ext>
            </a:extLst>
          </p:cNvPr>
          <p:cNvSpPr txBox="1"/>
          <p:nvPr/>
        </p:nvSpPr>
        <p:spPr>
          <a:xfrm>
            <a:off x="7162871" y="306815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0</a:t>
            </a:r>
            <a:endParaRPr lang="zh-CN" altLang="en-US" sz="1100" b="1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75F136BC-7B69-09A3-E4EA-6C9E101B9E91}"/>
              </a:ext>
            </a:extLst>
          </p:cNvPr>
          <p:cNvSpPr txBox="1"/>
          <p:nvPr/>
        </p:nvSpPr>
        <p:spPr>
          <a:xfrm>
            <a:off x="7107154" y="278195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20</a:t>
            </a:r>
            <a:endParaRPr lang="zh-CN" altLang="en-US" sz="1100" b="1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BB7CA9CF-B837-505A-3F1E-519BACFF5557}"/>
              </a:ext>
            </a:extLst>
          </p:cNvPr>
          <p:cNvSpPr txBox="1"/>
          <p:nvPr/>
        </p:nvSpPr>
        <p:spPr>
          <a:xfrm>
            <a:off x="7107357" y="250434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40</a:t>
            </a:r>
            <a:endParaRPr lang="zh-CN" altLang="en-US" sz="1100" b="1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0CE33734-C917-A4A4-20CB-A30FB93F055A}"/>
              </a:ext>
            </a:extLst>
          </p:cNvPr>
          <p:cNvSpPr txBox="1"/>
          <p:nvPr/>
        </p:nvSpPr>
        <p:spPr>
          <a:xfrm>
            <a:off x="7107357" y="221660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60</a:t>
            </a:r>
            <a:endParaRPr lang="zh-CN" altLang="en-US" sz="1100" b="1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A05F592C-4D8E-CF8C-13BF-1FF7AB324224}"/>
              </a:ext>
            </a:extLst>
          </p:cNvPr>
          <p:cNvSpPr txBox="1"/>
          <p:nvPr/>
        </p:nvSpPr>
        <p:spPr>
          <a:xfrm>
            <a:off x="7050677" y="1659624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100</a:t>
            </a:r>
            <a:endParaRPr lang="zh-CN" altLang="en-US" sz="1100" b="1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E3228D36-98C9-E660-F93A-7CD0148F6BAC}"/>
              </a:ext>
            </a:extLst>
          </p:cNvPr>
          <p:cNvSpPr txBox="1"/>
          <p:nvPr/>
        </p:nvSpPr>
        <p:spPr>
          <a:xfrm>
            <a:off x="7107357" y="194109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80</a:t>
            </a:r>
            <a:endParaRPr lang="zh-CN" altLang="en-US" sz="1100" b="1" dirty="0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55BFBD3A-70D2-7C78-7077-D93598D5502A}"/>
              </a:ext>
            </a:extLst>
          </p:cNvPr>
          <p:cNvSpPr/>
          <p:nvPr/>
        </p:nvSpPr>
        <p:spPr>
          <a:xfrm>
            <a:off x="8313785" y="3408610"/>
            <a:ext cx="50366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/>
              <a:t>Years</a:t>
            </a:r>
            <a:endParaRPr lang="zh-CN" altLang="en-US" sz="1100" b="1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B781632F-9277-D0F1-C8E4-C682CCEE94AF}"/>
              </a:ext>
            </a:extLst>
          </p:cNvPr>
          <p:cNvSpPr txBox="1"/>
          <p:nvPr/>
        </p:nvSpPr>
        <p:spPr>
          <a:xfrm>
            <a:off x="1937778" y="3855410"/>
            <a:ext cx="12538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b="1" dirty="0"/>
              <a:t>No Chemotherapy</a:t>
            </a:r>
            <a:endParaRPr lang="zh-CN" altLang="en-US" sz="1100" b="1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44937F2C-1564-E735-4DEC-CAE1C53F189B}"/>
              </a:ext>
            </a:extLst>
          </p:cNvPr>
          <p:cNvSpPr txBox="1"/>
          <p:nvPr/>
        </p:nvSpPr>
        <p:spPr>
          <a:xfrm>
            <a:off x="2138152" y="3633386"/>
            <a:ext cx="10534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b="1" dirty="0"/>
              <a:t>Chemotherapy</a:t>
            </a:r>
            <a:endParaRPr lang="zh-CN" altLang="en-US" sz="1100" b="1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7C7B747A-25D6-A31D-E7FC-8167604DE9AA}"/>
              </a:ext>
            </a:extLst>
          </p:cNvPr>
          <p:cNvSpPr txBox="1"/>
          <p:nvPr/>
        </p:nvSpPr>
        <p:spPr>
          <a:xfrm>
            <a:off x="4685689" y="320147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5</a:t>
            </a:r>
            <a:endParaRPr lang="zh-CN" altLang="en-US" sz="1100" b="1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83FF6914-BBCA-1E9D-DFCF-22C5011683EC}"/>
              </a:ext>
            </a:extLst>
          </p:cNvPr>
          <p:cNvSpPr txBox="1"/>
          <p:nvPr/>
        </p:nvSpPr>
        <p:spPr>
          <a:xfrm>
            <a:off x="5266904" y="320147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7</a:t>
            </a:r>
            <a:endParaRPr lang="zh-CN" altLang="en-US" sz="1100" b="1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A1A58A31-7253-66BF-96C5-6E60F9258B6E}"/>
              </a:ext>
            </a:extLst>
          </p:cNvPr>
          <p:cNvSpPr txBox="1"/>
          <p:nvPr/>
        </p:nvSpPr>
        <p:spPr>
          <a:xfrm>
            <a:off x="5565890" y="320147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8</a:t>
            </a:r>
            <a:endParaRPr lang="zh-CN" altLang="en-US" sz="1100" b="1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86940419-7CF5-BFA1-468C-49CE457A3A1A}"/>
              </a:ext>
            </a:extLst>
          </p:cNvPr>
          <p:cNvSpPr txBox="1"/>
          <p:nvPr/>
        </p:nvSpPr>
        <p:spPr>
          <a:xfrm>
            <a:off x="7278014" y="320778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0</a:t>
            </a:r>
            <a:endParaRPr lang="zh-CN" altLang="en-US" sz="1100" b="1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A82B5A5C-790C-291B-7849-7D0C8466A246}"/>
              </a:ext>
            </a:extLst>
          </p:cNvPr>
          <p:cNvSpPr txBox="1"/>
          <p:nvPr/>
        </p:nvSpPr>
        <p:spPr>
          <a:xfrm>
            <a:off x="7562536" y="320778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1</a:t>
            </a:r>
            <a:endParaRPr lang="zh-CN" altLang="en-US" sz="1100" b="1" dirty="0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38053D2B-75C8-28A8-BF67-79D30F9C6BC3}"/>
              </a:ext>
            </a:extLst>
          </p:cNvPr>
          <p:cNvSpPr txBox="1"/>
          <p:nvPr/>
        </p:nvSpPr>
        <p:spPr>
          <a:xfrm>
            <a:off x="7863742" y="320778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2</a:t>
            </a:r>
            <a:endParaRPr lang="zh-CN" altLang="en-US" sz="1100" b="1" dirty="0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DC84FDBE-6F11-B2E4-DEB0-F9640F84D7B9}"/>
              </a:ext>
            </a:extLst>
          </p:cNvPr>
          <p:cNvSpPr txBox="1"/>
          <p:nvPr/>
        </p:nvSpPr>
        <p:spPr>
          <a:xfrm>
            <a:off x="8151255" y="3207780"/>
            <a:ext cx="276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/>
              <a:t>3</a:t>
            </a:r>
            <a:endParaRPr lang="zh-CN" altLang="en-US" sz="1100" b="1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7D7F4442-FF04-A84C-5CAC-A79AE602A526}"/>
              </a:ext>
            </a:extLst>
          </p:cNvPr>
          <p:cNvSpPr txBox="1"/>
          <p:nvPr/>
        </p:nvSpPr>
        <p:spPr>
          <a:xfrm>
            <a:off x="8423771" y="320778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4</a:t>
            </a:r>
            <a:endParaRPr lang="zh-CN" altLang="en-US" sz="1100" b="1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FAC742E4-88D5-6DDE-382F-E228899BA2B2}"/>
              </a:ext>
            </a:extLst>
          </p:cNvPr>
          <p:cNvSpPr txBox="1"/>
          <p:nvPr/>
        </p:nvSpPr>
        <p:spPr>
          <a:xfrm>
            <a:off x="9013678" y="320778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6</a:t>
            </a:r>
            <a:endParaRPr lang="zh-CN" altLang="en-US" sz="1100" b="1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AEEAE778-4B56-A017-946F-37047FA8D797}"/>
              </a:ext>
            </a:extLst>
          </p:cNvPr>
          <p:cNvSpPr txBox="1"/>
          <p:nvPr/>
        </p:nvSpPr>
        <p:spPr>
          <a:xfrm>
            <a:off x="8725623" y="320778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5</a:t>
            </a:r>
            <a:endParaRPr lang="zh-CN" altLang="en-US" sz="1100" b="1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9E9590E8-D010-4983-BCA1-9E4EA2E6A191}"/>
              </a:ext>
            </a:extLst>
          </p:cNvPr>
          <p:cNvSpPr txBox="1"/>
          <p:nvPr/>
        </p:nvSpPr>
        <p:spPr>
          <a:xfrm>
            <a:off x="9312380" y="320778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7</a:t>
            </a:r>
            <a:endParaRPr lang="zh-CN" altLang="en-US" sz="1100" b="1" dirty="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F5BBDF0A-0397-87F0-BE21-7F694988841A}"/>
              </a:ext>
            </a:extLst>
          </p:cNvPr>
          <p:cNvSpPr txBox="1"/>
          <p:nvPr/>
        </p:nvSpPr>
        <p:spPr>
          <a:xfrm>
            <a:off x="9605824" y="320778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/>
              <a:t>8</a:t>
            </a:r>
            <a:endParaRPr lang="zh-CN" altLang="en-US" sz="1100" b="1" dirty="0"/>
          </a:p>
        </p:txBody>
      </p:sp>
      <p:graphicFrame>
        <p:nvGraphicFramePr>
          <p:cNvPr id="39" name="表格 38">
            <a:extLst>
              <a:ext uri="{FF2B5EF4-FFF2-40B4-BE49-F238E27FC236}">
                <a16:creationId xmlns:a16="http://schemas.microsoft.com/office/drawing/2014/main" id="{02A842E6-EC6D-E38C-F586-11DD139D6B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677713"/>
              </p:ext>
            </p:extLst>
          </p:nvPr>
        </p:nvGraphicFramePr>
        <p:xfrm>
          <a:off x="3249273" y="3664885"/>
          <a:ext cx="2631427" cy="426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6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6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81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26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80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211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869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78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130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0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0" name="表格 39">
            <a:extLst>
              <a:ext uri="{FF2B5EF4-FFF2-40B4-BE49-F238E27FC236}">
                <a16:creationId xmlns:a16="http://schemas.microsoft.com/office/drawing/2014/main" id="{6D2064DA-4611-3097-82CC-B3C0B77407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629486"/>
              </p:ext>
            </p:extLst>
          </p:nvPr>
        </p:nvGraphicFramePr>
        <p:xfrm>
          <a:off x="7335632" y="3651740"/>
          <a:ext cx="2623311" cy="444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92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37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147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817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2248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48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1" name="矩形 40">
            <a:extLst>
              <a:ext uri="{FF2B5EF4-FFF2-40B4-BE49-F238E27FC236}">
                <a16:creationId xmlns:a16="http://schemas.microsoft.com/office/drawing/2014/main" id="{7C869A45-0644-6B31-91D4-7720E6A2FBAF}"/>
              </a:ext>
            </a:extLst>
          </p:cNvPr>
          <p:cNvSpPr/>
          <p:nvPr/>
        </p:nvSpPr>
        <p:spPr>
          <a:xfrm>
            <a:off x="3477050" y="2742484"/>
            <a:ext cx="184858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/>
              <a:t>HR, 1.10 (95% CI, 0.40-3.03);</a:t>
            </a:r>
          </a:p>
          <a:p>
            <a:r>
              <a:rPr lang="pl-PL" altLang="zh-CN" sz="1100" b="1" i="1" dirty="0"/>
              <a:t>P </a:t>
            </a:r>
            <a:r>
              <a:rPr lang="en-US" altLang="zh-CN" sz="1100" b="1" dirty="0"/>
              <a:t>=</a:t>
            </a:r>
            <a:r>
              <a:rPr lang="pl-PL" altLang="zh-CN" sz="1100" b="1" dirty="0"/>
              <a:t> </a:t>
            </a:r>
            <a:r>
              <a:rPr lang="en-US" altLang="zh-CN" sz="1100" b="1" dirty="0"/>
              <a:t>0</a:t>
            </a:r>
            <a:r>
              <a:rPr lang="pl-PL" altLang="zh-CN" sz="1100" b="1" dirty="0"/>
              <a:t>.</a:t>
            </a:r>
            <a:r>
              <a:rPr lang="en-US" altLang="zh-CN" sz="1100" b="1" dirty="0"/>
              <a:t>859</a:t>
            </a:r>
            <a:endParaRPr lang="zh-CN" altLang="en-US" sz="1100" b="1" baseline="30000" dirty="0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id="{A6B88411-0CFF-4455-55B3-C1A8A30100F1}"/>
              </a:ext>
            </a:extLst>
          </p:cNvPr>
          <p:cNvSpPr/>
          <p:nvPr/>
        </p:nvSpPr>
        <p:spPr>
          <a:xfrm>
            <a:off x="7526107" y="2759467"/>
            <a:ext cx="184858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/>
              <a:t>HR, 1.46 (95% CI, 0.43-4.99);</a:t>
            </a:r>
          </a:p>
          <a:p>
            <a:r>
              <a:rPr lang="pl-PL" altLang="zh-CN" sz="1100" b="1" i="1" dirty="0"/>
              <a:t>P </a:t>
            </a:r>
            <a:r>
              <a:rPr lang="en-US" altLang="zh-CN" sz="1100" b="1" dirty="0"/>
              <a:t>=</a:t>
            </a:r>
            <a:r>
              <a:rPr lang="pl-PL" altLang="zh-CN" sz="1100" b="1" dirty="0"/>
              <a:t> </a:t>
            </a:r>
            <a:r>
              <a:rPr lang="en-US" altLang="zh-CN" sz="1100" b="1" dirty="0"/>
              <a:t>0</a:t>
            </a:r>
            <a:r>
              <a:rPr lang="pl-PL" altLang="zh-CN" sz="1100" b="1" dirty="0"/>
              <a:t>.</a:t>
            </a:r>
            <a:r>
              <a:rPr lang="en-US" altLang="zh-CN" sz="1100" b="1" dirty="0"/>
              <a:t>549</a:t>
            </a:r>
            <a:endParaRPr lang="zh-CN" altLang="en-US" sz="1100" b="1" baseline="30000" dirty="0"/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3799B689-518F-FFF3-9344-F5C558F8F670}"/>
              </a:ext>
            </a:extLst>
          </p:cNvPr>
          <p:cNvSpPr/>
          <p:nvPr/>
        </p:nvSpPr>
        <p:spPr>
          <a:xfrm>
            <a:off x="3040362" y="1375595"/>
            <a:ext cx="318189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</a:rPr>
              <a:t>Stage II Disease HER2 2+</a:t>
            </a:r>
            <a:endParaRPr lang="zh-CN" altLang="en-US" sz="1100" b="1" dirty="0"/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16D6CB88-7E91-362E-8CAA-59647C0CBA36}"/>
              </a:ext>
            </a:extLst>
          </p:cNvPr>
          <p:cNvSpPr/>
          <p:nvPr/>
        </p:nvSpPr>
        <p:spPr>
          <a:xfrm>
            <a:off x="7055073" y="1381275"/>
            <a:ext cx="187262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</a:rPr>
              <a:t>Stage II Disease HER2 3+</a:t>
            </a:r>
            <a:endParaRPr lang="zh-CN" altLang="en-US" sz="1100" b="1" dirty="0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C54CDF7E-0D28-C215-F165-B0FDDC1AAA90}"/>
              </a:ext>
            </a:extLst>
          </p:cNvPr>
          <p:cNvSpPr txBox="1"/>
          <p:nvPr/>
        </p:nvSpPr>
        <p:spPr>
          <a:xfrm>
            <a:off x="2723520" y="1308120"/>
            <a:ext cx="28844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A</a:t>
            </a:r>
            <a:endParaRPr lang="zh-CN" altLang="en-US" sz="2000" b="1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4F6A48F0-5F0D-7441-2910-C359CC073AC8}"/>
              </a:ext>
            </a:extLst>
          </p:cNvPr>
          <p:cNvSpPr txBox="1"/>
          <p:nvPr/>
        </p:nvSpPr>
        <p:spPr>
          <a:xfrm>
            <a:off x="6766139" y="1306345"/>
            <a:ext cx="29943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B</a:t>
            </a:r>
            <a:endParaRPr lang="zh-CN" altLang="en-US" sz="2000" b="1" dirty="0"/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id="{EBD3CFBB-5BE1-BCDA-757B-7329CD4B89E5}"/>
              </a:ext>
            </a:extLst>
          </p:cNvPr>
          <p:cNvSpPr/>
          <p:nvPr/>
        </p:nvSpPr>
        <p:spPr>
          <a:xfrm>
            <a:off x="640960" y="387965"/>
            <a:ext cx="1296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b="1" kern="100" dirty="0">
                <a:cs typeface="Times New Roman" panose="02020603050405020304" pitchFamily="18" charset="0"/>
              </a:rPr>
              <a:t>Figure S4</a:t>
            </a:r>
            <a:endParaRPr lang="zh-CN" altLang="en-US" b="1" kern="100" dirty="0">
              <a:cs typeface="Times New Roman" panose="02020603050405020304" pitchFamily="18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03BE8E02-501C-B933-4541-69D51D88C9E6}"/>
              </a:ext>
            </a:extLst>
          </p:cNvPr>
          <p:cNvSpPr txBox="1"/>
          <p:nvPr/>
        </p:nvSpPr>
        <p:spPr>
          <a:xfrm>
            <a:off x="5983096" y="3865319"/>
            <a:ext cx="12538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b="1" dirty="0"/>
              <a:t>No Chemotherapy</a:t>
            </a:r>
            <a:endParaRPr lang="zh-CN" altLang="en-US" sz="1100" b="1" dirty="0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3F6ADDC9-B551-20AF-A0E2-74473D73A6E6}"/>
              </a:ext>
            </a:extLst>
          </p:cNvPr>
          <p:cNvSpPr txBox="1"/>
          <p:nvPr/>
        </p:nvSpPr>
        <p:spPr>
          <a:xfrm>
            <a:off x="6183470" y="3637753"/>
            <a:ext cx="10534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b="1" dirty="0"/>
              <a:t>Chemotherapy</a:t>
            </a:r>
            <a:endParaRPr lang="zh-CN" altLang="en-US" sz="1100" b="1" dirty="0"/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DD716965-B8D8-1490-FC07-80317F962043}"/>
              </a:ext>
            </a:extLst>
          </p:cNvPr>
          <p:cNvSpPr txBox="1"/>
          <p:nvPr/>
        </p:nvSpPr>
        <p:spPr>
          <a:xfrm>
            <a:off x="3727680" y="2552496"/>
            <a:ext cx="12538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b="1" dirty="0"/>
              <a:t>No Chemotherapy</a:t>
            </a:r>
            <a:endParaRPr lang="zh-CN" altLang="en-US" sz="1100" b="1" dirty="0"/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47A933BF-639A-C868-CAD1-37063B35CEA8}"/>
              </a:ext>
            </a:extLst>
          </p:cNvPr>
          <p:cNvSpPr txBox="1"/>
          <p:nvPr/>
        </p:nvSpPr>
        <p:spPr>
          <a:xfrm>
            <a:off x="3717863" y="2376265"/>
            <a:ext cx="10534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b="1" dirty="0"/>
              <a:t>Chemotherapy</a:t>
            </a:r>
            <a:endParaRPr lang="zh-CN" altLang="en-US" sz="1100" b="1" dirty="0"/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id="{C424F2A7-5B2E-9ED1-1601-306CB8035058}"/>
              </a:ext>
            </a:extLst>
          </p:cNvPr>
          <p:cNvCxnSpPr/>
          <p:nvPr/>
        </p:nvCxnSpPr>
        <p:spPr>
          <a:xfrm>
            <a:off x="3575281" y="2655442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id="{810BB5EC-34EB-7150-EBEA-280190347E78}"/>
              </a:ext>
            </a:extLst>
          </p:cNvPr>
          <p:cNvCxnSpPr/>
          <p:nvPr/>
        </p:nvCxnSpPr>
        <p:spPr>
          <a:xfrm>
            <a:off x="3575281" y="2498944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>
            <a:extLst>
              <a:ext uri="{FF2B5EF4-FFF2-40B4-BE49-F238E27FC236}">
                <a16:creationId xmlns:a16="http://schemas.microsoft.com/office/drawing/2014/main" id="{DF8468F6-AB66-B893-89DE-CB04159CDEFB}"/>
              </a:ext>
            </a:extLst>
          </p:cNvPr>
          <p:cNvSpPr txBox="1"/>
          <p:nvPr/>
        </p:nvSpPr>
        <p:spPr>
          <a:xfrm>
            <a:off x="7744081" y="2530925"/>
            <a:ext cx="12538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b="1" dirty="0"/>
              <a:t>No Chemotherapy</a:t>
            </a:r>
            <a:endParaRPr lang="zh-CN" altLang="en-US" sz="1100" b="1" dirty="0"/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3A0EB9E9-7393-8A45-A604-8C10EFBB93B5}"/>
              </a:ext>
            </a:extLst>
          </p:cNvPr>
          <p:cNvSpPr txBox="1"/>
          <p:nvPr/>
        </p:nvSpPr>
        <p:spPr>
          <a:xfrm>
            <a:off x="7731719" y="2367769"/>
            <a:ext cx="10534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b="1" dirty="0"/>
              <a:t>Chemotherapy</a:t>
            </a:r>
          </a:p>
        </p:txBody>
      </p: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id="{3DF0176A-920D-B0D8-FF93-878CFBD4F126}"/>
              </a:ext>
            </a:extLst>
          </p:cNvPr>
          <p:cNvCxnSpPr/>
          <p:nvPr/>
        </p:nvCxnSpPr>
        <p:spPr>
          <a:xfrm>
            <a:off x="7608014" y="2657998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id="{81DA3B96-3604-0FBB-91A7-E2E4E30598BE}"/>
              </a:ext>
            </a:extLst>
          </p:cNvPr>
          <p:cNvCxnSpPr/>
          <p:nvPr/>
        </p:nvCxnSpPr>
        <p:spPr>
          <a:xfrm>
            <a:off x="7608014" y="2501500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>
            <a:extLst>
              <a:ext uri="{FF2B5EF4-FFF2-40B4-BE49-F238E27FC236}">
                <a16:creationId xmlns:a16="http://schemas.microsoft.com/office/drawing/2014/main" id="{DDA20C28-1B73-FD2D-1E17-978C0A9239BE}"/>
              </a:ext>
            </a:extLst>
          </p:cNvPr>
          <p:cNvSpPr/>
          <p:nvPr/>
        </p:nvSpPr>
        <p:spPr>
          <a:xfrm>
            <a:off x="2444352" y="3436137"/>
            <a:ext cx="7825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/>
              <a:t>No. at risk</a:t>
            </a:r>
            <a:endParaRPr lang="zh-CN" altLang="en-US" sz="1100" b="1" dirty="0"/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id="{FBF0A01C-B871-4991-546A-69D51F4F0C89}"/>
              </a:ext>
            </a:extLst>
          </p:cNvPr>
          <p:cNvSpPr/>
          <p:nvPr/>
        </p:nvSpPr>
        <p:spPr>
          <a:xfrm>
            <a:off x="6494227" y="3469389"/>
            <a:ext cx="7825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/>
              <a:t>No. at risk</a:t>
            </a:r>
            <a:endParaRPr lang="zh-CN" altLang="en-US" sz="1100" b="1" dirty="0"/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8CA38363-FE92-243F-2169-0CE9BC3DB5C1}"/>
              </a:ext>
            </a:extLst>
          </p:cNvPr>
          <p:cNvSpPr txBox="1"/>
          <p:nvPr/>
        </p:nvSpPr>
        <p:spPr>
          <a:xfrm rot="10800000">
            <a:off x="6742571" y="1948489"/>
            <a:ext cx="353943" cy="123527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100" b="1" dirty="0"/>
              <a:t>Overall Survival (%)</a:t>
            </a:r>
            <a:endParaRPr lang="zh-CN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028461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5D31EF9-A89D-E49E-C203-EFBB360276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595" y="3914656"/>
            <a:ext cx="2390398" cy="150684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706CBCD0-F1C0-0CA6-0B8D-2DAB35E834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227" y="3912927"/>
            <a:ext cx="2395215" cy="153134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16A1FCE6-85EF-E3C4-9D46-DB980FC76B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072" y="3920739"/>
            <a:ext cx="2390398" cy="150496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BFCE228-CE94-0EB0-B0A7-D29437002B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824" y="1023182"/>
            <a:ext cx="2387428" cy="150692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637E9280-EE2E-55FF-B399-9F609968707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144" y="979846"/>
            <a:ext cx="2387429" cy="151694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A5D6418-AA7F-A4E2-16FC-9BE28023E8C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050" y="1023182"/>
            <a:ext cx="2444071" cy="150892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C2D54194-633E-F544-7157-50722D8C1416}"/>
              </a:ext>
            </a:extLst>
          </p:cNvPr>
          <p:cNvSpPr txBox="1"/>
          <p:nvPr/>
        </p:nvSpPr>
        <p:spPr>
          <a:xfrm>
            <a:off x="1832241" y="248716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22736B2-7F29-DB13-645F-4F660D9DFA13}"/>
              </a:ext>
            </a:extLst>
          </p:cNvPr>
          <p:cNvSpPr txBox="1"/>
          <p:nvPr/>
        </p:nvSpPr>
        <p:spPr>
          <a:xfrm>
            <a:off x="2133303" y="248716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</a:t>
            </a:r>
            <a:endParaRPr lang="zh-CN" altLang="en-US" sz="110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3EF3FB2-110F-009B-7F27-50BB9FFE2CD1}"/>
              </a:ext>
            </a:extLst>
          </p:cNvPr>
          <p:cNvSpPr txBox="1"/>
          <p:nvPr/>
        </p:nvSpPr>
        <p:spPr>
          <a:xfrm>
            <a:off x="2424647" y="248716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</a:t>
            </a:r>
            <a:endParaRPr lang="zh-CN" altLang="en-US" sz="1100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7A45579-8474-90F2-ABC1-7BA1CF7A8AE5}"/>
              </a:ext>
            </a:extLst>
          </p:cNvPr>
          <p:cNvSpPr txBox="1"/>
          <p:nvPr/>
        </p:nvSpPr>
        <p:spPr>
          <a:xfrm>
            <a:off x="2716363" y="248716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3</a:t>
            </a:r>
            <a:endParaRPr lang="zh-CN" altLang="en-US" sz="1100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8680373-264D-1352-0997-09B84F1D759D}"/>
              </a:ext>
            </a:extLst>
          </p:cNvPr>
          <p:cNvSpPr txBox="1"/>
          <p:nvPr/>
        </p:nvSpPr>
        <p:spPr>
          <a:xfrm>
            <a:off x="3003761" y="248716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</a:t>
            </a:r>
            <a:endParaRPr lang="zh-CN" altLang="en-US" sz="11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CC74156-2059-DB8B-903C-BF9AB0C2E1E8}"/>
              </a:ext>
            </a:extLst>
          </p:cNvPr>
          <p:cNvSpPr txBox="1"/>
          <p:nvPr/>
        </p:nvSpPr>
        <p:spPr>
          <a:xfrm>
            <a:off x="3289366" y="248716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5</a:t>
            </a:r>
            <a:endParaRPr lang="zh-CN" altLang="en-US" sz="11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85E6F030-92BA-EAB6-119B-4F45A2EC9E9E}"/>
              </a:ext>
            </a:extLst>
          </p:cNvPr>
          <p:cNvSpPr txBox="1"/>
          <p:nvPr/>
        </p:nvSpPr>
        <p:spPr>
          <a:xfrm>
            <a:off x="1721919" y="236012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FCCD110-71F5-C527-21FE-E22825A2C367}"/>
              </a:ext>
            </a:extLst>
          </p:cNvPr>
          <p:cNvSpPr txBox="1"/>
          <p:nvPr/>
        </p:nvSpPr>
        <p:spPr>
          <a:xfrm>
            <a:off x="1663565" y="2066366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20</a:t>
            </a:r>
            <a:endParaRPr lang="zh-CN" altLang="en-US" sz="11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F63287B-D8FE-8015-C954-E3D0835972BC}"/>
              </a:ext>
            </a:extLst>
          </p:cNvPr>
          <p:cNvSpPr txBox="1"/>
          <p:nvPr/>
        </p:nvSpPr>
        <p:spPr>
          <a:xfrm>
            <a:off x="1662445" y="1780657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40</a:t>
            </a:r>
            <a:endParaRPr lang="zh-CN" altLang="en-US" sz="11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0D14698-DC63-0F4E-4AA9-5C844AC629FA}"/>
              </a:ext>
            </a:extLst>
          </p:cNvPr>
          <p:cNvSpPr txBox="1"/>
          <p:nvPr/>
        </p:nvSpPr>
        <p:spPr>
          <a:xfrm>
            <a:off x="1662446" y="149788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60</a:t>
            </a:r>
            <a:endParaRPr lang="zh-CN" altLang="en-US" sz="1100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2E45F34-69B6-0164-9989-EE0998587AE6}"/>
              </a:ext>
            </a:extLst>
          </p:cNvPr>
          <p:cNvSpPr txBox="1"/>
          <p:nvPr/>
        </p:nvSpPr>
        <p:spPr>
          <a:xfrm>
            <a:off x="1609101" y="928220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100</a:t>
            </a:r>
            <a:endParaRPr lang="zh-CN" altLang="en-US" sz="1100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A10AD91-90BB-889D-08A6-1B08A05DD5D6}"/>
              </a:ext>
            </a:extLst>
          </p:cNvPr>
          <p:cNvSpPr txBox="1"/>
          <p:nvPr/>
        </p:nvSpPr>
        <p:spPr>
          <a:xfrm>
            <a:off x="1662445" y="121435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80</a:t>
            </a:r>
            <a:endParaRPr lang="zh-CN" altLang="en-US" sz="1100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F182516-1AA5-739E-8590-D10269FD2E6C}"/>
              </a:ext>
            </a:extLst>
          </p:cNvPr>
          <p:cNvSpPr txBox="1"/>
          <p:nvPr/>
        </p:nvSpPr>
        <p:spPr>
          <a:xfrm rot="10800000">
            <a:off x="1363021" y="1238962"/>
            <a:ext cx="353943" cy="12000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100" dirty="0"/>
              <a:t>Overall Survival (%)</a:t>
            </a:r>
            <a:endParaRPr lang="zh-CN" altLang="en-US" sz="1100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35196492-31C8-63DE-9FBC-4461466923B9}"/>
              </a:ext>
            </a:extLst>
          </p:cNvPr>
          <p:cNvSpPr/>
          <p:nvPr/>
        </p:nvSpPr>
        <p:spPr>
          <a:xfrm>
            <a:off x="2882762" y="2664201"/>
            <a:ext cx="4956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Years</a:t>
            </a:r>
            <a:endParaRPr lang="zh-CN" altLang="en-US" sz="1100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3C229FE0-D96E-0E69-085B-AF11E9DB7C75}"/>
              </a:ext>
            </a:extLst>
          </p:cNvPr>
          <p:cNvSpPr txBox="1"/>
          <p:nvPr/>
        </p:nvSpPr>
        <p:spPr>
          <a:xfrm>
            <a:off x="5100850" y="233834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86A91394-EA1F-861F-EC1D-316934C77329}"/>
              </a:ext>
            </a:extLst>
          </p:cNvPr>
          <p:cNvSpPr txBox="1"/>
          <p:nvPr/>
        </p:nvSpPr>
        <p:spPr>
          <a:xfrm>
            <a:off x="5042496" y="204736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20</a:t>
            </a:r>
            <a:endParaRPr lang="zh-CN" altLang="en-US" sz="1100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55866F97-033F-2707-6F59-740C554E304F}"/>
              </a:ext>
            </a:extLst>
          </p:cNvPr>
          <p:cNvSpPr txBox="1"/>
          <p:nvPr/>
        </p:nvSpPr>
        <p:spPr>
          <a:xfrm>
            <a:off x="5046693" y="175102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40</a:t>
            </a:r>
            <a:endParaRPr lang="zh-CN" altLang="en-US" sz="1100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65E8E77D-6BB8-C904-4349-4F8A1E4895EF}"/>
              </a:ext>
            </a:extLst>
          </p:cNvPr>
          <p:cNvSpPr txBox="1"/>
          <p:nvPr/>
        </p:nvSpPr>
        <p:spPr>
          <a:xfrm>
            <a:off x="5041378" y="145519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60</a:t>
            </a:r>
            <a:endParaRPr lang="zh-CN" altLang="en-US" sz="1100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FCBFC7D-56D2-6674-68A7-A19D10DEAD9C}"/>
              </a:ext>
            </a:extLst>
          </p:cNvPr>
          <p:cNvSpPr txBox="1"/>
          <p:nvPr/>
        </p:nvSpPr>
        <p:spPr>
          <a:xfrm>
            <a:off x="4982719" y="874533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100</a:t>
            </a:r>
            <a:endParaRPr lang="zh-CN" altLang="en-US" sz="1100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4BB16815-97A0-8871-B618-CD4A727511CB}"/>
              </a:ext>
            </a:extLst>
          </p:cNvPr>
          <p:cNvSpPr txBox="1"/>
          <p:nvPr/>
        </p:nvSpPr>
        <p:spPr>
          <a:xfrm>
            <a:off x="5046692" y="117311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80</a:t>
            </a:r>
            <a:endParaRPr lang="zh-CN" altLang="en-US" sz="1100" dirty="0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7E90B7F3-DBE3-EA61-9A2F-44071DDF2AA7}"/>
              </a:ext>
            </a:extLst>
          </p:cNvPr>
          <p:cNvSpPr/>
          <p:nvPr/>
        </p:nvSpPr>
        <p:spPr>
          <a:xfrm>
            <a:off x="6252283" y="2634567"/>
            <a:ext cx="4956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Years</a:t>
            </a:r>
            <a:endParaRPr lang="zh-CN" altLang="en-US" sz="1100" dirty="0"/>
          </a:p>
        </p:txBody>
      </p:sp>
      <p:sp>
        <p:nvSpPr>
          <p:cNvPr id="29" name="文本框 8">
            <a:extLst>
              <a:ext uri="{FF2B5EF4-FFF2-40B4-BE49-F238E27FC236}">
                <a16:creationId xmlns:a16="http://schemas.microsoft.com/office/drawing/2014/main" id="{77B959C4-5D43-38C5-B88A-1C80D7ED2B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4481" y="677220"/>
            <a:ext cx="26507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/>
              <a:t>Stage II Disease </a:t>
            </a:r>
            <a:r>
              <a:rPr lang="en-US" altLang="zh-CN" sz="1100" dirty="0">
                <a:latin typeface="+mn-lt"/>
              </a:rPr>
              <a:t>HER2 2+</a:t>
            </a:r>
            <a:endParaRPr lang="zh-CN" altLang="en-US" sz="1100" dirty="0">
              <a:latin typeface="+mn-lt"/>
            </a:endParaRPr>
          </a:p>
        </p:txBody>
      </p:sp>
      <p:sp>
        <p:nvSpPr>
          <p:cNvPr id="30" name="文本框 8">
            <a:extLst>
              <a:ext uri="{FF2B5EF4-FFF2-40B4-BE49-F238E27FC236}">
                <a16:creationId xmlns:a16="http://schemas.microsoft.com/office/drawing/2014/main" id="{53C8C1F1-D4C9-F352-DD37-FE0FCA11AB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0535" y="676824"/>
            <a:ext cx="324813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/>
              <a:t>Stage II Disease </a:t>
            </a:r>
            <a:r>
              <a:rPr lang="en-US" altLang="zh-CN" sz="1100" dirty="0">
                <a:latin typeface="+mn-lt"/>
              </a:rPr>
              <a:t>HER2 2+  FISH No-amplified</a:t>
            </a:r>
            <a:endParaRPr lang="zh-CN" altLang="en-US" sz="1100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D8BA4FA6-9D6F-E239-5FE4-5032A5C6A0AF}"/>
              </a:ext>
            </a:extLst>
          </p:cNvPr>
          <p:cNvSpPr txBox="1"/>
          <p:nvPr/>
        </p:nvSpPr>
        <p:spPr>
          <a:xfrm>
            <a:off x="1727234" y="526447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8510E028-7E8E-8B1F-0C9B-42FA65CDC922}"/>
              </a:ext>
            </a:extLst>
          </p:cNvPr>
          <p:cNvSpPr txBox="1"/>
          <p:nvPr/>
        </p:nvSpPr>
        <p:spPr>
          <a:xfrm>
            <a:off x="1663561" y="4968887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20</a:t>
            </a:r>
            <a:endParaRPr lang="zh-CN" altLang="en-US" sz="1100" dirty="0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28638580-6F77-01BC-FDF2-54D6627487A5}"/>
              </a:ext>
            </a:extLst>
          </p:cNvPr>
          <p:cNvSpPr txBox="1"/>
          <p:nvPr/>
        </p:nvSpPr>
        <p:spPr>
          <a:xfrm>
            <a:off x="1662444" y="467859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40</a:t>
            </a:r>
            <a:endParaRPr lang="zh-CN" altLang="en-US" sz="1100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C00AEC8F-3D3B-3956-68F1-5068B501A259}"/>
              </a:ext>
            </a:extLst>
          </p:cNvPr>
          <p:cNvSpPr txBox="1"/>
          <p:nvPr/>
        </p:nvSpPr>
        <p:spPr>
          <a:xfrm>
            <a:off x="1667760" y="438023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60</a:t>
            </a:r>
            <a:endParaRPr lang="zh-CN" altLang="en-US" sz="1100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69F76B64-23FB-495C-FA08-1A29D6DCB56C}"/>
              </a:ext>
            </a:extLst>
          </p:cNvPr>
          <p:cNvSpPr txBox="1"/>
          <p:nvPr/>
        </p:nvSpPr>
        <p:spPr>
          <a:xfrm>
            <a:off x="1609103" y="3800665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100</a:t>
            </a:r>
            <a:endParaRPr lang="zh-CN" altLang="en-US" sz="1100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C05E43E9-36C0-E980-7C92-035CDDC44E8F}"/>
              </a:ext>
            </a:extLst>
          </p:cNvPr>
          <p:cNvSpPr txBox="1"/>
          <p:nvPr/>
        </p:nvSpPr>
        <p:spPr>
          <a:xfrm>
            <a:off x="1662444" y="408679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80</a:t>
            </a:r>
            <a:endParaRPr lang="zh-CN" altLang="en-US" sz="1100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7FEB7B90-2481-4011-68B3-AAB6D49956E4}"/>
              </a:ext>
            </a:extLst>
          </p:cNvPr>
          <p:cNvSpPr txBox="1"/>
          <p:nvPr/>
        </p:nvSpPr>
        <p:spPr>
          <a:xfrm rot="10800000">
            <a:off x="1363020" y="4127355"/>
            <a:ext cx="353943" cy="12000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100" dirty="0"/>
              <a:t>Overall Survival (%)</a:t>
            </a:r>
            <a:endParaRPr lang="zh-CN" altLang="en-US" sz="1100" dirty="0"/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9E03B49C-7395-9BA7-A19A-EC0DC5ED5FBC}"/>
              </a:ext>
            </a:extLst>
          </p:cNvPr>
          <p:cNvSpPr/>
          <p:nvPr/>
        </p:nvSpPr>
        <p:spPr>
          <a:xfrm>
            <a:off x="2870558" y="5569123"/>
            <a:ext cx="4956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Years</a:t>
            </a:r>
            <a:endParaRPr lang="zh-CN" altLang="en-US" sz="1100" dirty="0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A370BBCF-4598-2398-1458-760A8A334991}"/>
              </a:ext>
            </a:extLst>
          </p:cNvPr>
          <p:cNvSpPr txBox="1"/>
          <p:nvPr/>
        </p:nvSpPr>
        <p:spPr>
          <a:xfrm>
            <a:off x="5107164" y="527610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7D98DEB4-2305-AD27-5A9B-78661A9F5712}"/>
              </a:ext>
            </a:extLst>
          </p:cNvPr>
          <p:cNvSpPr txBox="1"/>
          <p:nvPr/>
        </p:nvSpPr>
        <p:spPr>
          <a:xfrm>
            <a:off x="5038175" y="500214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20</a:t>
            </a:r>
            <a:endParaRPr lang="zh-CN" altLang="en-US" sz="1100" dirty="0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8B49A855-22BA-7061-3DD3-1DBDE57E29CA}"/>
              </a:ext>
            </a:extLst>
          </p:cNvPr>
          <p:cNvSpPr txBox="1"/>
          <p:nvPr/>
        </p:nvSpPr>
        <p:spPr>
          <a:xfrm>
            <a:off x="5037058" y="470086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40</a:t>
            </a:r>
            <a:endParaRPr lang="zh-CN" altLang="en-US" sz="1100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2438DA8F-FF36-18B1-82E9-5AF496C4CFC1}"/>
              </a:ext>
            </a:extLst>
          </p:cNvPr>
          <p:cNvSpPr txBox="1"/>
          <p:nvPr/>
        </p:nvSpPr>
        <p:spPr>
          <a:xfrm>
            <a:off x="5037058" y="440527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60</a:t>
            </a:r>
            <a:endParaRPr lang="zh-CN" altLang="en-US" sz="1100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3F0DA94D-141A-62F2-B3CD-67911032EBB5}"/>
              </a:ext>
            </a:extLst>
          </p:cNvPr>
          <p:cNvSpPr txBox="1"/>
          <p:nvPr/>
        </p:nvSpPr>
        <p:spPr>
          <a:xfrm>
            <a:off x="4978399" y="3838878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100</a:t>
            </a:r>
            <a:endParaRPr lang="zh-CN" altLang="en-US" sz="1100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B622BC0D-EE85-0571-8C2D-3F415A36430C}"/>
              </a:ext>
            </a:extLst>
          </p:cNvPr>
          <p:cNvSpPr txBox="1"/>
          <p:nvPr/>
        </p:nvSpPr>
        <p:spPr>
          <a:xfrm>
            <a:off x="5037058" y="411292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80</a:t>
            </a:r>
            <a:endParaRPr lang="zh-CN" altLang="en-US" sz="1100" dirty="0"/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568E6C1D-725C-53E9-6D30-BC2C20222177}"/>
              </a:ext>
            </a:extLst>
          </p:cNvPr>
          <p:cNvSpPr/>
          <p:nvPr/>
        </p:nvSpPr>
        <p:spPr>
          <a:xfrm>
            <a:off x="6271457" y="5573101"/>
            <a:ext cx="4956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Years</a:t>
            </a:r>
            <a:endParaRPr lang="zh-CN" altLang="en-US" sz="1100" dirty="0"/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8C5AF784-333A-FBCB-3B38-04006EF13C87}"/>
              </a:ext>
            </a:extLst>
          </p:cNvPr>
          <p:cNvSpPr/>
          <p:nvPr/>
        </p:nvSpPr>
        <p:spPr>
          <a:xfrm>
            <a:off x="741037" y="268799"/>
            <a:ext cx="1199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/>
              <a:t>Figure S5 </a:t>
            </a:r>
            <a:endParaRPr lang="zh-CN" altLang="en-US" b="1" dirty="0"/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326C0D5F-2943-B205-11A6-2DE56146730B}"/>
              </a:ext>
            </a:extLst>
          </p:cNvPr>
          <p:cNvSpPr txBox="1"/>
          <p:nvPr/>
        </p:nvSpPr>
        <p:spPr>
          <a:xfrm>
            <a:off x="3578291" y="248716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</a:t>
            </a:r>
            <a:endParaRPr lang="zh-CN" altLang="en-US" sz="1100" dirty="0"/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4108CDB4-C80D-05B6-FA8F-8D047D9EF8DD}"/>
              </a:ext>
            </a:extLst>
          </p:cNvPr>
          <p:cNvSpPr txBox="1"/>
          <p:nvPr/>
        </p:nvSpPr>
        <p:spPr>
          <a:xfrm>
            <a:off x="3890803" y="248716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7</a:t>
            </a:r>
            <a:endParaRPr lang="zh-CN" altLang="en-US" sz="1100" dirty="0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91EB2C07-E0CD-FF1A-05CC-9499B1A5C5D9}"/>
              </a:ext>
            </a:extLst>
          </p:cNvPr>
          <p:cNvSpPr txBox="1"/>
          <p:nvPr/>
        </p:nvSpPr>
        <p:spPr>
          <a:xfrm>
            <a:off x="4174432" y="248716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</a:t>
            </a:r>
            <a:endParaRPr lang="zh-CN" altLang="en-US" sz="1100" dirty="0"/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30BB0A3F-C0A7-9948-FA6E-0A5ECD0CF183}"/>
              </a:ext>
            </a:extLst>
          </p:cNvPr>
          <p:cNvSpPr txBox="1"/>
          <p:nvPr/>
        </p:nvSpPr>
        <p:spPr>
          <a:xfrm>
            <a:off x="5202857" y="245752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677B36B6-7C6A-F799-28C8-3DD85450BB62}"/>
              </a:ext>
            </a:extLst>
          </p:cNvPr>
          <p:cNvSpPr txBox="1"/>
          <p:nvPr/>
        </p:nvSpPr>
        <p:spPr>
          <a:xfrm>
            <a:off x="5503919" y="245752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</a:t>
            </a:r>
            <a:endParaRPr lang="zh-CN" altLang="en-US" sz="1100" dirty="0"/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F558AA2A-90C9-F2AC-02DC-546E6C1100A1}"/>
              </a:ext>
            </a:extLst>
          </p:cNvPr>
          <p:cNvSpPr txBox="1"/>
          <p:nvPr/>
        </p:nvSpPr>
        <p:spPr>
          <a:xfrm>
            <a:off x="5795263" y="245752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</a:t>
            </a:r>
            <a:endParaRPr lang="zh-CN" altLang="en-US" sz="1100" dirty="0"/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6CA58B3A-4B6A-A840-97A7-DF0432281479}"/>
              </a:ext>
            </a:extLst>
          </p:cNvPr>
          <p:cNvSpPr txBox="1"/>
          <p:nvPr/>
        </p:nvSpPr>
        <p:spPr>
          <a:xfrm>
            <a:off x="6086979" y="245752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3</a:t>
            </a:r>
            <a:endParaRPr lang="zh-CN" altLang="en-US" sz="1100" dirty="0"/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28D6AA7E-6983-3601-0A49-5ADFF065B707}"/>
              </a:ext>
            </a:extLst>
          </p:cNvPr>
          <p:cNvSpPr txBox="1"/>
          <p:nvPr/>
        </p:nvSpPr>
        <p:spPr>
          <a:xfrm>
            <a:off x="6374377" y="245752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</a:t>
            </a:r>
            <a:endParaRPr lang="zh-CN" altLang="en-US" sz="1100" dirty="0"/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B3F311C1-D9D8-6C2E-0A75-E4C5CFB3FAF2}"/>
              </a:ext>
            </a:extLst>
          </p:cNvPr>
          <p:cNvSpPr txBox="1"/>
          <p:nvPr/>
        </p:nvSpPr>
        <p:spPr>
          <a:xfrm>
            <a:off x="6659982" y="245752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5</a:t>
            </a:r>
            <a:endParaRPr lang="zh-CN" altLang="en-US" sz="1100" dirty="0"/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793BFB52-9390-19B5-2748-0F1C2EBF88BE}"/>
              </a:ext>
            </a:extLst>
          </p:cNvPr>
          <p:cNvSpPr txBox="1"/>
          <p:nvPr/>
        </p:nvSpPr>
        <p:spPr>
          <a:xfrm>
            <a:off x="6948907" y="245752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</a:t>
            </a:r>
            <a:endParaRPr lang="zh-CN" altLang="en-US" sz="1100" dirty="0"/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4CDBF5E1-15F5-948D-2FA3-8B5F92994121}"/>
              </a:ext>
            </a:extLst>
          </p:cNvPr>
          <p:cNvSpPr txBox="1"/>
          <p:nvPr/>
        </p:nvSpPr>
        <p:spPr>
          <a:xfrm>
            <a:off x="7261419" y="245752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7</a:t>
            </a:r>
            <a:endParaRPr lang="zh-CN" altLang="en-US" sz="1100" dirty="0"/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3EB87232-B6F9-C8B1-BCD3-BB8905DAD881}"/>
              </a:ext>
            </a:extLst>
          </p:cNvPr>
          <p:cNvSpPr txBox="1"/>
          <p:nvPr/>
        </p:nvSpPr>
        <p:spPr>
          <a:xfrm>
            <a:off x="7545048" y="245752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</a:t>
            </a:r>
            <a:endParaRPr lang="zh-CN" altLang="en-US" sz="1100" dirty="0"/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D2F3A770-7E9C-AD38-4D60-3D8CE5C12980}"/>
              </a:ext>
            </a:extLst>
          </p:cNvPr>
          <p:cNvSpPr txBox="1"/>
          <p:nvPr/>
        </p:nvSpPr>
        <p:spPr>
          <a:xfrm>
            <a:off x="1839499" y="53962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B593BFA7-CEFE-CF98-1877-E763818E0A79}"/>
              </a:ext>
            </a:extLst>
          </p:cNvPr>
          <p:cNvSpPr txBox="1"/>
          <p:nvPr/>
        </p:nvSpPr>
        <p:spPr>
          <a:xfrm>
            <a:off x="2140561" y="53962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</a:t>
            </a:r>
            <a:endParaRPr lang="zh-CN" altLang="en-US" sz="1100" dirty="0"/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83C384A0-3D9A-7713-C4A6-62B25CD27BE7}"/>
              </a:ext>
            </a:extLst>
          </p:cNvPr>
          <p:cNvSpPr txBox="1"/>
          <p:nvPr/>
        </p:nvSpPr>
        <p:spPr>
          <a:xfrm>
            <a:off x="2431905" y="53962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</a:t>
            </a:r>
            <a:endParaRPr lang="zh-CN" altLang="en-US" sz="1100" dirty="0"/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6BDDA4B3-6505-B4C1-B2D1-B908AD5EE11C}"/>
              </a:ext>
            </a:extLst>
          </p:cNvPr>
          <p:cNvSpPr txBox="1"/>
          <p:nvPr/>
        </p:nvSpPr>
        <p:spPr>
          <a:xfrm>
            <a:off x="2723621" y="53962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3</a:t>
            </a:r>
            <a:endParaRPr lang="zh-CN" altLang="en-US" sz="1100" dirty="0"/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3311E7CF-7344-BF95-A437-6F61285E0390}"/>
              </a:ext>
            </a:extLst>
          </p:cNvPr>
          <p:cNvSpPr txBox="1"/>
          <p:nvPr/>
        </p:nvSpPr>
        <p:spPr>
          <a:xfrm>
            <a:off x="3011019" y="53962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</a:t>
            </a:r>
            <a:endParaRPr lang="zh-CN" altLang="en-US" sz="1100" dirty="0"/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5AF32CFC-CBED-1690-A801-C338EFC864C1}"/>
              </a:ext>
            </a:extLst>
          </p:cNvPr>
          <p:cNvSpPr txBox="1"/>
          <p:nvPr/>
        </p:nvSpPr>
        <p:spPr>
          <a:xfrm>
            <a:off x="3296624" y="53962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5</a:t>
            </a:r>
            <a:endParaRPr lang="zh-CN" altLang="en-US" sz="1100" dirty="0"/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230B5696-1E12-922E-B479-134783225ED2}"/>
              </a:ext>
            </a:extLst>
          </p:cNvPr>
          <p:cNvSpPr txBox="1"/>
          <p:nvPr/>
        </p:nvSpPr>
        <p:spPr>
          <a:xfrm>
            <a:off x="3585549" y="53962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</a:t>
            </a:r>
            <a:endParaRPr lang="zh-CN" altLang="en-US" sz="1100" dirty="0"/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780B4961-AB84-17F2-4139-AAE0B225B625}"/>
              </a:ext>
            </a:extLst>
          </p:cNvPr>
          <p:cNvSpPr txBox="1"/>
          <p:nvPr/>
        </p:nvSpPr>
        <p:spPr>
          <a:xfrm>
            <a:off x="3898061" y="53962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7</a:t>
            </a:r>
            <a:endParaRPr lang="zh-CN" altLang="en-US" sz="1100" dirty="0"/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D2A94850-7BC5-D832-CC63-D266ABEA1B7A}"/>
              </a:ext>
            </a:extLst>
          </p:cNvPr>
          <p:cNvSpPr txBox="1"/>
          <p:nvPr/>
        </p:nvSpPr>
        <p:spPr>
          <a:xfrm>
            <a:off x="4181690" y="53962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</a:t>
            </a:r>
            <a:endParaRPr lang="zh-CN" altLang="en-US" sz="1100" dirty="0"/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12C809CB-E0A0-F975-BE08-B207F49E89BF}"/>
              </a:ext>
            </a:extLst>
          </p:cNvPr>
          <p:cNvSpPr txBox="1"/>
          <p:nvPr/>
        </p:nvSpPr>
        <p:spPr>
          <a:xfrm>
            <a:off x="5209962" y="539460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2E214160-49B6-4C36-00B6-FFD54627F945}"/>
              </a:ext>
            </a:extLst>
          </p:cNvPr>
          <p:cNvSpPr txBox="1"/>
          <p:nvPr/>
        </p:nvSpPr>
        <p:spPr>
          <a:xfrm>
            <a:off x="5511024" y="539460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</a:t>
            </a:r>
            <a:endParaRPr lang="zh-CN" altLang="en-US" sz="1100" dirty="0"/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846926F2-321C-A3EE-B4C3-5BE994CBEE32}"/>
              </a:ext>
            </a:extLst>
          </p:cNvPr>
          <p:cNvSpPr txBox="1"/>
          <p:nvPr/>
        </p:nvSpPr>
        <p:spPr>
          <a:xfrm>
            <a:off x="5802368" y="539460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</a:t>
            </a:r>
            <a:endParaRPr lang="zh-CN" altLang="en-US" sz="1100" dirty="0"/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851BEEDA-44D4-FAD6-76F6-919732DA22D0}"/>
              </a:ext>
            </a:extLst>
          </p:cNvPr>
          <p:cNvSpPr txBox="1"/>
          <p:nvPr/>
        </p:nvSpPr>
        <p:spPr>
          <a:xfrm>
            <a:off x="6094084" y="539460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3</a:t>
            </a:r>
            <a:endParaRPr lang="zh-CN" altLang="en-US" sz="1100" dirty="0"/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6319DAE5-38B3-112A-ABE2-1E04E7F2BD60}"/>
              </a:ext>
            </a:extLst>
          </p:cNvPr>
          <p:cNvSpPr txBox="1"/>
          <p:nvPr/>
        </p:nvSpPr>
        <p:spPr>
          <a:xfrm>
            <a:off x="6381482" y="539460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</a:t>
            </a:r>
            <a:endParaRPr lang="zh-CN" altLang="en-US" sz="1100" dirty="0"/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FAF0E06D-D1C0-265C-08BA-DC787F1F86DF}"/>
              </a:ext>
            </a:extLst>
          </p:cNvPr>
          <p:cNvSpPr txBox="1"/>
          <p:nvPr/>
        </p:nvSpPr>
        <p:spPr>
          <a:xfrm>
            <a:off x="6667087" y="539460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5</a:t>
            </a:r>
            <a:endParaRPr lang="zh-CN" altLang="en-US" sz="1100" dirty="0"/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id="{E75C587F-7322-D53B-009A-7C9323C982D3}"/>
              </a:ext>
            </a:extLst>
          </p:cNvPr>
          <p:cNvSpPr txBox="1"/>
          <p:nvPr/>
        </p:nvSpPr>
        <p:spPr>
          <a:xfrm>
            <a:off x="6956012" y="539460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</a:t>
            </a:r>
            <a:endParaRPr lang="zh-CN" altLang="en-US" sz="1100" dirty="0"/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B4CBF0A2-FC3A-C87F-8992-C73D6DFB8A5A}"/>
              </a:ext>
            </a:extLst>
          </p:cNvPr>
          <p:cNvSpPr txBox="1"/>
          <p:nvPr/>
        </p:nvSpPr>
        <p:spPr>
          <a:xfrm>
            <a:off x="7268524" y="539460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7</a:t>
            </a:r>
            <a:endParaRPr lang="zh-CN" altLang="en-US" sz="1100" dirty="0"/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D93BD996-7B64-9443-4567-74FDE6CD8E62}"/>
              </a:ext>
            </a:extLst>
          </p:cNvPr>
          <p:cNvSpPr txBox="1"/>
          <p:nvPr/>
        </p:nvSpPr>
        <p:spPr>
          <a:xfrm>
            <a:off x="7552153" y="539460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</a:t>
            </a:r>
            <a:endParaRPr lang="zh-CN" altLang="en-US" sz="1100" dirty="0"/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0FE59036-2A2A-6165-7171-E3BC9640A6B6}"/>
              </a:ext>
            </a:extLst>
          </p:cNvPr>
          <p:cNvSpPr txBox="1"/>
          <p:nvPr/>
        </p:nvSpPr>
        <p:spPr>
          <a:xfrm>
            <a:off x="612757" y="3027472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</a:p>
        </p:txBody>
      </p:sp>
      <p:sp>
        <p:nvSpPr>
          <p:cNvPr id="78" name="文本框 77">
            <a:extLst>
              <a:ext uri="{FF2B5EF4-FFF2-40B4-BE49-F238E27FC236}">
                <a16:creationId xmlns:a16="http://schemas.microsoft.com/office/drawing/2014/main" id="{2292CF90-4C28-3F31-1955-D200448A866E}"/>
              </a:ext>
            </a:extLst>
          </p:cNvPr>
          <p:cNvSpPr txBox="1"/>
          <p:nvPr/>
        </p:nvSpPr>
        <p:spPr>
          <a:xfrm>
            <a:off x="823076" y="2830359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</a:p>
        </p:txBody>
      </p:sp>
      <p:graphicFrame>
        <p:nvGraphicFramePr>
          <p:cNvPr id="79" name="表格 78">
            <a:extLst>
              <a:ext uri="{FF2B5EF4-FFF2-40B4-BE49-F238E27FC236}">
                <a16:creationId xmlns:a16="http://schemas.microsoft.com/office/drawing/2014/main" id="{60BDEF90-0726-A8A4-D826-FAE86242B1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586734"/>
              </p:ext>
            </p:extLst>
          </p:nvPr>
        </p:nvGraphicFramePr>
        <p:xfrm>
          <a:off x="1916744" y="2881298"/>
          <a:ext cx="2623311" cy="3658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3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15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144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151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8293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93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0" name="表格 79">
            <a:extLst>
              <a:ext uri="{FF2B5EF4-FFF2-40B4-BE49-F238E27FC236}">
                <a16:creationId xmlns:a16="http://schemas.microsoft.com/office/drawing/2014/main" id="{5324D9A6-DFEC-1DFC-25CA-FB313A81BC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109446"/>
              </p:ext>
            </p:extLst>
          </p:nvPr>
        </p:nvGraphicFramePr>
        <p:xfrm>
          <a:off x="5262821" y="2844516"/>
          <a:ext cx="2762493" cy="4089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80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66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82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39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3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86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0401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044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5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4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1" name="文本框 80">
            <a:extLst>
              <a:ext uri="{FF2B5EF4-FFF2-40B4-BE49-F238E27FC236}">
                <a16:creationId xmlns:a16="http://schemas.microsoft.com/office/drawing/2014/main" id="{06C9FC72-53E0-7530-D90D-1AFA5FE5790F}"/>
              </a:ext>
            </a:extLst>
          </p:cNvPr>
          <p:cNvSpPr txBox="1"/>
          <p:nvPr/>
        </p:nvSpPr>
        <p:spPr>
          <a:xfrm>
            <a:off x="659920" y="5977978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406C5703-190D-B6C7-F823-75A377A4EEBD}"/>
              </a:ext>
            </a:extLst>
          </p:cNvPr>
          <p:cNvSpPr txBox="1"/>
          <p:nvPr/>
        </p:nvSpPr>
        <p:spPr>
          <a:xfrm>
            <a:off x="871831" y="5781708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</a:p>
        </p:txBody>
      </p:sp>
      <p:graphicFrame>
        <p:nvGraphicFramePr>
          <p:cNvPr id="83" name="表格 82">
            <a:extLst>
              <a:ext uri="{FF2B5EF4-FFF2-40B4-BE49-F238E27FC236}">
                <a16:creationId xmlns:a16="http://schemas.microsoft.com/office/drawing/2014/main" id="{27B00E16-509B-4E0C-E08C-100D79F7BC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302354"/>
              </p:ext>
            </p:extLst>
          </p:nvPr>
        </p:nvGraphicFramePr>
        <p:xfrm>
          <a:off x="5232189" y="5822390"/>
          <a:ext cx="2775587" cy="3648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3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53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1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80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3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829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8242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42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5" name="矩形 84">
            <a:extLst>
              <a:ext uri="{FF2B5EF4-FFF2-40B4-BE49-F238E27FC236}">
                <a16:creationId xmlns:a16="http://schemas.microsoft.com/office/drawing/2014/main" id="{D0952BCB-C8D1-0488-8603-B7B45B73896D}"/>
              </a:ext>
            </a:extLst>
          </p:cNvPr>
          <p:cNvSpPr/>
          <p:nvPr/>
        </p:nvSpPr>
        <p:spPr>
          <a:xfrm>
            <a:off x="2080253" y="2210583"/>
            <a:ext cx="23903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HR, 0.70 (95% CI, 0.21-2.39); </a:t>
            </a:r>
            <a:r>
              <a:rPr lang="pl-PL" altLang="zh-CN" sz="1100" i="1" dirty="0"/>
              <a:t>P </a:t>
            </a:r>
            <a:r>
              <a:rPr lang="en-US" altLang="zh-CN" sz="1100" i="1" dirty="0"/>
              <a:t>=</a:t>
            </a:r>
            <a:r>
              <a:rPr lang="pl-PL" altLang="zh-CN" sz="1100" dirty="0"/>
              <a:t> </a:t>
            </a:r>
            <a:r>
              <a:rPr lang="en-US" altLang="zh-CN" sz="1100" dirty="0"/>
              <a:t>0</a:t>
            </a:r>
            <a:r>
              <a:rPr lang="pl-PL" altLang="zh-CN" sz="1100" dirty="0"/>
              <a:t>.</a:t>
            </a:r>
            <a:r>
              <a:rPr lang="en-US" altLang="zh-CN" sz="1100" dirty="0"/>
              <a:t>570</a:t>
            </a:r>
            <a:endParaRPr lang="zh-CN" altLang="en-US" sz="1100" dirty="0"/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256F3137-6DE3-C2AC-17B9-798526CAE20C}"/>
              </a:ext>
            </a:extLst>
          </p:cNvPr>
          <p:cNvSpPr/>
          <p:nvPr/>
        </p:nvSpPr>
        <p:spPr>
          <a:xfrm>
            <a:off x="1967900" y="5157309"/>
            <a:ext cx="23903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HR, 0.42 (95% CI, 0.21-0.84); </a:t>
            </a:r>
            <a:r>
              <a:rPr lang="pl-PL" altLang="zh-CN" sz="1100" i="1" dirty="0"/>
              <a:t>P </a:t>
            </a:r>
            <a:r>
              <a:rPr lang="en-US" altLang="zh-CN" sz="1100" dirty="0"/>
              <a:t>=</a:t>
            </a:r>
            <a:r>
              <a:rPr lang="pl-PL" altLang="zh-CN" sz="1100" dirty="0"/>
              <a:t> </a:t>
            </a:r>
            <a:r>
              <a:rPr lang="en-US" altLang="zh-CN" sz="1100" dirty="0"/>
              <a:t>0</a:t>
            </a:r>
            <a:r>
              <a:rPr lang="pl-PL" altLang="zh-CN" sz="1100" dirty="0"/>
              <a:t>.0</a:t>
            </a:r>
            <a:r>
              <a:rPr lang="en-US" altLang="zh-CN" sz="1100" dirty="0"/>
              <a:t>13</a:t>
            </a:r>
            <a:endParaRPr lang="zh-CN" altLang="en-US" sz="1100" dirty="0"/>
          </a:p>
        </p:txBody>
      </p:sp>
      <p:sp>
        <p:nvSpPr>
          <p:cNvPr id="87" name="矩形 86">
            <a:extLst>
              <a:ext uri="{FF2B5EF4-FFF2-40B4-BE49-F238E27FC236}">
                <a16:creationId xmlns:a16="http://schemas.microsoft.com/office/drawing/2014/main" id="{EF30399F-8C19-24DF-5A95-9CE400B105E5}"/>
              </a:ext>
            </a:extLst>
          </p:cNvPr>
          <p:cNvSpPr/>
          <p:nvPr/>
        </p:nvSpPr>
        <p:spPr>
          <a:xfrm>
            <a:off x="5317801" y="5156275"/>
            <a:ext cx="23903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HR, 0.51 (95% CI, 0.24-1.09); </a:t>
            </a:r>
            <a:r>
              <a:rPr lang="pl-PL" altLang="zh-CN" sz="1100" i="1" dirty="0"/>
              <a:t>P </a:t>
            </a:r>
            <a:r>
              <a:rPr lang="en-US" altLang="zh-CN" sz="1100" dirty="0"/>
              <a:t>=</a:t>
            </a:r>
            <a:r>
              <a:rPr lang="pl-PL" altLang="zh-CN" sz="1100" dirty="0"/>
              <a:t> </a:t>
            </a:r>
            <a:r>
              <a:rPr lang="en-US" altLang="zh-CN" sz="1100" dirty="0"/>
              <a:t>0</a:t>
            </a:r>
            <a:r>
              <a:rPr lang="pl-PL" altLang="zh-CN" sz="1100" dirty="0"/>
              <a:t>.0</a:t>
            </a:r>
            <a:r>
              <a:rPr lang="en-US" altLang="zh-CN" sz="1100" dirty="0"/>
              <a:t>83</a:t>
            </a:r>
            <a:endParaRPr lang="zh-CN" altLang="en-US" sz="1100" dirty="0"/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6033599A-8E6B-FABB-3B4F-A5CBD2449082}"/>
              </a:ext>
            </a:extLst>
          </p:cNvPr>
          <p:cNvSpPr txBox="1"/>
          <p:nvPr/>
        </p:nvSpPr>
        <p:spPr>
          <a:xfrm>
            <a:off x="2320396" y="2000019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63C598A2-D0E2-EFBC-BE59-3DEDEA4F46E1}"/>
              </a:ext>
            </a:extLst>
          </p:cNvPr>
          <p:cNvSpPr txBox="1"/>
          <p:nvPr/>
        </p:nvSpPr>
        <p:spPr>
          <a:xfrm>
            <a:off x="2319276" y="1842356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</a:p>
        </p:txBody>
      </p: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id="{EBE0F878-4866-DFEF-41FF-B4128CDC01D8}"/>
              </a:ext>
            </a:extLst>
          </p:cNvPr>
          <p:cNvCxnSpPr/>
          <p:nvPr/>
        </p:nvCxnSpPr>
        <p:spPr>
          <a:xfrm>
            <a:off x="2172048" y="2125800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id="{2CE2A7CA-E373-86C0-BB58-110EA5B06B99}"/>
              </a:ext>
            </a:extLst>
          </p:cNvPr>
          <p:cNvCxnSpPr/>
          <p:nvPr/>
        </p:nvCxnSpPr>
        <p:spPr>
          <a:xfrm>
            <a:off x="2172048" y="1969302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>
            <a:extLst>
              <a:ext uri="{FF2B5EF4-FFF2-40B4-BE49-F238E27FC236}">
                <a16:creationId xmlns:a16="http://schemas.microsoft.com/office/drawing/2014/main" id="{BD95F862-507A-8542-DD13-6CAAFF7AF7D9}"/>
              </a:ext>
            </a:extLst>
          </p:cNvPr>
          <p:cNvCxnSpPr/>
          <p:nvPr/>
        </p:nvCxnSpPr>
        <p:spPr>
          <a:xfrm>
            <a:off x="3220453" y="4213564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>
            <a:extLst>
              <a:ext uri="{FF2B5EF4-FFF2-40B4-BE49-F238E27FC236}">
                <a16:creationId xmlns:a16="http://schemas.microsoft.com/office/drawing/2014/main" id="{F93218A1-58DE-DA69-83F8-F689A3A5815D}"/>
              </a:ext>
            </a:extLst>
          </p:cNvPr>
          <p:cNvCxnSpPr/>
          <p:nvPr/>
        </p:nvCxnSpPr>
        <p:spPr>
          <a:xfrm>
            <a:off x="3220453" y="4040026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>
            <a:extLst>
              <a:ext uri="{FF2B5EF4-FFF2-40B4-BE49-F238E27FC236}">
                <a16:creationId xmlns:a16="http://schemas.microsoft.com/office/drawing/2014/main" id="{0891DA99-CBFD-5478-FCD8-D821CB3979CE}"/>
              </a:ext>
            </a:extLst>
          </p:cNvPr>
          <p:cNvCxnSpPr/>
          <p:nvPr/>
        </p:nvCxnSpPr>
        <p:spPr>
          <a:xfrm>
            <a:off x="6385300" y="4192523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>
            <a:extLst>
              <a:ext uri="{FF2B5EF4-FFF2-40B4-BE49-F238E27FC236}">
                <a16:creationId xmlns:a16="http://schemas.microsoft.com/office/drawing/2014/main" id="{DC097AC8-A659-D1DF-7097-E393CB1285E1}"/>
              </a:ext>
            </a:extLst>
          </p:cNvPr>
          <p:cNvCxnSpPr/>
          <p:nvPr/>
        </p:nvCxnSpPr>
        <p:spPr>
          <a:xfrm>
            <a:off x="6385300" y="4036025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矩形 95">
            <a:extLst>
              <a:ext uri="{FF2B5EF4-FFF2-40B4-BE49-F238E27FC236}">
                <a16:creationId xmlns:a16="http://schemas.microsoft.com/office/drawing/2014/main" id="{E4B1EAB2-F745-E4B6-EA24-757DC816A3D8}"/>
              </a:ext>
            </a:extLst>
          </p:cNvPr>
          <p:cNvSpPr/>
          <p:nvPr/>
        </p:nvSpPr>
        <p:spPr>
          <a:xfrm>
            <a:off x="1169596" y="5607342"/>
            <a:ext cx="7633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No. at risk</a:t>
            </a:r>
            <a:endParaRPr lang="zh-CN" altLang="en-US" sz="1100" dirty="0"/>
          </a:p>
        </p:txBody>
      </p:sp>
      <p:sp>
        <p:nvSpPr>
          <p:cNvPr id="97" name="矩形 96">
            <a:extLst>
              <a:ext uri="{FF2B5EF4-FFF2-40B4-BE49-F238E27FC236}">
                <a16:creationId xmlns:a16="http://schemas.microsoft.com/office/drawing/2014/main" id="{F6799B49-7CA1-6CF8-A452-272654173173}"/>
              </a:ext>
            </a:extLst>
          </p:cNvPr>
          <p:cNvSpPr/>
          <p:nvPr/>
        </p:nvSpPr>
        <p:spPr>
          <a:xfrm>
            <a:off x="1127013" y="2637077"/>
            <a:ext cx="7825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/>
              <a:t>No. at risk</a:t>
            </a:r>
            <a:endParaRPr lang="zh-CN" altLang="en-US" sz="1100" b="1" dirty="0"/>
          </a:p>
        </p:txBody>
      </p:sp>
      <p:sp>
        <p:nvSpPr>
          <p:cNvPr id="103" name="文本框 102">
            <a:extLst>
              <a:ext uri="{FF2B5EF4-FFF2-40B4-BE49-F238E27FC236}">
                <a16:creationId xmlns:a16="http://schemas.microsoft.com/office/drawing/2014/main" id="{0893E618-3619-78FA-F170-B352F813DACD}"/>
              </a:ext>
            </a:extLst>
          </p:cNvPr>
          <p:cNvSpPr txBox="1"/>
          <p:nvPr/>
        </p:nvSpPr>
        <p:spPr>
          <a:xfrm>
            <a:off x="8616818" y="525482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104" name="文本框 103">
            <a:extLst>
              <a:ext uri="{FF2B5EF4-FFF2-40B4-BE49-F238E27FC236}">
                <a16:creationId xmlns:a16="http://schemas.microsoft.com/office/drawing/2014/main" id="{F83D0522-9780-04F9-EA0F-94E304455F13}"/>
              </a:ext>
            </a:extLst>
          </p:cNvPr>
          <p:cNvSpPr txBox="1"/>
          <p:nvPr/>
        </p:nvSpPr>
        <p:spPr>
          <a:xfrm>
            <a:off x="8558461" y="497409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20</a:t>
            </a:r>
            <a:endParaRPr lang="zh-CN" altLang="en-US" sz="1100" dirty="0"/>
          </a:p>
        </p:txBody>
      </p:sp>
      <p:sp>
        <p:nvSpPr>
          <p:cNvPr id="105" name="文本框 104">
            <a:extLst>
              <a:ext uri="{FF2B5EF4-FFF2-40B4-BE49-F238E27FC236}">
                <a16:creationId xmlns:a16="http://schemas.microsoft.com/office/drawing/2014/main" id="{FEB69CC6-A4E2-7F27-FA1F-D1B964A9F16F}"/>
              </a:ext>
            </a:extLst>
          </p:cNvPr>
          <p:cNvSpPr txBox="1"/>
          <p:nvPr/>
        </p:nvSpPr>
        <p:spPr>
          <a:xfrm>
            <a:off x="8552032" y="468453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40</a:t>
            </a:r>
            <a:endParaRPr lang="zh-CN" altLang="en-US" sz="1100" dirty="0"/>
          </a:p>
        </p:txBody>
      </p:sp>
      <p:sp>
        <p:nvSpPr>
          <p:cNvPr id="106" name="文本框 105">
            <a:extLst>
              <a:ext uri="{FF2B5EF4-FFF2-40B4-BE49-F238E27FC236}">
                <a16:creationId xmlns:a16="http://schemas.microsoft.com/office/drawing/2014/main" id="{95D7637D-694F-D63B-DA0B-C34A694FDAD2}"/>
              </a:ext>
            </a:extLst>
          </p:cNvPr>
          <p:cNvSpPr txBox="1"/>
          <p:nvPr/>
        </p:nvSpPr>
        <p:spPr>
          <a:xfrm>
            <a:off x="8562660" y="4396436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60</a:t>
            </a:r>
            <a:endParaRPr lang="zh-CN" altLang="en-US" sz="1100" dirty="0"/>
          </a:p>
        </p:txBody>
      </p:sp>
      <p:sp>
        <p:nvSpPr>
          <p:cNvPr id="107" name="文本框 106">
            <a:extLst>
              <a:ext uri="{FF2B5EF4-FFF2-40B4-BE49-F238E27FC236}">
                <a16:creationId xmlns:a16="http://schemas.microsoft.com/office/drawing/2014/main" id="{EF7F5B76-8C06-1C2B-F1E7-6B587D86F50F}"/>
              </a:ext>
            </a:extLst>
          </p:cNvPr>
          <p:cNvSpPr txBox="1"/>
          <p:nvPr/>
        </p:nvSpPr>
        <p:spPr>
          <a:xfrm>
            <a:off x="8504002" y="3817595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100</a:t>
            </a:r>
            <a:endParaRPr lang="zh-CN" altLang="en-US" sz="1100" dirty="0"/>
          </a:p>
        </p:txBody>
      </p:sp>
      <p:sp>
        <p:nvSpPr>
          <p:cNvPr id="108" name="文本框 107">
            <a:extLst>
              <a:ext uri="{FF2B5EF4-FFF2-40B4-BE49-F238E27FC236}">
                <a16:creationId xmlns:a16="http://schemas.microsoft.com/office/drawing/2014/main" id="{D512D52E-C757-379F-3447-8B1BDD92A2B7}"/>
              </a:ext>
            </a:extLst>
          </p:cNvPr>
          <p:cNvSpPr txBox="1"/>
          <p:nvPr/>
        </p:nvSpPr>
        <p:spPr>
          <a:xfrm>
            <a:off x="8557344" y="410794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80</a:t>
            </a:r>
            <a:endParaRPr lang="zh-CN" altLang="en-US" sz="1100" dirty="0"/>
          </a:p>
        </p:txBody>
      </p:sp>
      <p:sp>
        <p:nvSpPr>
          <p:cNvPr id="109" name="矩形 108">
            <a:extLst>
              <a:ext uri="{FF2B5EF4-FFF2-40B4-BE49-F238E27FC236}">
                <a16:creationId xmlns:a16="http://schemas.microsoft.com/office/drawing/2014/main" id="{18C524D1-FD45-4FB2-99CC-54CDD5EE9697}"/>
              </a:ext>
            </a:extLst>
          </p:cNvPr>
          <p:cNvSpPr/>
          <p:nvPr/>
        </p:nvSpPr>
        <p:spPr>
          <a:xfrm>
            <a:off x="9770733" y="5551982"/>
            <a:ext cx="5246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/>
              <a:t>Years</a:t>
            </a:r>
            <a:endParaRPr lang="zh-CN" altLang="en-US" sz="1100" dirty="0"/>
          </a:p>
        </p:txBody>
      </p:sp>
      <p:sp>
        <p:nvSpPr>
          <p:cNvPr id="110" name="文本框 109">
            <a:extLst>
              <a:ext uri="{FF2B5EF4-FFF2-40B4-BE49-F238E27FC236}">
                <a16:creationId xmlns:a16="http://schemas.microsoft.com/office/drawing/2014/main" id="{C51DF27F-E1B4-3C1A-A7CB-C67B00209413}"/>
              </a:ext>
            </a:extLst>
          </p:cNvPr>
          <p:cNvSpPr txBox="1"/>
          <p:nvPr/>
        </p:nvSpPr>
        <p:spPr>
          <a:xfrm>
            <a:off x="8730374" y="537737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111" name="文本框 110">
            <a:extLst>
              <a:ext uri="{FF2B5EF4-FFF2-40B4-BE49-F238E27FC236}">
                <a16:creationId xmlns:a16="http://schemas.microsoft.com/office/drawing/2014/main" id="{66F9259E-556B-12EF-9F54-756AE55EB845}"/>
              </a:ext>
            </a:extLst>
          </p:cNvPr>
          <p:cNvSpPr txBox="1"/>
          <p:nvPr/>
        </p:nvSpPr>
        <p:spPr>
          <a:xfrm>
            <a:off x="9031436" y="537737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</a:t>
            </a:r>
            <a:endParaRPr lang="zh-CN" altLang="en-US" sz="1100" dirty="0"/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26D60FEB-6F06-6788-346A-AF7CFBFA04D3}"/>
              </a:ext>
            </a:extLst>
          </p:cNvPr>
          <p:cNvSpPr txBox="1"/>
          <p:nvPr/>
        </p:nvSpPr>
        <p:spPr>
          <a:xfrm>
            <a:off x="9322780" y="537737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</a:t>
            </a:r>
            <a:endParaRPr lang="zh-CN" altLang="en-US" sz="1100" dirty="0"/>
          </a:p>
        </p:txBody>
      </p:sp>
      <p:sp>
        <p:nvSpPr>
          <p:cNvPr id="113" name="文本框 112">
            <a:extLst>
              <a:ext uri="{FF2B5EF4-FFF2-40B4-BE49-F238E27FC236}">
                <a16:creationId xmlns:a16="http://schemas.microsoft.com/office/drawing/2014/main" id="{5A3C438C-2F7B-F367-76EE-51E41A7F6616}"/>
              </a:ext>
            </a:extLst>
          </p:cNvPr>
          <p:cNvSpPr txBox="1"/>
          <p:nvPr/>
        </p:nvSpPr>
        <p:spPr>
          <a:xfrm>
            <a:off x="9614496" y="537737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3</a:t>
            </a:r>
            <a:endParaRPr lang="zh-CN" altLang="en-US" sz="1100" dirty="0"/>
          </a:p>
        </p:txBody>
      </p:sp>
      <p:sp>
        <p:nvSpPr>
          <p:cNvPr id="114" name="文本框 113">
            <a:extLst>
              <a:ext uri="{FF2B5EF4-FFF2-40B4-BE49-F238E27FC236}">
                <a16:creationId xmlns:a16="http://schemas.microsoft.com/office/drawing/2014/main" id="{5648F5BA-F23E-C57A-63D5-B5A32DD04662}"/>
              </a:ext>
            </a:extLst>
          </p:cNvPr>
          <p:cNvSpPr txBox="1"/>
          <p:nvPr/>
        </p:nvSpPr>
        <p:spPr>
          <a:xfrm>
            <a:off x="9901894" y="537737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</a:t>
            </a:r>
            <a:endParaRPr lang="zh-CN" altLang="en-US" sz="1100" dirty="0"/>
          </a:p>
        </p:txBody>
      </p:sp>
      <p:sp>
        <p:nvSpPr>
          <p:cNvPr id="115" name="文本框 114">
            <a:extLst>
              <a:ext uri="{FF2B5EF4-FFF2-40B4-BE49-F238E27FC236}">
                <a16:creationId xmlns:a16="http://schemas.microsoft.com/office/drawing/2014/main" id="{3334B869-39EB-BABF-50D6-6E6A4F7DAB44}"/>
              </a:ext>
            </a:extLst>
          </p:cNvPr>
          <p:cNvSpPr txBox="1"/>
          <p:nvPr/>
        </p:nvSpPr>
        <p:spPr>
          <a:xfrm>
            <a:off x="10187499" y="537737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5</a:t>
            </a:r>
            <a:endParaRPr lang="zh-CN" altLang="en-US" sz="1100" dirty="0"/>
          </a:p>
        </p:txBody>
      </p:sp>
      <p:sp>
        <p:nvSpPr>
          <p:cNvPr id="116" name="文本框 115">
            <a:extLst>
              <a:ext uri="{FF2B5EF4-FFF2-40B4-BE49-F238E27FC236}">
                <a16:creationId xmlns:a16="http://schemas.microsoft.com/office/drawing/2014/main" id="{1E9032E7-1E99-9F12-2021-258866AA5FBE}"/>
              </a:ext>
            </a:extLst>
          </p:cNvPr>
          <p:cNvSpPr txBox="1"/>
          <p:nvPr/>
        </p:nvSpPr>
        <p:spPr>
          <a:xfrm>
            <a:off x="10476424" y="537737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</a:t>
            </a:r>
            <a:endParaRPr lang="zh-CN" altLang="en-US" sz="1100" dirty="0"/>
          </a:p>
        </p:txBody>
      </p:sp>
      <p:sp>
        <p:nvSpPr>
          <p:cNvPr id="117" name="文本框 116">
            <a:extLst>
              <a:ext uri="{FF2B5EF4-FFF2-40B4-BE49-F238E27FC236}">
                <a16:creationId xmlns:a16="http://schemas.microsoft.com/office/drawing/2014/main" id="{7FD63633-0D02-8F14-9CB0-24A329801812}"/>
              </a:ext>
            </a:extLst>
          </p:cNvPr>
          <p:cNvSpPr txBox="1"/>
          <p:nvPr/>
        </p:nvSpPr>
        <p:spPr>
          <a:xfrm>
            <a:off x="10788936" y="537737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7</a:t>
            </a:r>
            <a:endParaRPr lang="zh-CN" altLang="en-US" sz="1100" dirty="0"/>
          </a:p>
        </p:txBody>
      </p:sp>
      <p:sp>
        <p:nvSpPr>
          <p:cNvPr id="118" name="文本框 117">
            <a:extLst>
              <a:ext uri="{FF2B5EF4-FFF2-40B4-BE49-F238E27FC236}">
                <a16:creationId xmlns:a16="http://schemas.microsoft.com/office/drawing/2014/main" id="{27769241-F411-B8E0-A03E-6F66AC598C26}"/>
              </a:ext>
            </a:extLst>
          </p:cNvPr>
          <p:cNvSpPr txBox="1"/>
          <p:nvPr/>
        </p:nvSpPr>
        <p:spPr>
          <a:xfrm>
            <a:off x="11072565" y="537737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</a:t>
            </a:r>
            <a:endParaRPr lang="zh-CN" altLang="en-US" sz="1100" dirty="0"/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684AC759-0818-8550-B53A-D1CE44CD1D12}"/>
              </a:ext>
            </a:extLst>
          </p:cNvPr>
          <p:cNvSpPr/>
          <p:nvPr/>
        </p:nvSpPr>
        <p:spPr>
          <a:xfrm>
            <a:off x="9083533" y="5089675"/>
            <a:ext cx="246253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HR, 0.04 (95% CI, 0.004-0.45); </a:t>
            </a:r>
            <a:r>
              <a:rPr lang="pl-PL" altLang="zh-CN" sz="1100" i="1" dirty="0"/>
              <a:t>P </a:t>
            </a:r>
            <a:r>
              <a:rPr lang="en-US" altLang="zh-CN" sz="1100" dirty="0"/>
              <a:t>=</a:t>
            </a:r>
            <a:r>
              <a:rPr lang="pl-PL" altLang="zh-CN" sz="1100" dirty="0"/>
              <a:t> </a:t>
            </a:r>
            <a:r>
              <a:rPr lang="en-US" altLang="zh-CN" sz="1100" dirty="0"/>
              <a:t>0</a:t>
            </a:r>
            <a:r>
              <a:rPr lang="pl-PL" altLang="zh-CN" sz="1100" dirty="0"/>
              <a:t>.</a:t>
            </a:r>
            <a:r>
              <a:rPr lang="en-US" altLang="zh-CN" sz="1100" dirty="0"/>
              <a:t>009</a:t>
            </a:r>
            <a:endParaRPr lang="zh-CN" altLang="en-US" sz="1100" dirty="0"/>
          </a:p>
        </p:txBody>
      </p:sp>
      <p:cxnSp>
        <p:nvCxnSpPr>
          <p:cNvPr id="120" name="直接连接符 119">
            <a:extLst>
              <a:ext uri="{FF2B5EF4-FFF2-40B4-BE49-F238E27FC236}">
                <a16:creationId xmlns:a16="http://schemas.microsoft.com/office/drawing/2014/main" id="{2AE63A4D-FE03-33CA-B982-BF0F3F559D5A}"/>
              </a:ext>
            </a:extLst>
          </p:cNvPr>
          <p:cNvCxnSpPr/>
          <p:nvPr/>
        </p:nvCxnSpPr>
        <p:spPr>
          <a:xfrm>
            <a:off x="9190145" y="5033429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>
            <a:extLst>
              <a:ext uri="{FF2B5EF4-FFF2-40B4-BE49-F238E27FC236}">
                <a16:creationId xmlns:a16="http://schemas.microsoft.com/office/drawing/2014/main" id="{7155C745-CC4D-ADCA-74B2-D587BF7D4E48}"/>
              </a:ext>
            </a:extLst>
          </p:cNvPr>
          <p:cNvCxnSpPr/>
          <p:nvPr/>
        </p:nvCxnSpPr>
        <p:spPr>
          <a:xfrm>
            <a:off x="9190145" y="4854211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文本框 122">
            <a:extLst>
              <a:ext uri="{FF2B5EF4-FFF2-40B4-BE49-F238E27FC236}">
                <a16:creationId xmlns:a16="http://schemas.microsoft.com/office/drawing/2014/main" id="{E9C8EB9D-6EB1-4075-8ED1-53E306E304EC}"/>
              </a:ext>
            </a:extLst>
          </p:cNvPr>
          <p:cNvSpPr txBox="1"/>
          <p:nvPr/>
        </p:nvSpPr>
        <p:spPr>
          <a:xfrm>
            <a:off x="8586502" y="236162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124" name="文本框 123">
            <a:extLst>
              <a:ext uri="{FF2B5EF4-FFF2-40B4-BE49-F238E27FC236}">
                <a16:creationId xmlns:a16="http://schemas.microsoft.com/office/drawing/2014/main" id="{6C458677-0665-9DFA-B87A-D2DA9ED66478}"/>
              </a:ext>
            </a:extLst>
          </p:cNvPr>
          <p:cNvSpPr txBox="1"/>
          <p:nvPr/>
        </p:nvSpPr>
        <p:spPr>
          <a:xfrm>
            <a:off x="8533462" y="208163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20</a:t>
            </a:r>
            <a:endParaRPr lang="zh-CN" altLang="en-US" sz="1100" dirty="0"/>
          </a:p>
        </p:txBody>
      </p:sp>
      <p:sp>
        <p:nvSpPr>
          <p:cNvPr id="125" name="文本框 124">
            <a:extLst>
              <a:ext uri="{FF2B5EF4-FFF2-40B4-BE49-F238E27FC236}">
                <a16:creationId xmlns:a16="http://schemas.microsoft.com/office/drawing/2014/main" id="{E6D9D229-0B0B-5544-F1CA-694C2E6D317A}"/>
              </a:ext>
            </a:extLst>
          </p:cNvPr>
          <p:cNvSpPr txBox="1"/>
          <p:nvPr/>
        </p:nvSpPr>
        <p:spPr>
          <a:xfrm>
            <a:off x="8521715" y="180656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40</a:t>
            </a:r>
            <a:endParaRPr lang="zh-CN" altLang="en-US" sz="1100" dirty="0"/>
          </a:p>
        </p:txBody>
      </p:sp>
      <p:sp>
        <p:nvSpPr>
          <p:cNvPr id="126" name="文本框 125">
            <a:extLst>
              <a:ext uri="{FF2B5EF4-FFF2-40B4-BE49-F238E27FC236}">
                <a16:creationId xmlns:a16="http://schemas.microsoft.com/office/drawing/2014/main" id="{9ACB150E-6C0F-4E85-2D54-82F4913EAFF3}"/>
              </a:ext>
            </a:extLst>
          </p:cNvPr>
          <p:cNvSpPr txBox="1"/>
          <p:nvPr/>
        </p:nvSpPr>
        <p:spPr>
          <a:xfrm>
            <a:off x="8521712" y="149829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60</a:t>
            </a:r>
            <a:endParaRPr lang="zh-CN" altLang="en-US" sz="1100" dirty="0"/>
          </a:p>
        </p:txBody>
      </p:sp>
      <p:sp>
        <p:nvSpPr>
          <p:cNvPr id="127" name="文本框 126">
            <a:extLst>
              <a:ext uri="{FF2B5EF4-FFF2-40B4-BE49-F238E27FC236}">
                <a16:creationId xmlns:a16="http://schemas.microsoft.com/office/drawing/2014/main" id="{9CF3C856-EECA-435A-A89A-087478C0F986}"/>
              </a:ext>
            </a:extLst>
          </p:cNvPr>
          <p:cNvSpPr txBox="1"/>
          <p:nvPr/>
        </p:nvSpPr>
        <p:spPr>
          <a:xfrm>
            <a:off x="8462689" y="924404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100</a:t>
            </a:r>
            <a:endParaRPr lang="zh-CN" altLang="en-US" sz="1100" dirty="0"/>
          </a:p>
        </p:txBody>
      </p:sp>
      <p:sp>
        <p:nvSpPr>
          <p:cNvPr id="128" name="文本框 127">
            <a:extLst>
              <a:ext uri="{FF2B5EF4-FFF2-40B4-BE49-F238E27FC236}">
                <a16:creationId xmlns:a16="http://schemas.microsoft.com/office/drawing/2014/main" id="{522D3E3C-2BA6-151B-2600-7EFE889C53E5}"/>
              </a:ext>
            </a:extLst>
          </p:cNvPr>
          <p:cNvSpPr txBox="1"/>
          <p:nvPr/>
        </p:nvSpPr>
        <p:spPr>
          <a:xfrm>
            <a:off x="8527028" y="1221166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80</a:t>
            </a:r>
            <a:endParaRPr lang="zh-CN" altLang="en-US" sz="1100" dirty="0"/>
          </a:p>
        </p:txBody>
      </p:sp>
      <p:sp>
        <p:nvSpPr>
          <p:cNvPr id="129" name="矩形 128">
            <a:extLst>
              <a:ext uri="{FF2B5EF4-FFF2-40B4-BE49-F238E27FC236}">
                <a16:creationId xmlns:a16="http://schemas.microsoft.com/office/drawing/2014/main" id="{CC4608FD-80A2-43B0-8BE3-8BACF8FBE680}"/>
              </a:ext>
            </a:extLst>
          </p:cNvPr>
          <p:cNvSpPr/>
          <p:nvPr/>
        </p:nvSpPr>
        <p:spPr>
          <a:xfrm>
            <a:off x="9745997" y="2663526"/>
            <a:ext cx="4956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Years</a:t>
            </a:r>
            <a:endParaRPr lang="zh-CN" altLang="en-US" sz="1100" dirty="0"/>
          </a:p>
        </p:txBody>
      </p:sp>
      <p:sp>
        <p:nvSpPr>
          <p:cNvPr id="130" name="文本框 8">
            <a:extLst>
              <a:ext uri="{FF2B5EF4-FFF2-40B4-BE49-F238E27FC236}">
                <a16:creationId xmlns:a16="http://schemas.microsoft.com/office/drawing/2014/main" id="{1BB928D2-B519-A48D-6119-88CA218FFA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9527" y="677220"/>
            <a:ext cx="262112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/>
              <a:t>Stage II Disease </a:t>
            </a:r>
            <a:r>
              <a:rPr lang="en-US" altLang="zh-CN" sz="1100" dirty="0">
                <a:latin typeface="+mn-lt"/>
              </a:rPr>
              <a:t>HER2 2+ FISH Amplified</a:t>
            </a:r>
            <a:endParaRPr lang="zh-CN" altLang="en-US" sz="1100" dirty="0"/>
          </a:p>
        </p:txBody>
      </p:sp>
      <p:sp>
        <p:nvSpPr>
          <p:cNvPr id="131" name="文本框 130">
            <a:extLst>
              <a:ext uri="{FF2B5EF4-FFF2-40B4-BE49-F238E27FC236}">
                <a16:creationId xmlns:a16="http://schemas.microsoft.com/office/drawing/2014/main" id="{7DC683B7-F57B-9A17-1343-8F9312BD277A}"/>
              </a:ext>
            </a:extLst>
          </p:cNvPr>
          <p:cNvSpPr txBox="1"/>
          <p:nvPr/>
        </p:nvSpPr>
        <p:spPr>
          <a:xfrm>
            <a:off x="8703431" y="248648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132" name="文本框 131">
            <a:extLst>
              <a:ext uri="{FF2B5EF4-FFF2-40B4-BE49-F238E27FC236}">
                <a16:creationId xmlns:a16="http://schemas.microsoft.com/office/drawing/2014/main" id="{2536C796-1902-F135-4E54-47DAEA0D7DD2}"/>
              </a:ext>
            </a:extLst>
          </p:cNvPr>
          <p:cNvSpPr txBox="1"/>
          <p:nvPr/>
        </p:nvSpPr>
        <p:spPr>
          <a:xfrm>
            <a:off x="9004493" y="248648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</a:t>
            </a:r>
            <a:endParaRPr lang="zh-CN" altLang="en-US" sz="1100" dirty="0"/>
          </a:p>
        </p:txBody>
      </p:sp>
      <p:sp>
        <p:nvSpPr>
          <p:cNvPr id="133" name="文本框 132">
            <a:extLst>
              <a:ext uri="{FF2B5EF4-FFF2-40B4-BE49-F238E27FC236}">
                <a16:creationId xmlns:a16="http://schemas.microsoft.com/office/drawing/2014/main" id="{49878FCE-909C-7F0A-2D9A-26A41774C1F7}"/>
              </a:ext>
            </a:extLst>
          </p:cNvPr>
          <p:cNvSpPr txBox="1"/>
          <p:nvPr/>
        </p:nvSpPr>
        <p:spPr>
          <a:xfrm>
            <a:off x="9295837" y="248648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</a:t>
            </a:r>
            <a:endParaRPr lang="zh-CN" altLang="en-US" sz="1100" dirty="0"/>
          </a:p>
        </p:txBody>
      </p:sp>
      <p:sp>
        <p:nvSpPr>
          <p:cNvPr id="134" name="文本框 133">
            <a:extLst>
              <a:ext uri="{FF2B5EF4-FFF2-40B4-BE49-F238E27FC236}">
                <a16:creationId xmlns:a16="http://schemas.microsoft.com/office/drawing/2014/main" id="{9C890C94-7743-F50B-7D16-2E9EB825A2D7}"/>
              </a:ext>
            </a:extLst>
          </p:cNvPr>
          <p:cNvSpPr txBox="1"/>
          <p:nvPr/>
        </p:nvSpPr>
        <p:spPr>
          <a:xfrm>
            <a:off x="9587553" y="248648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3</a:t>
            </a:r>
            <a:endParaRPr lang="zh-CN" altLang="en-US" sz="1100" dirty="0"/>
          </a:p>
        </p:txBody>
      </p:sp>
      <p:sp>
        <p:nvSpPr>
          <p:cNvPr id="135" name="文本框 134">
            <a:extLst>
              <a:ext uri="{FF2B5EF4-FFF2-40B4-BE49-F238E27FC236}">
                <a16:creationId xmlns:a16="http://schemas.microsoft.com/office/drawing/2014/main" id="{0F61F62D-7067-5CC1-C414-4AFCAE40EC82}"/>
              </a:ext>
            </a:extLst>
          </p:cNvPr>
          <p:cNvSpPr txBox="1"/>
          <p:nvPr/>
        </p:nvSpPr>
        <p:spPr>
          <a:xfrm>
            <a:off x="9874951" y="248648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</a:t>
            </a:r>
            <a:endParaRPr lang="zh-CN" altLang="en-US" sz="1100" dirty="0"/>
          </a:p>
        </p:txBody>
      </p:sp>
      <p:sp>
        <p:nvSpPr>
          <p:cNvPr id="136" name="文本框 135">
            <a:extLst>
              <a:ext uri="{FF2B5EF4-FFF2-40B4-BE49-F238E27FC236}">
                <a16:creationId xmlns:a16="http://schemas.microsoft.com/office/drawing/2014/main" id="{A62D0D54-C429-752B-B806-CD860F5D9F10}"/>
              </a:ext>
            </a:extLst>
          </p:cNvPr>
          <p:cNvSpPr txBox="1"/>
          <p:nvPr/>
        </p:nvSpPr>
        <p:spPr>
          <a:xfrm>
            <a:off x="10160556" y="248648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5</a:t>
            </a:r>
            <a:endParaRPr lang="zh-CN" altLang="en-US" sz="1100" dirty="0"/>
          </a:p>
        </p:txBody>
      </p:sp>
      <p:sp>
        <p:nvSpPr>
          <p:cNvPr id="137" name="文本框 136">
            <a:extLst>
              <a:ext uri="{FF2B5EF4-FFF2-40B4-BE49-F238E27FC236}">
                <a16:creationId xmlns:a16="http://schemas.microsoft.com/office/drawing/2014/main" id="{69CE162E-CCCF-F609-511C-168CDA2ABA54}"/>
              </a:ext>
            </a:extLst>
          </p:cNvPr>
          <p:cNvSpPr txBox="1"/>
          <p:nvPr/>
        </p:nvSpPr>
        <p:spPr>
          <a:xfrm>
            <a:off x="10449481" y="248648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</a:t>
            </a:r>
            <a:endParaRPr lang="zh-CN" altLang="en-US" sz="1100" dirty="0"/>
          </a:p>
        </p:txBody>
      </p:sp>
      <p:sp>
        <p:nvSpPr>
          <p:cNvPr id="138" name="文本框 137">
            <a:extLst>
              <a:ext uri="{FF2B5EF4-FFF2-40B4-BE49-F238E27FC236}">
                <a16:creationId xmlns:a16="http://schemas.microsoft.com/office/drawing/2014/main" id="{A6462D2D-1896-C6E0-DF5F-2B202364216B}"/>
              </a:ext>
            </a:extLst>
          </p:cNvPr>
          <p:cNvSpPr txBox="1"/>
          <p:nvPr/>
        </p:nvSpPr>
        <p:spPr>
          <a:xfrm>
            <a:off x="10761993" y="248648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7</a:t>
            </a:r>
            <a:endParaRPr lang="zh-CN" altLang="en-US" sz="1100" dirty="0"/>
          </a:p>
        </p:txBody>
      </p:sp>
      <p:sp>
        <p:nvSpPr>
          <p:cNvPr id="139" name="文本框 138">
            <a:extLst>
              <a:ext uri="{FF2B5EF4-FFF2-40B4-BE49-F238E27FC236}">
                <a16:creationId xmlns:a16="http://schemas.microsoft.com/office/drawing/2014/main" id="{41696D99-14F9-95ED-51CD-B1ABF031E940}"/>
              </a:ext>
            </a:extLst>
          </p:cNvPr>
          <p:cNvSpPr txBox="1"/>
          <p:nvPr/>
        </p:nvSpPr>
        <p:spPr>
          <a:xfrm>
            <a:off x="11045622" y="248648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</a:t>
            </a:r>
            <a:endParaRPr lang="zh-CN" altLang="en-US" sz="1100" dirty="0"/>
          </a:p>
        </p:txBody>
      </p:sp>
      <p:graphicFrame>
        <p:nvGraphicFramePr>
          <p:cNvPr id="140" name="表格 139">
            <a:extLst>
              <a:ext uri="{FF2B5EF4-FFF2-40B4-BE49-F238E27FC236}">
                <a16:creationId xmlns:a16="http://schemas.microsoft.com/office/drawing/2014/main" id="{D49E3D1B-609A-1715-E317-18AD447741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589081"/>
              </p:ext>
            </p:extLst>
          </p:nvPr>
        </p:nvGraphicFramePr>
        <p:xfrm>
          <a:off x="8786421" y="2873199"/>
          <a:ext cx="2623311" cy="3681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22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074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166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62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8407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07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0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0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0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0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0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0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0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1" name="矩形 140">
            <a:extLst>
              <a:ext uri="{FF2B5EF4-FFF2-40B4-BE49-F238E27FC236}">
                <a16:creationId xmlns:a16="http://schemas.microsoft.com/office/drawing/2014/main" id="{B7E51F5B-3CE2-0F99-216A-417D0BE14401}"/>
              </a:ext>
            </a:extLst>
          </p:cNvPr>
          <p:cNvSpPr/>
          <p:nvPr/>
        </p:nvSpPr>
        <p:spPr>
          <a:xfrm>
            <a:off x="9169876" y="2173079"/>
            <a:ext cx="23903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HR, 0.10 (95% CI, 0.01-1.53); </a:t>
            </a:r>
            <a:r>
              <a:rPr lang="pl-PL" altLang="zh-CN" sz="1100" i="1" dirty="0"/>
              <a:t>P </a:t>
            </a:r>
            <a:r>
              <a:rPr lang="pl-PL" altLang="zh-CN" sz="1100" dirty="0"/>
              <a:t>= </a:t>
            </a:r>
            <a:r>
              <a:rPr lang="en-US" altLang="zh-CN" sz="1100" dirty="0"/>
              <a:t>0</a:t>
            </a:r>
            <a:r>
              <a:rPr lang="pl-PL" altLang="zh-CN" sz="1100" dirty="0"/>
              <a:t>.</a:t>
            </a:r>
            <a:r>
              <a:rPr lang="en-US" altLang="zh-CN" sz="1100" dirty="0"/>
              <a:t>097</a:t>
            </a:r>
            <a:endParaRPr lang="zh-CN" altLang="en-US" sz="1100" dirty="0"/>
          </a:p>
        </p:txBody>
      </p:sp>
      <p:cxnSp>
        <p:nvCxnSpPr>
          <p:cNvPr id="142" name="直接连接符 141">
            <a:extLst>
              <a:ext uri="{FF2B5EF4-FFF2-40B4-BE49-F238E27FC236}">
                <a16:creationId xmlns:a16="http://schemas.microsoft.com/office/drawing/2014/main" id="{D7322089-D5D6-F9C9-39F5-4B947DF7C31C}"/>
              </a:ext>
            </a:extLst>
          </p:cNvPr>
          <p:cNvCxnSpPr/>
          <p:nvPr/>
        </p:nvCxnSpPr>
        <p:spPr>
          <a:xfrm>
            <a:off x="9261853" y="2080027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2">
            <a:extLst>
              <a:ext uri="{FF2B5EF4-FFF2-40B4-BE49-F238E27FC236}">
                <a16:creationId xmlns:a16="http://schemas.microsoft.com/office/drawing/2014/main" id="{A8001425-FB40-8D0A-9412-9521FC103E3B}"/>
              </a:ext>
            </a:extLst>
          </p:cNvPr>
          <p:cNvCxnSpPr/>
          <p:nvPr/>
        </p:nvCxnSpPr>
        <p:spPr>
          <a:xfrm>
            <a:off x="9261853" y="1923529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文本框 143">
            <a:extLst>
              <a:ext uri="{FF2B5EF4-FFF2-40B4-BE49-F238E27FC236}">
                <a16:creationId xmlns:a16="http://schemas.microsoft.com/office/drawing/2014/main" id="{984CAFF1-7377-3D5B-B103-BBE5CA4517AE}"/>
              </a:ext>
            </a:extLst>
          </p:cNvPr>
          <p:cNvSpPr txBox="1"/>
          <p:nvPr/>
        </p:nvSpPr>
        <p:spPr>
          <a:xfrm>
            <a:off x="9418853" y="1955974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</a:p>
        </p:txBody>
      </p:sp>
      <p:sp>
        <p:nvSpPr>
          <p:cNvPr id="145" name="文本框 144">
            <a:extLst>
              <a:ext uri="{FF2B5EF4-FFF2-40B4-BE49-F238E27FC236}">
                <a16:creationId xmlns:a16="http://schemas.microsoft.com/office/drawing/2014/main" id="{3A62C37E-EAFC-5971-FC6F-1E990CF286BC}"/>
              </a:ext>
            </a:extLst>
          </p:cNvPr>
          <p:cNvSpPr txBox="1"/>
          <p:nvPr/>
        </p:nvSpPr>
        <p:spPr>
          <a:xfrm>
            <a:off x="9417733" y="1798311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</a:p>
        </p:txBody>
      </p:sp>
      <p:sp>
        <p:nvSpPr>
          <p:cNvPr id="146" name="文本框 145">
            <a:extLst>
              <a:ext uri="{FF2B5EF4-FFF2-40B4-BE49-F238E27FC236}">
                <a16:creationId xmlns:a16="http://schemas.microsoft.com/office/drawing/2014/main" id="{A4B768D0-DADA-F8F6-E10A-0A1DC8791B88}"/>
              </a:ext>
            </a:extLst>
          </p:cNvPr>
          <p:cNvSpPr txBox="1"/>
          <p:nvPr/>
        </p:nvSpPr>
        <p:spPr>
          <a:xfrm>
            <a:off x="3369134" y="4078090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</a:p>
        </p:txBody>
      </p:sp>
      <p:sp>
        <p:nvSpPr>
          <p:cNvPr id="147" name="文本框 146">
            <a:extLst>
              <a:ext uri="{FF2B5EF4-FFF2-40B4-BE49-F238E27FC236}">
                <a16:creationId xmlns:a16="http://schemas.microsoft.com/office/drawing/2014/main" id="{163ADC4E-83A2-E7B1-FE5E-C8CD93A2E580}"/>
              </a:ext>
            </a:extLst>
          </p:cNvPr>
          <p:cNvSpPr txBox="1"/>
          <p:nvPr/>
        </p:nvSpPr>
        <p:spPr>
          <a:xfrm>
            <a:off x="3368014" y="3920427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</a:p>
        </p:txBody>
      </p:sp>
      <p:sp>
        <p:nvSpPr>
          <p:cNvPr id="148" name="文本框 147">
            <a:extLst>
              <a:ext uri="{FF2B5EF4-FFF2-40B4-BE49-F238E27FC236}">
                <a16:creationId xmlns:a16="http://schemas.microsoft.com/office/drawing/2014/main" id="{E387C755-EB6B-7AE8-03F1-D50FDC089498}"/>
              </a:ext>
            </a:extLst>
          </p:cNvPr>
          <p:cNvSpPr txBox="1"/>
          <p:nvPr/>
        </p:nvSpPr>
        <p:spPr>
          <a:xfrm>
            <a:off x="6539379" y="4067454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</a:p>
        </p:txBody>
      </p:sp>
      <p:sp>
        <p:nvSpPr>
          <p:cNvPr id="149" name="文本框 148">
            <a:extLst>
              <a:ext uri="{FF2B5EF4-FFF2-40B4-BE49-F238E27FC236}">
                <a16:creationId xmlns:a16="http://schemas.microsoft.com/office/drawing/2014/main" id="{23300E5E-235E-E2DE-DA6F-442AC9671F83}"/>
              </a:ext>
            </a:extLst>
          </p:cNvPr>
          <p:cNvSpPr txBox="1"/>
          <p:nvPr/>
        </p:nvSpPr>
        <p:spPr>
          <a:xfrm>
            <a:off x="6538259" y="3909791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</a:p>
        </p:txBody>
      </p:sp>
      <p:sp>
        <p:nvSpPr>
          <p:cNvPr id="150" name="文本框 149">
            <a:extLst>
              <a:ext uri="{FF2B5EF4-FFF2-40B4-BE49-F238E27FC236}">
                <a16:creationId xmlns:a16="http://schemas.microsoft.com/office/drawing/2014/main" id="{43A7E267-3C04-54D4-4D5E-1E05C89342D2}"/>
              </a:ext>
            </a:extLst>
          </p:cNvPr>
          <p:cNvSpPr txBox="1"/>
          <p:nvPr/>
        </p:nvSpPr>
        <p:spPr>
          <a:xfrm>
            <a:off x="9342963" y="4898201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</a:p>
        </p:txBody>
      </p:sp>
      <p:sp>
        <p:nvSpPr>
          <p:cNvPr id="151" name="文本框 150">
            <a:extLst>
              <a:ext uri="{FF2B5EF4-FFF2-40B4-BE49-F238E27FC236}">
                <a16:creationId xmlns:a16="http://schemas.microsoft.com/office/drawing/2014/main" id="{6A172B72-26BF-9E7F-31E9-0A3B325398BC}"/>
              </a:ext>
            </a:extLst>
          </p:cNvPr>
          <p:cNvSpPr txBox="1"/>
          <p:nvPr/>
        </p:nvSpPr>
        <p:spPr>
          <a:xfrm>
            <a:off x="9341843" y="4740538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</a:p>
        </p:txBody>
      </p:sp>
      <p:sp>
        <p:nvSpPr>
          <p:cNvPr id="152" name="矩形 151">
            <a:extLst>
              <a:ext uri="{FF2B5EF4-FFF2-40B4-BE49-F238E27FC236}">
                <a16:creationId xmlns:a16="http://schemas.microsoft.com/office/drawing/2014/main" id="{75D8A09A-2C08-D6EF-FC0A-DB287A495B1D}"/>
              </a:ext>
            </a:extLst>
          </p:cNvPr>
          <p:cNvSpPr/>
          <p:nvPr/>
        </p:nvSpPr>
        <p:spPr>
          <a:xfrm>
            <a:off x="5432449" y="2197171"/>
            <a:ext cx="23903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HR, 1.15 (95% CI, 0.26-5.08); </a:t>
            </a:r>
            <a:r>
              <a:rPr lang="pl-PL" altLang="zh-CN" sz="1100" i="1" dirty="0"/>
              <a:t>P </a:t>
            </a:r>
            <a:r>
              <a:rPr lang="en-US" altLang="zh-CN" sz="1100" i="1" dirty="0"/>
              <a:t>=</a:t>
            </a:r>
            <a:r>
              <a:rPr lang="pl-PL" altLang="zh-CN" sz="1100" dirty="0"/>
              <a:t> </a:t>
            </a:r>
            <a:r>
              <a:rPr lang="en-US" altLang="zh-CN" sz="1100" dirty="0"/>
              <a:t>0</a:t>
            </a:r>
            <a:r>
              <a:rPr lang="pl-PL" altLang="zh-CN" sz="1100" dirty="0"/>
              <a:t>.</a:t>
            </a:r>
            <a:r>
              <a:rPr lang="en-US" altLang="zh-CN" sz="1100" dirty="0"/>
              <a:t>854</a:t>
            </a:r>
            <a:endParaRPr lang="zh-CN" altLang="en-US" sz="1100" dirty="0"/>
          </a:p>
        </p:txBody>
      </p:sp>
      <p:sp>
        <p:nvSpPr>
          <p:cNvPr id="153" name="文本框 152">
            <a:extLst>
              <a:ext uri="{FF2B5EF4-FFF2-40B4-BE49-F238E27FC236}">
                <a16:creationId xmlns:a16="http://schemas.microsoft.com/office/drawing/2014/main" id="{F42FA308-A929-FE0F-E331-0CE76C87A722}"/>
              </a:ext>
            </a:extLst>
          </p:cNvPr>
          <p:cNvSpPr txBox="1"/>
          <p:nvPr/>
        </p:nvSpPr>
        <p:spPr>
          <a:xfrm>
            <a:off x="5672592" y="1986607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</a:p>
        </p:txBody>
      </p:sp>
      <p:sp>
        <p:nvSpPr>
          <p:cNvPr id="154" name="文本框 153">
            <a:extLst>
              <a:ext uri="{FF2B5EF4-FFF2-40B4-BE49-F238E27FC236}">
                <a16:creationId xmlns:a16="http://schemas.microsoft.com/office/drawing/2014/main" id="{F93B3D61-E1A7-F597-4FFC-8EB586B59F18}"/>
              </a:ext>
            </a:extLst>
          </p:cNvPr>
          <p:cNvSpPr txBox="1"/>
          <p:nvPr/>
        </p:nvSpPr>
        <p:spPr>
          <a:xfrm>
            <a:off x="5671472" y="1828944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</a:p>
        </p:txBody>
      </p:sp>
      <p:cxnSp>
        <p:nvCxnSpPr>
          <p:cNvPr id="155" name="直接连接符 154">
            <a:extLst>
              <a:ext uri="{FF2B5EF4-FFF2-40B4-BE49-F238E27FC236}">
                <a16:creationId xmlns:a16="http://schemas.microsoft.com/office/drawing/2014/main" id="{6FF7E7BF-F25C-7901-E8B1-20EDCFE924FB}"/>
              </a:ext>
            </a:extLst>
          </p:cNvPr>
          <p:cNvCxnSpPr/>
          <p:nvPr/>
        </p:nvCxnSpPr>
        <p:spPr>
          <a:xfrm>
            <a:off x="5524244" y="2112388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接连接符 155">
            <a:extLst>
              <a:ext uri="{FF2B5EF4-FFF2-40B4-BE49-F238E27FC236}">
                <a16:creationId xmlns:a16="http://schemas.microsoft.com/office/drawing/2014/main" id="{FE095653-BFA2-1744-1E70-5E69899F4447}"/>
              </a:ext>
            </a:extLst>
          </p:cNvPr>
          <p:cNvCxnSpPr/>
          <p:nvPr/>
        </p:nvCxnSpPr>
        <p:spPr>
          <a:xfrm>
            <a:off x="5524244" y="1955890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" name="表格 156">
            <a:extLst>
              <a:ext uri="{FF2B5EF4-FFF2-40B4-BE49-F238E27FC236}">
                <a16:creationId xmlns:a16="http://schemas.microsoft.com/office/drawing/2014/main" id="{F88BBD48-9E6F-7B2F-8A13-073B185DEF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245157"/>
              </p:ext>
            </p:extLst>
          </p:nvPr>
        </p:nvGraphicFramePr>
        <p:xfrm>
          <a:off x="8822921" y="5822390"/>
          <a:ext cx="2623311" cy="3681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22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074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166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62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8407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07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0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0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0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0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0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0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0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8" name="表格 157">
            <a:extLst>
              <a:ext uri="{FF2B5EF4-FFF2-40B4-BE49-F238E27FC236}">
                <a16:creationId xmlns:a16="http://schemas.microsoft.com/office/drawing/2014/main" id="{05DFFBD0-A639-6FBA-076F-9F6B50A349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329341"/>
              </p:ext>
            </p:extLst>
          </p:nvPr>
        </p:nvGraphicFramePr>
        <p:xfrm>
          <a:off x="1916744" y="5832465"/>
          <a:ext cx="2623311" cy="3658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3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15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144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151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8293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61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56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93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9" name="文本框 8">
            <a:extLst>
              <a:ext uri="{FF2B5EF4-FFF2-40B4-BE49-F238E27FC236}">
                <a16:creationId xmlns:a16="http://schemas.microsoft.com/office/drawing/2014/main" id="{EB7F8F1C-1374-3C90-2C2A-1D27B4BC64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4481" y="3558918"/>
            <a:ext cx="26507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/>
              <a:t>Stage III Disease </a:t>
            </a:r>
            <a:r>
              <a:rPr lang="en-US" altLang="zh-CN" sz="1100" dirty="0">
                <a:latin typeface="+mn-lt"/>
              </a:rPr>
              <a:t>HER2 2+</a:t>
            </a:r>
            <a:endParaRPr lang="zh-CN" altLang="en-US" sz="1100" dirty="0">
              <a:latin typeface="+mn-lt"/>
            </a:endParaRPr>
          </a:p>
        </p:txBody>
      </p:sp>
      <p:sp>
        <p:nvSpPr>
          <p:cNvPr id="160" name="文本框 8">
            <a:extLst>
              <a:ext uri="{FF2B5EF4-FFF2-40B4-BE49-F238E27FC236}">
                <a16:creationId xmlns:a16="http://schemas.microsoft.com/office/drawing/2014/main" id="{EB57ED97-2F5B-4ACD-9A62-38CA76BC7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659" y="3558522"/>
            <a:ext cx="324813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/>
              <a:t>Stage III Disease </a:t>
            </a:r>
            <a:r>
              <a:rPr lang="en-US" altLang="zh-CN" sz="1100" dirty="0">
                <a:latin typeface="+mn-lt"/>
              </a:rPr>
              <a:t>HER2 2+  FISH No-amplified</a:t>
            </a:r>
            <a:endParaRPr lang="zh-CN" altLang="en-US" sz="1100" dirty="0"/>
          </a:p>
        </p:txBody>
      </p:sp>
      <p:sp>
        <p:nvSpPr>
          <p:cNvPr id="161" name="文本框 8">
            <a:extLst>
              <a:ext uri="{FF2B5EF4-FFF2-40B4-BE49-F238E27FC236}">
                <a16:creationId xmlns:a16="http://schemas.microsoft.com/office/drawing/2014/main" id="{2B301A4E-14CD-6355-7BE6-CD1543B14A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9527" y="3558918"/>
            <a:ext cx="262112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/>
              <a:t>Stage III Disease </a:t>
            </a:r>
            <a:r>
              <a:rPr lang="en-US" altLang="zh-CN" sz="1100" dirty="0">
                <a:latin typeface="+mn-lt"/>
              </a:rPr>
              <a:t>HER2 2+ FISH Amplified</a:t>
            </a:r>
            <a:endParaRPr lang="zh-CN" altLang="en-US" sz="1100" dirty="0"/>
          </a:p>
        </p:txBody>
      </p:sp>
      <p:sp>
        <p:nvSpPr>
          <p:cNvPr id="162" name="文本框 161">
            <a:extLst>
              <a:ext uri="{FF2B5EF4-FFF2-40B4-BE49-F238E27FC236}">
                <a16:creationId xmlns:a16="http://schemas.microsoft.com/office/drawing/2014/main" id="{500FDE89-25D2-1849-E5CD-2BF821694199}"/>
              </a:ext>
            </a:extLst>
          </p:cNvPr>
          <p:cNvSpPr txBox="1"/>
          <p:nvPr/>
        </p:nvSpPr>
        <p:spPr>
          <a:xfrm>
            <a:off x="1395771" y="685623"/>
            <a:ext cx="28844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A</a:t>
            </a:r>
            <a:endParaRPr lang="zh-CN" altLang="en-US" sz="2000" b="1" dirty="0"/>
          </a:p>
        </p:txBody>
      </p:sp>
      <p:sp>
        <p:nvSpPr>
          <p:cNvPr id="163" name="文本框 162">
            <a:extLst>
              <a:ext uri="{FF2B5EF4-FFF2-40B4-BE49-F238E27FC236}">
                <a16:creationId xmlns:a16="http://schemas.microsoft.com/office/drawing/2014/main" id="{02F2C713-4822-2309-0884-15600EB9C1D8}"/>
              </a:ext>
            </a:extLst>
          </p:cNvPr>
          <p:cNvSpPr txBox="1"/>
          <p:nvPr/>
        </p:nvSpPr>
        <p:spPr>
          <a:xfrm>
            <a:off x="4738742" y="685623"/>
            <a:ext cx="29943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B</a:t>
            </a:r>
            <a:endParaRPr lang="zh-CN" altLang="en-US" sz="2000" b="1" dirty="0"/>
          </a:p>
        </p:txBody>
      </p:sp>
      <p:sp>
        <p:nvSpPr>
          <p:cNvPr id="165" name="文本框 164">
            <a:extLst>
              <a:ext uri="{FF2B5EF4-FFF2-40B4-BE49-F238E27FC236}">
                <a16:creationId xmlns:a16="http://schemas.microsoft.com/office/drawing/2014/main" id="{5E48C13B-8EE4-4242-04A9-568B64F05042}"/>
              </a:ext>
            </a:extLst>
          </p:cNvPr>
          <p:cNvSpPr txBox="1"/>
          <p:nvPr/>
        </p:nvSpPr>
        <p:spPr>
          <a:xfrm>
            <a:off x="8209044" y="685623"/>
            <a:ext cx="29943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C</a:t>
            </a:r>
            <a:endParaRPr lang="zh-CN" altLang="en-US" sz="2000" b="1" dirty="0"/>
          </a:p>
        </p:txBody>
      </p:sp>
      <p:sp>
        <p:nvSpPr>
          <p:cNvPr id="166" name="文本框 165">
            <a:extLst>
              <a:ext uri="{FF2B5EF4-FFF2-40B4-BE49-F238E27FC236}">
                <a16:creationId xmlns:a16="http://schemas.microsoft.com/office/drawing/2014/main" id="{AAD8BDF2-3D89-FCD6-BC5C-D806227497E0}"/>
              </a:ext>
            </a:extLst>
          </p:cNvPr>
          <p:cNvSpPr txBox="1"/>
          <p:nvPr/>
        </p:nvSpPr>
        <p:spPr>
          <a:xfrm>
            <a:off x="1395771" y="3566903"/>
            <a:ext cx="28844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D</a:t>
            </a:r>
            <a:endParaRPr lang="zh-CN" altLang="en-US" sz="2000" b="1" dirty="0"/>
          </a:p>
        </p:txBody>
      </p:sp>
      <p:sp>
        <p:nvSpPr>
          <p:cNvPr id="167" name="文本框 166">
            <a:extLst>
              <a:ext uri="{FF2B5EF4-FFF2-40B4-BE49-F238E27FC236}">
                <a16:creationId xmlns:a16="http://schemas.microsoft.com/office/drawing/2014/main" id="{A0828029-5C0F-23EA-2607-9AFCD9ED61C8}"/>
              </a:ext>
            </a:extLst>
          </p:cNvPr>
          <p:cNvSpPr txBox="1"/>
          <p:nvPr/>
        </p:nvSpPr>
        <p:spPr>
          <a:xfrm>
            <a:off x="4738742" y="3566903"/>
            <a:ext cx="29943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E</a:t>
            </a:r>
            <a:endParaRPr lang="zh-CN" altLang="en-US" sz="2000" b="1" dirty="0"/>
          </a:p>
        </p:txBody>
      </p:sp>
      <p:sp>
        <p:nvSpPr>
          <p:cNvPr id="168" name="文本框 167">
            <a:extLst>
              <a:ext uri="{FF2B5EF4-FFF2-40B4-BE49-F238E27FC236}">
                <a16:creationId xmlns:a16="http://schemas.microsoft.com/office/drawing/2014/main" id="{6413933E-21CF-A70A-CEE9-2945DE8BAF09}"/>
              </a:ext>
            </a:extLst>
          </p:cNvPr>
          <p:cNvSpPr txBox="1"/>
          <p:nvPr/>
        </p:nvSpPr>
        <p:spPr>
          <a:xfrm>
            <a:off x="8195190" y="3566903"/>
            <a:ext cx="29943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F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81595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261" y="3888162"/>
            <a:ext cx="2350083" cy="152460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563" y="3896474"/>
            <a:ext cx="2395055" cy="14900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431" y="807529"/>
            <a:ext cx="2376030" cy="148900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590" y="799607"/>
            <a:ext cx="2394356" cy="150216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244630" y="224550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9" name="文本框 8"/>
          <p:cNvSpPr txBox="1"/>
          <p:nvPr/>
        </p:nvSpPr>
        <p:spPr>
          <a:xfrm>
            <a:off x="3545778" y="223996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</a:t>
            </a:r>
            <a:endParaRPr lang="zh-CN" altLang="en-US" sz="1100" dirty="0"/>
          </a:p>
        </p:txBody>
      </p:sp>
      <p:sp>
        <p:nvSpPr>
          <p:cNvPr id="10" name="文本框 9"/>
          <p:cNvSpPr txBox="1"/>
          <p:nvPr/>
        </p:nvSpPr>
        <p:spPr>
          <a:xfrm>
            <a:off x="3835900" y="224550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</a:t>
            </a:r>
            <a:endParaRPr lang="zh-CN" altLang="en-US" sz="1100" dirty="0"/>
          </a:p>
        </p:txBody>
      </p:sp>
      <p:sp>
        <p:nvSpPr>
          <p:cNvPr id="11" name="文本框 10"/>
          <p:cNvSpPr txBox="1"/>
          <p:nvPr/>
        </p:nvSpPr>
        <p:spPr>
          <a:xfrm>
            <a:off x="4128955" y="2245509"/>
            <a:ext cx="276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3</a:t>
            </a:r>
            <a:endParaRPr lang="zh-CN" altLang="en-US" sz="1100" dirty="0"/>
          </a:p>
        </p:txBody>
      </p:sp>
      <p:sp>
        <p:nvSpPr>
          <p:cNvPr id="12" name="文本框 11"/>
          <p:cNvSpPr txBox="1"/>
          <p:nvPr/>
        </p:nvSpPr>
        <p:spPr>
          <a:xfrm>
            <a:off x="4412555" y="224550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</a:t>
            </a:r>
            <a:endParaRPr lang="zh-CN" altLang="en-US" sz="1100" dirty="0"/>
          </a:p>
        </p:txBody>
      </p:sp>
      <p:sp>
        <p:nvSpPr>
          <p:cNvPr id="13" name="文本框 12"/>
          <p:cNvSpPr txBox="1"/>
          <p:nvPr/>
        </p:nvSpPr>
        <p:spPr>
          <a:xfrm>
            <a:off x="5008004" y="224550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</a:t>
            </a:r>
            <a:endParaRPr lang="zh-CN" altLang="en-US" sz="1100" dirty="0"/>
          </a:p>
        </p:txBody>
      </p:sp>
      <p:sp>
        <p:nvSpPr>
          <p:cNvPr id="14" name="文本框 13"/>
          <p:cNvSpPr txBox="1"/>
          <p:nvPr/>
        </p:nvSpPr>
        <p:spPr>
          <a:xfrm>
            <a:off x="3135400" y="213603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15" name="文本框 14"/>
          <p:cNvSpPr txBox="1"/>
          <p:nvPr/>
        </p:nvSpPr>
        <p:spPr>
          <a:xfrm>
            <a:off x="3073707" y="183279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20</a:t>
            </a:r>
            <a:endParaRPr lang="zh-CN" altLang="en-US" sz="1100" dirty="0"/>
          </a:p>
        </p:txBody>
      </p:sp>
      <p:sp>
        <p:nvSpPr>
          <p:cNvPr id="16" name="文本框 15"/>
          <p:cNvSpPr txBox="1"/>
          <p:nvPr/>
        </p:nvSpPr>
        <p:spPr>
          <a:xfrm>
            <a:off x="3073910" y="1543527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40</a:t>
            </a:r>
            <a:endParaRPr lang="zh-CN" altLang="en-US" sz="1100" dirty="0"/>
          </a:p>
        </p:txBody>
      </p:sp>
      <p:sp>
        <p:nvSpPr>
          <p:cNvPr id="17" name="文本框 16"/>
          <p:cNvSpPr txBox="1"/>
          <p:nvPr/>
        </p:nvSpPr>
        <p:spPr>
          <a:xfrm>
            <a:off x="3073910" y="124981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60</a:t>
            </a:r>
            <a:endParaRPr lang="zh-CN" altLang="en-US" sz="1100" dirty="0"/>
          </a:p>
        </p:txBody>
      </p:sp>
      <p:sp>
        <p:nvSpPr>
          <p:cNvPr id="18" name="文本框 17"/>
          <p:cNvSpPr txBox="1"/>
          <p:nvPr/>
        </p:nvSpPr>
        <p:spPr>
          <a:xfrm>
            <a:off x="3023206" y="680881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100</a:t>
            </a:r>
            <a:endParaRPr lang="zh-CN" altLang="en-US" sz="1100" dirty="0"/>
          </a:p>
        </p:txBody>
      </p:sp>
      <p:sp>
        <p:nvSpPr>
          <p:cNvPr id="19" name="文本框 18"/>
          <p:cNvSpPr txBox="1"/>
          <p:nvPr/>
        </p:nvSpPr>
        <p:spPr>
          <a:xfrm>
            <a:off x="3079886" y="96773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80</a:t>
            </a:r>
            <a:endParaRPr lang="zh-CN" altLang="en-US" sz="1100" dirty="0"/>
          </a:p>
        </p:txBody>
      </p:sp>
      <p:sp>
        <p:nvSpPr>
          <p:cNvPr id="20" name="文本框 19"/>
          <p:cNvSpPr txBox="1"/>
          <p:nvPr/>
        </p:nvSpPr>
        <p:spPr>
          <a:xfrm rot="10800000">
            <a:off x="2792450" y="1005591"/>
            <a:ext cx="353943" cy="12000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100" dirty="0"/>
              <a:t>Overall Survival (%)</a:t>
            </a:r>
            <a:endParaRPr lang="zh-CN" altLang="en-US" sz="1100" dirty="0"/>
          </a:p>
        </p:txBody>
      </p:sp>
      <p:sp>
        <p:nvSpPr>
          <p:cNvPr id="21" name="矩形 20"/>
          <p:cNvSpPr/>
          <p:nvPr/>
        </p:nvSpPr>
        <p:spPr>
          <a:xfrm>
            <a:off x="4301107" y="2458103"/>
            <a:ext cx="4956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Years</a:t>
            </a:r>
            <a:endParaRPr lang="zh-CN" altLang="en-US" sz="1100" dirty="0"/>
          </a:p>
        </p:txBody>
      </p:sp>
      <p:sp>
        <p:nvSpPr>
          <p:cNvPr id="28" name="文本框 27"/>
          <p:cNvSpPr txBox="1"/>
          <p:nvPr/>
        </p:nvSpPr>
        <p:spPr>
          <a:xfrm>
            <a:off x="7191589" y="211218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29" name="文本框 28"/>
          <p:cNvSpPr txBox="1"/>
          <p:nvPr/>
        </p:nvSpPr>
        <p:spPr>
          <a:xfrm>
            <a:off x="7135872" y="1825986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20</a:t>
            </a:r>
            <a:endParaRPr lang="zh-CN" altLang="en-US" sz="1100" dirty="0"/>
          </a:p>
        </p:txBody>
      </p:sp>
      <p:sp>
        <p:nvSpPr>
          <p:cNvPr id="30" name="文本框 29"/>
          <p:cNvSpPr txBox="1"/>
          <p:nvPr/>
        </p:nvSpPr>
        <p:spPr>
          <a:xfrm>
            <a:off x="7136075" y="154837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40</a:t>
            </a:r>
            <a:endParaRPr lang="zh-CN" altLang="en-US" sz="1100" dirty="0"/>
          </a:p>
        </p:txBody>
      </p:sp>
      <p:sp>
        <p:nvSpPr>
          <p:cNvPr id="31" name="文本框 30"/>
          <p:cNvSpPr txBox="1"/>
          <p:nvPr/>
        </p:nvSpPr>
        <p:spPr>
          <a:xfrm>
            <a:off x="7136075" y="126064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60</a:t>
            </a:r>
            <a:endParaRPr lang="zh-CN" altLang="en-US" sz="1100" dirty="0"/>
          </a:p>
        </p:txBody>
      </p:sp>
      <p:sp>
        <p:nvSpPr>
          <p:cNvPr id="32" name="文本框 31"/>
          <p:cNvSpPr txBox="1"/>
          <p:nvPr/>
        </p:nvSpPr>
        <p:spPr>
          <a:xfrm>
            <a:off x="7079395" y="703660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100</a:t>
            </a:r>
            <a:endParaRPr lang="zh-CN" altLang="en-US" sz="1100" dirty="0"/>
          </a:p>
        </p:txBody>
      </p:sp>
      <p:sp>
        <p:nvSpPr>
          <p:cNvPr id="33" name="文本框 32"/>
          <p:cNvSpPr txBox="1"/>
          <p:nvPr/>
        </p:nvSpPr>
        <p:spPr>
          <a:xfrm>
            <a:off x="7136075" y="98513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80</a:t>
            </a:r>
            <a:endParaRPr lang="zh-CN" altLang="en-US" sz="1100" dirty="0"/>
          </a:p>
        </p:txBody>
      </p:sp>
      <p:sp>
        <p:nvSpPr>
          <p:cNvPr id="58" name="矩形 57"/>
          <p:cNvSpPr/>
          <p:nvPr/>
        </p:nvSpPr>
        <p:spPr>
          <a:xfrm>
            <a:off x="8342503" y="2452646"/>
            <a:ext cx="4956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Years</a:t>
            </a:r>
            <a:endParaRPr lang="zh-CN" altLang="en-US" sz="1100" dirty="0"/>
          </a:p>
        </p:txBody>
      </p:sp>
      <p:sp>
        <p:nvSpPr>
          <p:cNvPr id="75" name="文本框 74"/>
          <p:cNvSpPr txBox="1"/>
          <p:nvPr/>
        </p:nvSpPr>
        <p:spPr>
          <a:xfrm>
            <a:off x="3147351" y="521921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76" name="文本框 75"/>
          <p:cNvSpPr txBox="1"/>
          <p:nvPr/>
        </p:nvSpPr>
        <p:spPr>
          <a:xfrm>
            <a:off x="3091634" y="493479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20</a:t>
            </a:r>
            <a:endParaRPr lang="zh-CN" altLang="en-US" sz="1100" dirty="0"/>
          </a:p>
        </p:txBody>
      </p:sp>
      <p:sp>
        <p:nvSpPr>
          <p:cNvPr id="77" name="文本框 76"/>
          <p:cNvSpPr txBox="1"/>
          <p:nvPr/>
        </p:nvSpPr>
        <p:spPr>
          <a:xfrm>
            <a:off x="3085861" y="465061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40</a:t>
            </a:r>
            <a:endParaRPr lang="zh-CN" altLang="en-US" sz="1100" dirty="0"/>
          </a:p>
        </p:txBody>
      </p:sp>
      <p:sp>
        <p:nvSpPr>
          <p:cNvPr id="78" name="文本框 77"/>
          <p:cNvSpPr txBox="1"/>
          <p:nvPr/>
        </p:nvSpPr>
        <p:spPr>
          <a:xfrm>
            <a:off x="3085861" y="435631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60</a:t>
            </a:r>
            <a:endParaRPr lang="zh-CN" altLang="en-US" sz="1100" dirty="0"/>
          </a:p>
        </p:txBody>
      </p:sp>
      <p:sp>
        <p:nvSpPr>
          <p:cNvPr id="79" name="文本框 78"/>
          <p:cNvSpPr txBox="1"/>
          <p:nvPr/>
        </p:nvSpPr>
        <p:spPr>
          <a:xfrm>
            <a:off x="3029181" y="3793945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100</a:t>
            </a:r>
            <a:endParaRPr lang="zh-CN" altLang="en-US" sz="1100" dirty="0"/>
          </a:p>
        </p:txBody>
      </p:sp>
      <p:sp>
        <p:nvSpPr>
          <p:cNvPr id="80" name="文本框 79"/>
          <p:cNvSpPr txBox="1"/>
          <p:nvPr/>
        </p:nvSpPr>
        <p:spPr>
          <a:xfrm>
            <a:off x="3085861" y="407541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80</a:t>
            </a:r>
            <a:endParaRPr lang="zh-CN" altLang="en-US" sz="1100" dirty="0"/>
          </a:p>
        </p:txBody>
      </p:sp>
      <p:sp>
        <p:nvSpPr>
          <p:cNvPr id="81" name="文本框 80"/>
          <p:cNvSpPr txBox="1"/>
          <p:nvPr/>
        </p:nvSpPr>
        <p:spPr>
          <a:xfrm rot="10800000">
            <a:off x="2792449" y="4106703"/>
            <a:ext cx="353943" cy="12000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100" dirty="0"/>
              <a:t>Overall Survival (%)</a:t>
            </a:r>
            <a:endParaRPr lang="zh-CN" altLang="en-US" sz="1100" dirty="0"/>
          </a:p>
        </p:txBody>
      </p:sp>
      <p:sp>
        <p:nvSpPr>
          <p:cNvPr id="82" name="矩形 81"/>
          <p:cNvSpPr/>
          <p:nvPr/>
        </p:nvSpPr>
        <p:spPr>
          <a:xfrm>
            <a:off x="4306647" y="5548131"/>
            <a:ext cx="4956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Years</a:t>
            </a:r>
            <a:endParaRPr lang="zh-CN" altLang="en-US" sz="1100" dirty="0"/>
          </a:p>
        </p:txBody>
      </p:sp>
      <p:sp>
        <p:nvSpPr>
          <p:cNvPr id="89" name="文本框 88"/>
          <p:cNvSpPr txBox="1"/>
          <p:nvPr/>
        </p:nvSpPr>
        <p:spPr>
          <a:xfrm>
            <a:off x="7139284" y="523004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90" name="文本框 89"/>
          <p:cNvSpPr txBox="1"/>
          <p:nvPr/>
        </p:nvSpPr>
        <p:spPr>
          <a:xfrm>
            <a:off x="7089543" y="492769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20</a:t>
            </a:r>
            <a:endParaRPr lang="zh-CN" altLang="en-US" sz="1100" dirty="0"/>
          </a:p>
        </p:txBody>
      </p:sp>
      <p:sp>
        <p:nvSpPr>
          <p:cNvPr id="91" name="文本框 90"/>
          <p:cNvSpPr txBox="1"/>
          <p:nvPr/>
        </p:nvSpPr>
        <p:spPr>
          <a:xfrm>
            <a:off x="7089746" y="464949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40</a:t>
            </a:r>
            <a:endParaRPr lang="zh-CN" altLang="en-US" sz="1100" dirty="0"/>
          </a:p>
        </p:txBody>
      </p:sp>
      <p:sp>
        <p:nvSpPr>
          <p:cNvPr id="92" name="文本框 91"/>
          <p:cNvSpPr txBox="1"/>
          <p:nvPr/>
        </p:nvSpPr>
        <p:spPr>
          <a:xfrm>
            <a:off x="7083770" y="436116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60</a:t>
            </a:r>
            <a:endParaRPr lang="zh-CN" altLang="en-US" sz="1100" dirty="0"/>
          </a:p>
        </p:txBody>
      </p:sp>
      <p:sp>
        <p:nvSpPr>
          <p:cNvPr id="93" name="文本框 92"/>
          <p:cNvSpPr txBox="1"/>
          <p:nvPr/>
        </p:nvSpPr>
        <p:spPr>
          <a:xfrm>
            <a:off x="7033066" y="3780868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100</a:t>
            </a:r>
            <a:endParaRPr lang="zh-CN" altLang="en-US" sz="1100" dirty="0"/>
          </a:p>
        </p:txBody>
      </p:sp>
      <p:sp>
        <p:nvSpPr>
          <p:cNvPr id="94" name="文本框 93"/>
          <p:cNvSpPr txBox="1"/>
          <p:nvPr/>
        </p:nvSpPr>
        <p:spPr>
          <a:xfrm>
            <a:off x="7089746" y="406831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80</a:t>
            </a:r>
            <a:endParaRPr lang="zh-CN" altLang="en-US" sz="1100" dirty="0"/>
          </a:p>
        </p:txBody>
      </p:sp>
      <p:sp>
        <p:nvSpPr>
          <p:cNvPr id="119" name="矩形 118"/>
          <p:cNvSpPr/>
          <p:nvPr/>
        </p:nvSpPr>
        <p:spPr>
          <a:xfrm>
            <a:off x="8314792" y="5575926"/>
            <a:ext cx="4956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Years</a:t>
            </a:r>
            <a:endParaRPr lang="zh-CN" altLang="en-US" sz="1100" dirty="0"/>
          </a:p>
        </p:txBody>
      </p:sp>
      <p:sp>
        <p:nvSpPr>
          <p:cNvPr id="130" name="文本框 129"/>
          <p:cNvSpPr txBox="1"/>
          <p:nvPr/>
        </p:nvSpPr>
        <p:spPr>
          <a:xfrm>
            <a:off x="1987335" y="2899446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  <a:endParaRPr lang="zh-CN" altLang="en-US" sz="1100" dirty="0"/>
          </a:p>
        </p:txBody>
      </p:sp>
      <p:sp>
        <p:nvSpPr>
          <p:cNvPr id="131" name="文本框 130"/>
          <p:cNvSpPr txBox="1"/>
          <p:nvPr/>
        </p:nvSpPr>
        <p:spPr>
          <a:xfrm>
            <a:off x="2184504" y="2677422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  <a:endParaRPr lang="zh-CN" altLang="en-US" sz="1100" dirty="0"/>
          </a:p>
        </p:txBody>
      </p:sp>
      <p:sp>
        <p:nvSpPr>
          <p:cNvPr id="142" name="文本框 141"/>
          <p:cNvSpPr txBox="1"/>
          <p:nvPr/>
        </p:nvSpPr>
        <p:spPr>
          <a:xfrm>
            <a:off x="1987335" y="5985939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  <a:endParaRPr lang="zh-CN" altLang="en-US" sz="1100" dirty="0"/>
          </a:p>
        </p:txBody>
      </p:sp>
      <p:sp>
        <p:nvSpPr>
          <p:cNvPr id="143" name="文本框 142"/>
          <p:cNvSpPr txBox="1"/>
          <p:nvPr/>
        </p:nvSpPr>
        <p:spPr>
          <a:xfrm>
            <a:off x="2184504" y="5780308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  <a:endParaRPr lang="zh-CN" altLang="en-US" sz="1100" dirty="0"/>
          </a:p>
        </p:txBody>
      </p:sp>
      <p:sp>
        <p:nvSpPr>
          <p:cNvPr id="95" name="文本框 94"/>
          <p:cNvSpPr txBox="1"/>
          <p:nvPr/>
        </p:nvSpPr>
        <p:spPr>
          <a:xfrm>
            <a:off x="4714407" y="224550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5</a:t>
            </a:r>
            <a:endParaRPr lang="zh-CN" altLang="en-US" sz="1100" dirty="0"/>
          </a:p>
        </p:txBody>
      </p:sp>
      <p:sp>
        <p:nvSpPr>
          <p:cNvPr id="96" name="文本框 95"/>
          <p:cNvSpPr txBox="1"/>
          <p:nvPr/>
        </p:nvSpPr>
        <p:spPr>
          <a:xfrm>
            <a:off x="5295622" y="224550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7</a:t>
            </a:r>
            <a:endParaRPr lang="zh-CN" altLang="en-US" sz="1100" dirty="0"/>
          </a:p>
        </p:txBody>
      </p:sp>
      <p:sp>
        <p:nvSpPr>
          <p:cNvPr id="97" name="文本框 96"/>
          <p:cNvSpPr txBox="1"/>
          <p:nvPr/>
        </p:nvSpPr>
        <p:spPr>
          <a:xfrm>
            <a:off x="5594608" y="224550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</a:t>
            </a:r>
            <a:endParaRPr lang="zh-CN" altLang="en-US" sz="1100" dirty="0"/>
          </a:p>
        </p:txBody>
      </p:sp>
      <p:sp>
        <p:nvSpPr>
          <p:cNvPr id="98" name="文本框 97"/>
          <p:cNvSpPr txBox="1"/>
          <p:nvPr/>
        </p:nvSpPr>
        <p:spPr>
          <a:xfrm>
            <a:off x="7306732" y="225181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105" name="文本框 104"/>
          <p:cNvSpPr txBox="1"/>
          <p:nvPr/>
        </p:nvSpPr>
        <p:spPr>
          <a:xfrm>
            <a:off x="7591254" y="225181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</a:t>
            </a:r>
            <a:endParaRPr lang="zh-CN" altLang="en-US" sz="1100" dirty="0"/>
          </a:p>
        </p:txBody>
      </p:sp>
      <p:sp>
        <p:nvSpPr>
          <p:cNvPr id="106" name="文本框 105"/>
          <p:cNvSpPr txBox="1"/>
          <p:nvPr/>
        </p:nvSpPr>
        <p:spPr>
          <a:xfrm>
            <a:off x="7892460" y="225181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</a:t>
            </a:r>
            <a:endParaRPr lang="zh-CN" altLang="en-US" sz="1100" dirty="0"/>
          </a:p>
        </p:txBody>
      </p:sp>
      <p:sp>
        <p:nvSpPr>
          <p:cNvPr id="107" name="文本框 106"/>
          <p:cNvSpPr txBox="1"/>
          <p:nvPr/>
        </p:nvSpPr>
        <p:spPr>
          <a:xfrm>
            <a:off x="8179973" y="2251816"/>
            <a:ext cx="276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3</a:t>
            </a:r>
            <a:endParaRPr lang="zh-CN" altLang="en-US" sz="1100" dirty="0"/>
          </a:p>
        </p:txBody>
      </p:sp>
      <p:sp>
        <p:nvSpPr>
          <p:cNvPr id="108" name="文本框 107"/>
          <p:cNvSpPr txBox="1"/>
          <p:nvPr/>
        </p:nvSpPr>
        <p:spPr>
          <a:xfrm>
            <a:off x="8452489" y="225181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</a:t>
            </a:r>
            <a:endParaRPr lang="zh-CN" altLang="en-US" sz="1100" dirty="0"/>
          </a:p>
        </p:txBody>
      </p:sp>
      <p:sp>
        <p:nvSpPr>
          <p:cNvPr id="109" name="文本框 108"/>
          <p:cNvSpPr txBox="1"/>
          <p:nvPr/>
        </p:nvSpPr>
        <p:spPr>
          <a:xfrm>
            <a:off x="9042396" y="225181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</a:t>
            </a:r>
            <a:endParaRPr lang="zh-CN" altLang="en-US" sz="1100" dirty="0"/>
          </a:p>
        </p:txBody>
      </p:sp>
      <p:sp>
        <p:nvSpPr>
          <p:cNvPr id="110" name="文本框 109"/>
          <p:cNvSpPr txBox="1"/>
          <p:nvPr/>
        </p:nvSpPr>
        <p:spPr>
          <a:xfrm>
            <a:off x="8754341" y="225181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5</a:t>
            </a:r>
            <a:endParaRPr lang="zh-CN" altLang="en-US" sz="1100" dirty="0"/>
          </a:p>
        </p:txBody>
      </p:sp>
      <p:sp>
        <p:nvSpPr>
          <p:cNvPr id="111" name="文本框 110"/>
          <p:cNvSpPr txBox="1"/>
          <p:nvPr/>
        </p:nvSpPr>
        <p:spPr>
          <a:xfrm>
            <a:off x="9341098" y="225181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7</a:t>
            </a:r>
            <a:endParaRPr lang="zh-CN" altLang="en-US" sz="1100" dirty="0"/>
          </a:p>
        </p:txBody>
      </p:sp>
      <p:sp>
        <p:nvSpPr>
          <p:cNvPr id="112" name="文本框 111"/>
          <p:cNvSpPr txBox="1"/>
          <p:nvPr/>
        </p:nvSpPr>
        <p:spPr>
          <a:xfrm>
            <a:off x="9634542" y="225181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</a:t>
            </a:r>
            <a:endParaRPr lang="zh-CN" altLang="en-US" sz="1100" dirty="0"/>
          </a:p>
        </p:txBody>
      </p:sp>
      <p:sp>
        <p:nvSpPr>
          <p:cNvPr id="113" name="文本框 112"/>
          <p:cNvSpPr txBox="1"/>
          <p:nvPr/>
        </p:nvSpPr>
        <p:spPr>
          <a:xfrm>
            <a:off x="3251858" y="535112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114" name="文本框 113"/>
          <p:cNvSpPr txBox="1"/>
          <p:nvPr/>
        </p:nvSpPr>
        <p:spPr>
          <a:xfrm>
            <a:off x="3541922" y="535112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</a:t>
            </a:r>
            <a:endParaRPr lang="zh-CN" altLang="en-US" sz="1100" dirty="0"/>
          </a:p>
        </p:txBody>
      </p:sp>
      <p:sp>
        <p:nvSpPr>
          <p:cNvPr id="115" name="文本框 114"/>
          <p:cNvSpPr txBox="1"/>
          <p:nvPr/>
        </p:nvSpPr>
        <p:spPr>
          <a:xfrm>
            <a:off x="3843128" y="535112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</a:t>
            </a:r>
            <a:endParaRPr lang="zh-CN" altLang="en-US" sz="1100" dirty="0"/>
          </a:p>
        </p:txBody>
      </p:sp>
      <p:sp>
        <p:nvSpPr>
          <p:cNvPr id="116" name="文本框 115"/>
          <p:cNvSpPr txBox="1"/>
          <p:nvPr/>
        </p:nvSpPr>
        <p:spPr>
          <a:xfrm>
            <a:off x="4136183" y="5351126"/>
            <a:ext cx="276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3</a:t>
            </a:r>
            <a:endParaRPr lang="zh-CN" altLang="en-US" sz="1100" dirty="0"/>
          </a:p>
        </p:txBody>
      </p:sp>
      <p:sp>
        <p:nvSpPr>
          <p:cNvPr id="117" name="文本框 116"/>
          <p:cNvSpPr txBox="1"/>
          <p:nvPr/>
        </p:nvSpPr>
        <p:spPr>
          <a:xfrm>
            <a:off x="4408699" y="535112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</a:t>
            </a:r>
            <a:endParaRPr lang="zh-CN" altLang="en-US" sz="1100" dirty="0"/>
          </a:p>
        </p:txBody>
      </p:sp>
      <p:sp>
        <p:nvSpPr>
          <p:cNvPr id="118" name="文本框 117"/>
          <p:cNvSpPr txBox="1"/>
          <p:nvPr/>
        </p:nvSpPr>
        <p:spPr>
          <a:xfrm>
            <a:off x="4998606" y="535112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</a:t>
            </a:r>
            <a:endParaRPr lang="zh-CN" altLang="en-US" sz="1100" dirty="0"/>
          </a:p>
        </p:txBody>
      </p:sp>
      <p:sp>
        <p:nvSpPr>
          <p:cNvPr id="120" name="文本框 119"/>
          <p:cNvSpPr txBox="1"/>
          <p:nvPr/>
        </p:nvSpPr>
        <p:spPr>
          <a:xfrm>
            <a:off x="4710551" y="535112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5</a:t>
            </a:r>
            <a:endParaRPr lang="zh-CN" altLang="en-US" sz="1100" dirty="0"/>
          </a:p>
        </p:txBody>
      </p:sp>
      <p:sp>
        <p:nvSpPr>
          <p:cNvPr id="121" name="文本框 120"/>
          <p:cNvSpPr txBox="1"/>
          <p:nvPr/>
        </p:nvSpPr>
        <p:spPr>
          <a:xfrm>
            <a:off x="5297308" y="535112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7</a:t>
            </a:r>
            <a:endParaRPr lang="zh-CN" altLang="en-US" sz="1100" dirty="0"/>
          </a:p>
        </p:txBody>
      </p:sp>
      <p:sp>
        <p:nvSpPr>
          <p:cNvPr id="122" name="文本框 121"/>
          <p:cNvSpPr txBox="1"/>
          <p:nvPr/>
        </p:nvSpPr>
        <p:spPr>
          <a:xfrm>
            <a:off x="5590752" y="535112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</a:t>
            </a:r>
            <a:endParaRPr lang="zh-CN" altLang="en-US" sz="1100" dirty="0"/>
          </a:p>
        </p:txBody>
      </p:sp>
      <p:sp>
        <p:nvSpPr>
          <p:cNvPr id="123" name="文本框 122"/>
          <p:cNvSpPr txBox="1"/>
          <p:nvPr/>
        </p:nvSpPr>
        <p:spPr>
          <a:xfrm>
            <a:off x="7274529" y="537970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124" name="文本框 123"/>
          <p:cNvSpPr txBox="1"/>
          <p:nvPr/>
        </p:nvSpPr>
        <p:spPr>
          <a:xfrm>
            <a:off x="7559051" y="537970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</a:t>
            </a:r>
            <a:endParaRPr lang="zh-CN" altLang="en-US" sz="1100" dirty="0"/>
          </a:p>
        </p:txBody>
      </p:sp>
      <p:sp>
        <p:nvSpPr>
          <p:cNvPr id="125" name="文本框 124"/>
          <p:cNvSpPr txBox="1"/>
          <p:nvPr/>
        </p:nvSpPr>
        <p:spPr>
          <a:xfrm>
            <a:off x="7860257" y="537970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</a:t>
            </a:r>
            <a:endParaRPr lang="zh-CN" altLang="en-US" sz="1100" dirty="0"/>
          </a:p>
        </p:txBody>
      </p:sp>
      <p:sp>
        <p:nvSpPr>
          <p:cNvPr id="126" name="文本框 125"/>
          <p:cNvSpPr txBox="1"/>
          <p:nvPr/>
        </p:nvSpPr>
        <p:spPr>
          <a:xfrm>
            <a:off x="8147770" y="5379702"/>
            <a:ext cx="276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3</a:t>
            </a:r>
            <a:endParaRPr lang="zh-CN" altLang="en-US" sz="1100" dirty="0"/>
          </a:p>
        </p:txBody>
      </p:sp>
      <p:sp>
        <p:nvSpPr>
          <p:cNvPr id="127" name="文本框 126"/>
          <p:cNvSpPr txBox="1"/>
          <p:nvPr/>
        </p:nvSpPr>
        <p:spPr>
          <a:xfrm>
            <a:off x="8420286" y="537970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</a:t>
            </a:r>
            <a:endParaRPr lang="zh-CN" altLang="en-US" sz="1100" dirty="0"/>
          </a:p>
        </p:txBody>
      </p:sp>
      <p:sp>
        <p:nvSpPr>
          <p:cNvPr id="128" name="文本框 127"/>
          <p:cNvSpPr txBox="1"/>
          <p:nvPr/>
        </p:nvSpPr>
        <p:spPr>
          <a:xfrm>
            <a:off x="9010193" y="537970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</a:t>
            </a:r>
            <a:endParaRPr lang="zh-CN" altLang="en-US" sz="1100" dirty="0"/>
          </a:p>
        </p:txBody>
      </p:sp>
      <p:sp>
        <p:nvSpPr>
          <p:cNvPr id="129" name="文本框 128"/>
          <p:cNvSpPr txBox="1"/>
          <p:nvPr/>
        </p:nvSpPr>
        <p:spPr>
          <a:xfrm>
            <a:off x="8722138" y="537970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5</a:t>
            </a:r>
            <a:endParaRPr lang="zh-CN" altLang="en-US" sz="1100" dirty="0"/>
          </a:p>
        </p:txBody>
      </p:sp>
      <p:sp>
        <p:nvSpPr>
          <p:cNvPr id="133" name="文本框 132"/>
          <p:cNvSpPr txBox="1"/>
          <p:nvPr/>
        </p:nvSpPr>
        <p:spPr>
          <a:xfrm>
            <a:off x="9308895" y="537970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7</a:t>
            </a:r>
            <a:endParaRPr lang="zh-CN" altLang="en-US" sz="1100" dirty="0"/>
          </a:p>
        </p:txBody>
      </p:sp>
      <p:sp>
        <p:nvSpPr>
          <p:cNvPr id="134" name="文本框 133"/>
          <p:cNvSpPr txBox="1"/>
          <p:nvPr/>
        </p:nvSpPr>
        <p:spPr>
          <a:xfrm>
            <a:off x="9602339" y="537970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</a:t>
            </a:r>
            <a:endParaRPr lang="zh-CN" altLang="en-US" sz="1100" dirty="0"/>
          </a:p>
        </p:txBody>
      </p:sp>
      <p:graphicFrame>
        <p:nvGraphicFramePr>
          <p:cNvPr id="135" name="表格 1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392859"/>
              </p:ext>
            </p:extLst>
          </p:nvPr>
        </p:nvGraphicFramePr>
        <p:xfrm>
          <a:off x="3277991" y="2708921"/>
          <a:ext cx="2631427" cy="426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6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6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81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26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80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211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869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78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1305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322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286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200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96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28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05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32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3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8" name="表格 1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849690"/>
              </p:ext>
            </p:extLst>
          </p:nvPr>
        </p:nvGraphicFramePr>
        <p:xfrm>
          <a:off x="7364350" y="2695776"/>
          <a:ext cx="2623311" cy="444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92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37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147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817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2248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95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83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57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48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13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0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9" name="表格 1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408920"/>
              </p:ext>
            </p:extLst>
          </p:nvPr>
        </p:nvGraphicFramePr>
        <p:xfrm>
          <a:off x="3267140" y="5804468"/>
          <a:ext cx="2623311" cy="414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17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7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03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0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03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889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853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544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07372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926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799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545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270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69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372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167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137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95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35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1" name="表格 1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736489"/>
              </p:ext>
            </p:extLst>
          </p:nvPr>
        </p:nvGraphicFramePr>
        <p:xfrm>
          <a:off x="7333501" y="5804468"/>
          <a:ext cx="2623311" cy="461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01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7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0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27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021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9274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060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244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210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147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81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13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60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56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44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31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12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4" name="矩形 143"/>
          <p:cNvSpPr/>
          <p:nvPr/>
        </p:nvSpPr>
        <p:spPr>
          <a:xfrm>
            <a:off x="3505768" y="1786520"/>
            <a:ext cx="18277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HR, 0.39 (95% CI, 0.17-0.88);</a:t>
            </a:r>
          </a:p>
          <a:p>
            <a:r>
              <a:rPr lang="pl-PL" altLang="zh-CN" sz="1100" i="1" dirty="0"/>
              <a:t>P </a:t>
            </a:r>
            <a:r>
              <a:rPr lang="en-US" altLang="zh-CN" sz="1100" dirty="0"/>
              <a:t>=</a:t>
            </a:r>
            <a:r>
              <a:rPr lang="pl-PL" altLang="zh-CN" sz="1100" dirty="0"/>
              <a:t> </a:t>
            </a:r>
            <a:r>
              <a:rPr lang="en-US" altLang="zh-CN" sz="1100" dirty="0"/>
              <a:t>0</a:t>
            </a:r>
            <a:r>
              <a:rPr lang="pl-PL" altLang="zh-CN" sz="1100" dirty="0"/>
              <a:t>.0</a:t>
            </a:r>
            <a:r>
              <a:rPr lang="en-US" altLang="zh-CN" sz="1100" dirty="0"/>
              <a:t>24</a:t>
            </a:r>
            <a:endParaRPr lang="zh-CN" altLang="en-US" sz="1100" baseline="30000" dirty="0"/>
          </a:p>
        </p:txBody>
      </p:sp>
      <p:sp>
        <p:nvSpPr>
          <p:cNvPr id="150" name="矩形 149"/>
          <p:cNvSpPr/>
          <p:nvPr/>
        </p:nvSpPr>
        <p:spPr>
          <a:xfrm>
            <a:off x="7554825" y="1803503"/>
            <a:ext cx="18277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HR, 0.74 (95% CI, 0.25-2.18);</a:t>
            </a:r>
          </a:p>
          <a:p>
            <a:r>
              <a:rPr lang="pl-PL" altLang="zh-CN" sz="1100" i="1" dirty="0"/>
              <a:t>P </a:t>
            </a:r>
            <a:r>
              <a:rPr lang="en-US" altLang="zh-CN" sz="1100" dirty="0"/>
              <a:t>=</a:t>
            </a:r>
            <a:r>
              <a:rPr lang="pl-PL" altLang="zh-CN" sz="1100" dirty="0"/>
              <a:t> </a:t>
            </a:r>
            <a:r>
              <a:rPr lang="en-US" altLang="zh-CN" sz="1100" dirty="0"/>
              <a:t>0</a:t>
            </a:r>
            <a:r>
              <a:rPr lang="pl-PL" altLang="zh-CN" sz="1100" dirty="0"/>
              <a:t>.</a:t>
            </a:r>
            <a:r>
              <a:rPr lang="en-US" altLang="zh-CN" sz="1100" dirty="0"/>
              <a:t>581</a:t>
            </a:r>
            <a:endParaRPr lang="zh-CN" altLang="en-US" sz="1100" baseline="30000" dirty="0"/>
          </a:p>
        </p:txBody>
      </p:sp>
      <p:sp>
        <p:nvSpPr>
          <p:cNvPr id="151" name="矩形 150"/>
          <p:cNvSpPr/>
          <p:nvPr/>
        </p:nvSpPr>
        <p:spPr>
          <a:xfrm>
            <a:off x="3538495" y="4892288"/>
            <a:ext cx="18277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HR, 0.56 (95% CI, 0.40-0.78);</a:t>
            </a:r>
          </a:p>
          <a:p>
            <a:r>
              <a:rPr lang="pl-PL" altLang="zh-CN" sz="1100" i="1" dirty="0"/>
              <a:t>P </a:t>
            </a:r>
            <a:r>
              <a:rPr lang="en-US" altLang="zh-CN" sz="1100" dirty="0"/>
              <a:t>=</a:t>
            </a:r>
            <a:r>
              <a:rPr lang="pl-PL" altLang="zh-CN" sz="1100" dirty="0"/>
              <a:t> </a:t>
            </a:r>
            <a:r>
              <a:rPr lang="en-US" altLang="zh-CN" sz="1100" dirty="0"/>
              <a:t>0</a:t>
            </a:r>
            <a:r>
              <a:rPr lang="pl-PL" altLang="zh-CN" sz="1100" dirty="0"/>
              <a:t>.0</a:t>
            </a:r>
            <a:r>
              <a:rPr lang="en-US" altLang="zh-CN" sz="1100" dirty="0"/>
              <a:t>01</a:t>
            </a:r>
            <a:endParaRPr lang="zh-CN" altLang="en-US" sz="1100" baseline="30000" dirty="0"/>
          </a:p>
        </p:txBody>
      </p:sp>
      <p:sp>
        <p:nvSpPr>
          <p:cNvPr id="152" name="矩形 151"/>
          <p:cNvSpPr/>
          <p:nvPr/>
        </p:nvSpPr>
        <p:spPr>
          <a:xfrm>
            <a:off x="7559051" y="4934440"/>
            <a:ext cx="18277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HR, 1.34 (95% CI, 0.64-2.83);</a:t>
            </a:r>
          </a:p>
          <a:p>
            <a:r>
              <a:rPr lang="pl-PL" altLang="zh-CN" sz="1100" i="1" dirty="0"/>
              <a:t>P </a:t>
            </a:r>
            <a:r>
              <a:rPr lang="en-US" altLang="zh-CN" sz="1100" dirty="0"/>
              <a:t>=</a:t>
            </a:r>
            <a:r>
              <a:rPr lang="pl-PL" altLang="zh-CN" sz="1100" dirty="0"/>
              <a:t> </a:t>
            </a:r>
            <a:r>
              <a:rPr lang="en-US" altLang="zh-CN" sz="1100" dirty="0"/>
              <a:t>0</a:t>
            </a:r>
            <a:r>
              <a:rPr lang="pl-PL" altLang="zh-CN" sz="1100" dirty="0"/>
              <a:t>.</a:t>
            </a:r>
            <a:r>
              <a:rPr lang="en-US" altLang="zh-CN" sz="1100" dirty="0"/>
              <a:t>443</a:t>
            </a:r>
            <a:endParaRPr lang="zh-CN" altLang="en-US" sz="1100" baseline="30000" dirty="0"/>
          </a:p>
        </p:txBody>
      </p:sp>
      <p:sp>
        <p:nvSpPr>
          <p:cNvPr id="156" name="矩形 155"/>
          <p:cNvSpPr/>
          <p:nvPr/>
        </p:nvSpPr>
        <p:spPr>
          <a:xfrm>
            <a:off x="3069080" y="419631"/>
            <a:ext cx="318189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</a:rPr>
              <a:t>Stage II Disease T1/T2 HER2 0/1+</a:t>
            </a:r>
            <a:endParaRPr lang="zh-CN" altLang="en-US" sz="1100" dirty="0"/>
          </a:p>
        </p:txBody>
      </p:sp>
      <p:sp>
        <p:nvSpPr>
          <p:cNvPr id="157" name="矩形 156"/>
          <p:cNvSpPr/>
          <p:nvPr/>
        </p:nvSpPr>
        <p:spPr>
          <a:xfrm>
            <a:off x="3054688" y="3491024"/>
            <a:ext cx="235833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</a:rPr>
              <a:t>Stage II Disease T3/T4 HER2 0/1+</a:t>
            </a:r>
            <a:endParaRPr lang="zh-CN" altLang="en-US" sz="1100" dirty="0"/>
          </a:p>
        </p:txBody>
      </p:sp>
      <p:sp>
        <p:nvSpPr>
          <p:cNvPr id="158" name="矩形 157"/>
          <p:cNvSpPr/>
          <p:nvPr/>
        </p:nvSpPr>
        <p:spPr>
          <a:xfrm>
            <a:off x="7083791" y="425311"/>
            <a:ext cx="235833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</a:rPr>
              <a:t>Stage II Disease T1/T2 HER2 2/3+</a:t>
            </a:r>
            <a:endParaRPr lang="zh-CN" altLang="en-US" sz="1100" dirty="0"/>
          </a:p>
        </p:txBody>
      </p:sp>
      <p:sp>
        <p:nvSpPr>
          <p:cNvPr id="159" name="矩形 158"/>
          <p:cNvSpPr/>
          <p:nvPr/>
        </p:nvSpPr>
        <p:spPr>
          <a:xfrm>
            <a:off x="7061081" y="3508064"/>
            <a:ext cx="235833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</a:rPr>
              <a:t>Stage II Disease T3/T4 HER2 2/3+</a:t>
            </a:r>
            <a:endParaRPr lang="zh-CN" altLang="en-US" sz="1100" dirty="0"/>
          </a:p>
        </p:txBody>
      </p:sp>
      <p:sp>
        <p:nvSpPr>
          <p:cNvPr id="160" name="文本框 159"/>
          <p:cNvSpPr txBox="1"/>
          <p:nvPr/>
        </p:nvSpPr>
        <p:spPr>
          <a:xfrm>
            <a:off x="2752238" y="352156"/>
            <a:ext cx="28844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A</a:t>
            </a:r>
            <a:endParaRPr lang="zh-CN" altLang="en-US" sz="2000" b="1" dirty="0"/>
          </a:p>
        </p:txBody>
      </p:sp>
      <p:sp>
        <p:nvSpPr>
          <p:cNvPr id="161" name="文本框 160"/>
          <p:cNvSpPr txBox="1"/>
          <p:nvPr/>
        </p:nvSpPr>
        <p:spPr>
          <a:xfrm>
            <a:off x="6794857" y="350381"/>
            <a:ext cx="29943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B</a:t>
            </a:r>
            <a:endParaRPr lang="zh-CN" altLang="en-US" sz="2000" b="1" dirty="0"/>
          </a:p>
        </p:txBody>
      </p:sp>
      <p:sp>
        <p:nvSpPr>
          <p:cNvPr id="162" name="文本框 161"/>
          <p:cNvSpPr txBox="1"/>
          <p:nvPr/>
        </p:nvSpPr>
        <p:spPr>
          <a:xfrm>
            <a:off x="2748850" y="3412823"/>
            <a:ext cx="29183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C</a:t>
            </a:r>
            <a:endParaRPr lang="zh-CN" altLang="en-US" sz="2000" b="1" dirty="0"/>
          </a:p>
        </p:txBody>
      </p:sp>
      <p:sp>
        <p:nvSpPr>
          <p:cNvPr id="163" name="文本框 162"/>
          <p:cNvSpPr txBox="1"/>
          <p:nvPr/>
        </p:nvSpPr>
        <p:spPr>
          <a:xfrm>
            <a:off x="6771289" y="3439432"/>
            <a:ext cx="346570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/>
              <a:t>D</a:t>
            </a:r>
            <a:endParaRPr lang="zh-CN" altLang="en-US" sz="2000" b="1" dirty="0"/>
          </a:p>
        </p:txBody>
      </p:sp>
      <p:sp>
        <p:nvSpPr>
          <p:cNvPr id="102" name="矩形 101"/>
          <p:cNvSpPr/>
          <p:nvPr/>
        </p:nvSpPr>
        <p:spPr>
          <a:xfrm>
            <a:off x="640960" y="387965"/>
            <a:ext cx="1296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b="1" kern="100" dirty="0">
                <a:cs typeface="Times New Roman" panose="02020603050405020304" pitchFamily="18" charset="0"/>
              </a:rPr>
              <a:t>Figure S6</a:t>
            </a:r>
            <a:endParaRPr lang="zh-CN" altLang="en-US" b="1" kern="100" dirty="0">
              <a:cs typeface="Times New Roman" panose="02020603050405020304" pitchFamily="18" charset="0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6032653" y="2909355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  <a:endParaRPr lang="zh-CN" altLang="en-US" sz="1100" dirty="0"/>
          </a:p>
        </p:txBody>
      </p:sp>
      <p:sp>
        <p:nvSpPr>
          <p:cNvPr id="100" name="文本框 99"/>
          <p:cNvSpPr txBox="1"/>
          <p:nvPr/>
        </p:nvSpPr>
        <p:spPr>
          <a:xfrm>
            <a:off x="6229822" y="2681789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  <a:endParaRPr lang="zh-CN" altLang="en-US" sz="1100" dirty="0"/>
          </a:p>
        </p:txBody>
      </p:sp>
      <p:sp>
        <p:nvSpPr>
          <p:cNvPr id="101" name="文本框 100"/>
          <p:cNvSpPr txBox="1"/>
          <p:nvPr/>
        </p:nvSpPr>
        <p:spPr>
          <a:xfrm>
            <a:off x="5994116" y="6019232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  <a:endParaRPr lang="zh-CN" altLang="en-US" sz="1100" dirty="0"/>
          </a:p>
        </p:txBody>
      </p:sp>
      <p:sp>
        <p:nvSpPr>
          <p:cNvPr id="103" name="文本框 102"/>
          <p:cNvSpPr txBox="1"/>
          <p:nvPr/>
        </p:nvSpPr>
        <p:spPr>
          <a:xfrm>
            <a:off x="6180201" y="5802750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  <a:endParaRPr lang="zh-CN" altLang="en-US" sz="1100" dirty="0"/>
          </a:p>
        </p:txBody>
      </p:sp>
      <p:sp>
        <p:nvSpPr>
          <p:cNvPr id="104" name="文本框 103"/>
          <p:cNvSpPr txBox="1"/>
          <p:nvPr/>
        </p:nvSpPr>
        <p:spPr>
          <a:xfrm>
            <a:off x="3777237" y="1596532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  <a:endParaRPr lang="zh-CN" altLang="en-US" sz="1100" dirty="0"/>
          </a:p>
        </p:txBody>
      </p:sp>
      <p:sp>
        <p:nvSpPr>
          <p:cNvPr id="132" name="文本框 131"/>
          <p:cNvSpPr txBox="1"/>
          <p:nvPr/>
        </p:nvSpPr>
        <p:spPr>
          <a:xfrm>
            <a:off x="3764215" y="1420301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  <a:endParaRPr lang="zh-CN" altLang="en-US" sz="1100" dirty="0"/>
          </a:p>
        </p:txBody>
      </p:sp>
      <p:cxnSp>
        <p:nvCxnSpPr>
          <p:cNvPr id="136" name="直接连接符 135"/>
          <p:cNvCxnSpPr/>
          <p:nvPr/>
        </p:nvCxnSpPr>
        <p:spPr>
          <a:xfrm>
            <a:off x="3603999" y="1699478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连接符 136"/>
          <p:cNvCxnSpPr/>
          <p:nvPr/>
        </p:nvCxnSpPr>
        <p:spPr>
          <a:xfrm>
            <a:off x="3603999" y="1542980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文本框 139"/>
          <p:cNvSpPr txBox="1"/>
          <p:nvPr/>
        </p:nvSpPr>
        <p:spPr>
          <a:xfrm>
            <a:off x="7793638" y="1574961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  <a:endParaRPr lang="zh-CN" altLang="en-US" sz="1100" dirty="0"/>
          </a:p>
        </p:txBody>
      </p:sp>
      <p:sp>
        <p:nvSpPr>
          <p:cNvPr id="145" name="文本框 144"/>
          <p:cNvSpPr txBox="1"/>
          <p:nvPr/>
        </p:nvSpPr>
        <p:spPr>
          <a:xfrm>
            <a:off x="7778071" y="1411805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</a:p>
        </p:txBody>
      </p:sp>
      <p:cxnSp>
        <p:nvCxnSpPr>
          <p:cNvPr id="146" name="直接连接符 145"/>
          <p:cNvCxnSpPr/>
          <p:nvPr/>
        </p:nvCxnSpPr>
        <p:spPr>
          <a:xfrm>
            <a:off x="7636732" y="1702034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>
          <a:xfrm>
            <a:off x="7636732" y="1545536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文本框 147"/>
          <p:cNvSpPr txBox="1"/>
          <p:nvPr/>
        </p:nvSpPr>
        <p:spPr>
          <a:xfrm>
            <a:off x="3772003" y="4712424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  <a:endParaRPr lang="zh-CN" altLang="en-US" sz="1100" dirty="0"/>
          </a:p>
        </p:txBody>
      </p:sp>
      <p:sp>
        <p:nvSpPr>
          <p:cNvPr id="149" name="文本框 148"/>
          <p:cNvSpPr txBox="1"/>
          <p:nvPr/>
        </p:nvSpPr>
        <p:spPr>
          <a:xfrm>
            <a:off x="3767314" y="4542238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  <a:endParaRPr lang="zh-CN" altLang="en-US" sz="1100" dirty="0"/>
          </a:p>
        </p:txBody>
      </p:sp>
      <p:cxnSp>
        <p:nvCxnSpPr>
          <p:cNvPr id="153" name="直接连接符 152"/>
          <p:cNvCxnSpPr/>
          <p:nvPr/>
        </p:nvCxnSpPr>
        <p:spPr>
          <a:xfrm>
            <a:off x="3633295" y="4831799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接连接符 153"/>
          <p:cNvCxnSpPr/>
          <p:nvPr/>
        </p:nvCxnSpPr>
        <p:spPr>
          <a:xfrm>
            <a:off x="3633295" y="4675301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文本框 154"/>
          <p:cNvSpPr txBox="1"/>
          <p:nvPr/>
        </p:nvSpPr>
        <p:spPr>
          <a:xfrm>
            <a:off x="7815853" y="4771247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  <a:endParaRPr lang="zh-CN" altLang="en-US" sz="1100" dirty="0"/>
          </a:p>
        </p:txBody>
      </p:sp>
      <p:sp>
        <p:nvSpPr>
          <p:cNvPr id="164" name="文本框 163"/>
          <p:cNvSpPr txBox="1"/>
          <p:nvPr/>
        </p:nvSpPr>
        <p:spPr>
          <a:xfrm>
            <a:off x="7793638" y="4581619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  <a:endParaRPr lang="zh-CN" altLang="en-US" sz="1100" dirty="0"/>
          </a:p>
        </p:txBody>
      </p:sp>
      <p:cxnSp>
        <p:nvCxnSpPr>
          <p:cNvPr id="165" name="直接连接符 164"/>
          <p:cNvCxnSpPr/>
          <p:nvPr/>
        </p:nvCxnSpPr>
        <p:spPr>
          <a:xfrm>
            <a:off x="7636732" y="4890998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>
            <a:off x="7636732" y="4726585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463339" y="5586114"/>
            <a:ext cx="7825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/>
              <a:t>No. at risk</a:t>
            </a:r>
            <a:endParaRPr lang="zh-CN" altLang="en-US" sz="1100" b="1" dirty="0"/>
          </a:p>
        </p:txBody>
      </p:sp>
      <p:sp>
        <p:nvSpPr>
          <p:cNvPr id="167" name="矩形 166"/>
          <p:cNvSpPr/>
          <p:nvPr/>
        </p:nvSpPr>
        <p:spPr>
          <a:xfrm>
            <a:off x="6472019" y="5591656"/>
            <a:ext cx="7825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/>
              <a:t>No. at risk</a:t>
            </a:r>
            <a:endParaRPr lang="zh-CN" altLang="en-US" sz="1100" b="1" dirty="0"/>
          </a:p>
        </p:txBody>
      </p:sp>
      <p:sp>
        <p:nvSpPr>
          <p:cNvPr id="168" name="矩形 167"/>
          <p:cNvSpPr/>
          <p:nvPr/>
        </p:nvSpPr>
        <p:spPr>
          <a:xfrm>
            <a:off x="2473070" y="2480173"/>
            <a:ext cx="7825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/>
              <a:t>No. at risk</a:t>
            </a:r>
            <a:endParaRPr lang="zh-CN" altLang="en-US" sz="1100" b="1" dirty="0"/>
          </a:p>
        </p:txBody>
      </p:sp>
      <p:sp>
        <p:nvSpPr>
          <p:cNvPr id="169" name="矩形 168"/>
          <p:cNvSpPr/>
          <p:nvPr/>
        </p:nvSpPr>
        <p:spPr>
          <a:xfrm>
            <a:off x="6522945" y="2513425"/>
            <a:ext cx="7825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/>
              <a:t>No. at risk</a:t>
            </a:r>
            <a:endParaRPr lang="zh-CN" altLang="en-US" sz="1100" b="1" dirty="0"/>
          </a:p>
        </p:txBody>
      </p:sp>
      <p:sp>
        <p:nvSpPr>
          <p:cNvPr id="170" name="文本框 169"/>
          <p:cNvSpPr txBox="1"/>
          <p:nvPr/>
        </p:nvSpPr>
        <p:spPr>
          <a:xfrm rot="10800000">
            <a:off x="6771290" y="4092698"/>
            <a:ext cx="353943" cy="12000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100" dirty="0"/>
              <a:t>Overall Survival (%)</a:t>
            </a:r>
            <a:endParaRPr lang="zh-CN" altLang="en-US" sz="1100" dirty="0"/>
          </a:p>
        </p:txBody>
      </p:sp>
      <p:sp>
        <p:nvSpPr>
          <p:cNvPr id="171" name="文本框 170"/>
          <p:cNvSpPr txBox="1"/>
          <p:nvPr/>
        </p:nvSpPr>
        <p:spPr>
          <a:xfrm rot="10800000">
            <a:off x="6771289" y="1010158"/>
            <a:ext cx="353943" cy="12000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100" dirty="0"/>
              <a:t>Overall Survival (%)</a:t>
            </a:r>
            <a:endParaRPr lang="zh-CN" altLang="en-US" sz="11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627360" y="6159146"/>
          <a:ext cx="291479" cy="3658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293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93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818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505" y="3816047"/>
            <a:ext cx="2401254" cy="154419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770" y="725193"/>
            <a:ext cx="2362533" cy="152406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576" y="3836250"/>
            <a:ext cx="2387769" cy="154344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555" y="722367"/>
            <a:ext cx="2410050" cy="15066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238951" y="220575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9" name="文本框 8"/>
          <p:cNvSpPr txBox="1"/>
          <p:nvPr/>
        </p:nvSpPr>
        <p:spPr>
          <a:xfrm>
            <a:off x="3523473" y="220575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</a:t>
            </a:r>
            <a:endParaRPr lang="zh-CN" altLang="en-US" sz="1100" dirty="0"/>
          </a:p>
        </p:txBody>
      </p:sp>
      <p:sp>
        <p:nvSpPr>
          <p:cNvPr id="10" name="文本框 9"/>
          <p:cNvSpPr txBox="1"/>
          <p:nvPr/>
        </p:nvSpPr>
        <p:spPr>
          <a:xfrm>
            <a:off x="3824679" y="220575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</a:t>
            </a:r>
            <a:endParaRPr lang="zh-CN" altLang="en-US" sz="1100" dirty="0"/>
          </a:p>
        </p:txBody>
      </p:sp>
      <p:sp>
        <p:nvSpPr>
          <p:cNvPr id="11" name="文本框 10"/>
          <p:cNvSpPr txBox="1"/>
          <p:nvPr/>
        </p:nvSpPr>
        <p:spPr>
          <a:xfrm>
            <a:off x="4123276" y="2205758"/>
            <a:ext cx="276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3</a:t>
            </a:r>
            <a:endParaRPr lang="zh-CN" altLang="en-US" sz="1100" dirty="0"/>
          </a:p>
        </p:txBody>
      </p:sp>
      <p:sp>
        <p:nvSpPr>
          <p:cNvPr id="12" name="文本框 11"/>
          <p:cNvSpPr txBox="1"/>
          <p:nvPr/>
        </p:nvSpPr>
        <p:spPr>
          <a:xfrm>
            <a:off x="4401334" y="220575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</a:t>
            </a:r>
            <a:endParaRPr lang="zh-CN" altLang="en-US" sz="1100" dirty="0"/>
          </a:p>
        </p:txBody>
      </p:sp>
      <p:sp>
        <p:nvSpPr>
          <p:cNvPr id="13" name="文本框 12"/>
          <p:cNvSpPr txBox="1"/>
          <p:nvPr/>
        </p:nvSpPr>
        <p:spPr>
          <a:xfrm>
            <a:off x="4991241" y="220575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</a:t>
            </a:r>
            <a:endParaRPr lang="zh-CN" altLang="en-US" sz="1100" dirty="0"/>
          </a:p>
        </p:txBody>
      </p:sp>
      <p:sp>
        <p:nvSpPr>
          <p:cNvPr id="14" name="文本框 13"/>
          <p:cNvSpPr txBox="1"/>
          <p:nvPr/>
        </p:nvSpPr>
        <p:spPr>
          <a:xfrm>
            <a:off x="3129721" y="206042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15" name="文本框 14"/>
          <p:cNvSpPr txBox="1"/>
          <p:nvPr/>
        </p:nvSpPr>
        <p:spPr>
          <a:xfrm>
            <a:off x="3050100" y="178079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20</a:t>
            </a:r>
            <a:endParaRPr lang="zh-CN" altLang="en-US" sz="1100" dirty="0"/>
          </a:p>
        </p:txBody>
      </p:sp>
      <p:sp>
        <p:nvSpPr>
          <p:cNvPr id="16" name="文本框 15"/>
          <p:cNvSpPr txBox="1"/>
          <p:nvPr/>
        </p:nvSpPr>
        <p:spPr>
          <a:xfrm>
            <a:off x="3038351" y="149123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40</a:t>
            </a:r>
            <a:endParaRPr lang="zh-CN" altLang="en-US" sz="1100" dirty="0"/>
          </a:p>
        </p:txBody>
      </p:sp>
      <p:sp>
        <p:nvSpPr>
          <p:cNvPr id="17" name="文本框 16"/>
          <p:cNvSpPr txBox="1"/>
          <p:nvPr/>
        </p:nvSpPr>
        <p:spPr>
          <a:xfrm>
            <a:off x="3038351" y="120349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60</a:t>
            </a:r>
            <a:endParaRPr lang="zh-CN" altLang="en-US" sz="1100" dirty="0"/>
          </a:p>
        </p:txBody>
      </p:sp>
      <p:sp>
        <p:nvSpPr>
          <p:cNvPr id="18" name="文本框 17"/>
          <p:cNvSpPr txBox="1"/>
          <p:nvPr/>
        </p:nvSpPr>
        <p:spPr>
          <a:xfrm>
            <a:off x="2985911" y="599298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100</a:t>
            </a:r>
            <a:endParaRPr lang="zh-CN" altLang="en-US" sz="1100" dirty="0"/>
          </a:p>
        </p:txBody>
      </p:sp>
      <p:sp>
        <p:nvSpPr>
          <p:cNvPr id="19" name="文本框 18"/>
          <p:cNvSpPr txBox="1"/>
          <p:nvPr/>
        </p:nvSpPr>
        <p:spPr>
          <a:xfrm>
            <a:off x="3038351" y="89870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80</a:t>
            </a:r>
            <a:endParaRPr lang="zh-CN" altLang="en-US" sz="1100" dirty="0"/>
          </a:p>
        </p:txBody>
      </p:sp>
      <p:sp>
        <p:nvSpPr>
          <p:cNvPr id="20" name="文本框 19"/>
          <p:cNvSpPr txBox="1"/>
          <p:nvPr/>
        </p:nvSpPr>
        <p:spPr>
          <a:xfrm rot="10800000">
            <a:off x="2786771" y="965840"/>
            <a:ext cx="353943" cy="12000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100" dirty="0"/>
              <a:t>Overall Survival (%)</a:t>
            </a:r>
            <a:endParaRPr lang="zh-CN" altLang="en-US" sz="1100" dirty="0"/>
          </a:p>
        </p:txBody>
      </p:sp>
      <p:sp>
        <p:nvSpPr>
          <p:cNvPr id="21" name="矩形 20"/>
          <p:cNvSpPr/>
          <p:nvPr/>
        </p:nvSpPr>
        <p:spPr>
          <a:xfrm>
            <a:off x="4289887" y="2418352"/>
            <a:ext cx="4956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Years</a:t>
            </a:r>
            <a:endParaRPr lang="zh-CN" altLang="en-US" sz="1100" dirty="0"/>
          </a:p>
        </p:txBody>
      </p:sp>
      <p:sp>
        <p:nvSpPr>
          <p:cNvPr id="28" name="文本框 27"/>
          <p:cNvSpPr txBox="1"/>
          <p:nvPr/>
        </p:nvSpPr>
        <p:spPr>
          <a:xfrm>
            <a:off x="7007132" y="205731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29" name="文本框 28"/>
          <p:cNvSpPr txBox="1"/>
          <p:nvPr/>
        </p:nvSpPr>
        <p:spPr>
          <a:xfrm>
            <a:off x="6951415" y="176690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20</a:t>
            </a:r>
            <a:endParaRPr lang="zh-CN" altLang="en-US" sz="1100" dirty="0"/>
          </a:p>
        </p:txBody>
      </p:sp>
      <p:sp>
        <p:nvSpPr>
          <p:cNvPr id="30" name="文本框 29"/>
          <p:cNvSpPr txBox="1"/>
          <p:nvPr/>
        </p:nvSpPr>
        <p:spPr>
          <a:xfrm>
            <a:off x="6951618" y="1476757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40</a:t>
            </a:r>
            <a:endParaRPr lang="zh-CN" altLang="en-US" sz="1100" dirty="0"/>
          </a:p>
        </p:txBody>
      </p:sp>
      <p:sp>
        <p:nvSpPr>
          <p:cNvPr id="31" name="文本框 30"/>
          <p:cNvSpPr txBox="1"/>
          <p:nvPr/>
        </p:nvSpPr>
        <p:spPr>
          <a:xfrm>
            <a:off x="6951618" y="120038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60</a:t>
            </a:r>
            <a:endParaRPr lang="zh-CN" altLang="en-US" sz="1100" dirty="0"/>
          </a:p>
        </p:txBody>
      </p:sp>
      <p:sp>
        <p:nvSpPr>
          <p:cNvPr id="32" name="文本框 31"/>
          <p:cNvSpPr txBox="1"/>
          <p:nvPr/>
        </p:nvSpPr>
        <p:spPr>
          <a:xfrm>
            <a:off x="6893636" y="620087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100</a:t>
            </a:r>
            <a:endParaRPr lang="zh-CN" altLang="en-US" sz="1100" dirty="0"/>
          </a:p>
        </p:txBody>
      </p:sp>
      <p:sp>
        <p:nvSpPr>
          <p:cNvPr id="33" name="文本框 32"/>
          <p:cNvSpPr txBox="1"/>
          <p:nvPr/>
        </p:nvSpPr>
        <p:spPr>
          <a:xfrm>
            <a:off x="6945642" y="91351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80</a:t>
            </a:r>
            <a:endParaRPr lang="zh-CN" altLang="en-US" sz="1100" dirty="0"/>
          </a:p>
        </p:txBody>
      </p:sp>
      <p:sp>
        <p:nvSpPr>
          <p:cNvPr id="58" name="矩形 57"/>
          <p:cNvSpPr/>
          <p:nvPr/>
        </p:nvSpPr>
        <p:spPr>
          <a:xfrm>
            <a:off x="8170591" y="2381025"/>
            <a:ext cx="4956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Years</a:t>
            </a:r>
            <a:endParaRPr lang="zh-CN" altLang="en-US" sz="1100" dirty="0"/>
          </a:p>
        </p:txBody>
      </p:sp>
      <p:sp>
        <p:nvSpPr>
          <p:cNvPr id="75" name="文本框 74"/>
          <p:cNvSpPr txBox="1"/>
          <p:nvPr/>
        </p:nvSpPr>
        <p:spPr>
          <a:xfrm>
            <a:off x="3124380" y="520510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76" name="文本框 75"/>
          <p:cNvSpPr txBox="1"/>
          <p:nvPr/>
        </p:nvSpPr>
        <p:spPr>
          <a:xfrm>
            <a:off x="3068734" y="488425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20</a:t>
            </a:r>
            <a:endParaRPr lang="zh-CN" altLang="en-US" sz="1100" dirty="0"/>
          </a:p>
        </p:txBody>
      </p:sp>
      <p:sp>
        <p:nvSpPr>
          <p:cNvPr id="77" name="文本框 76"/>
          <p:cNvSpPr txBox="1"/>
          <p:nvPr/>
        </p:nvSpPr>
        <p:spPr>
          <a:xfrm>
            <a:off x="3068866" y="461230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40</a:t>
            </a:r>
            <a:endParaRPr lang="zh-CN" altLang="en-US" sz="1100" dirty="0"/>
          </a:p>
        </p:txBody>
      </p:sp>
      <p:sp>
        <p:nvSpPr>
          <p:cNvPr id="78" name="文本框 77"/>
          <p:cNvSpPr txBox="1"/>
          <p:nvPr/>
        </p:nvSpPr>
        <p:spPr>
          <a:xfrm>
            <a:off x="3068866" y="429528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60</a:t>
            </a:r>
            <a:endParaRPr lang="zh-CN" altLang="en-US" sz="1100" dirty="0"/>
          </a:p>
        </p:txBody>
      </p:sp>
      <p:sp>
        <p:nvSpPr>
          <p:cNvPr id="79" name="文本框 78"/>
          <p:cNvSpPr txBox="1"/>
          <p:nvPr/>
        </p:nvSpPr>
        <p:spPr>
          <a:xfrm>
            <a:off x="3018162" y="3721553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100</a:t>
            </a:r>
            <a:endParaRPr lang="zh-CN" altLang="en-US" sz="1100" dirty="0"/>
          </a:p>
        </p:txBody>
      </p:sp>
      <p:sp>
        <p:nvSpPr>
          <p:cNvPr id="80" name="文本框 79"/>
          <p:cNvSpPr txBox="1"/>
          <p:nvPr/>
        </p:nvSpPr>
        <p:spPr>
          <a:xfrm>
            <a:off x="3068866" y="400752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80</a:t>
            </a:r>
            <a:endParaRPr lang="zh-CN" altLang="en-US" sz="1100" dirty="0"/>
          </a:p>
        </p:txBody>
      </p:sp>
      <p:sp>
        <p:nvSpPr>
          <p:cNvPr id="81" name="文本框 80"/>
          <p:cNvSpPr txBox="1"/>
          <p:nvPr/>
        </p:nvSpPr>
        <p:spPr>
          <a:xfrm rot="10800000">
            <a:off x="2781430" y="4074663"/>
            <a:ext cx="353943" cy="12000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100" dirty="0"/>
              <a:t>Overall Survival (%)</a:t>
            </a:r>
            <a:endParaRPr lang="zh-CN" altLang="en-US" sz="1100" dirty="0"/>
          </a:p>
        </p:txBody>
      </p:sp>
      <p:sp>
        <p:nvSpPr>
          <p:cNvPr id="82" name="矩形 81"/>
          <p:cNvSpPr/>
          <p:nvPr/>
        </p:nvSpPr>
        <p:spPr>
          <a:xfrm>
            <a:off x="4290085" y="5510549"/>
            <a:ext cx="4956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Years</a:t>
            </a:r>
            <a:endParaRPr lang="zh-CN" altLang="en-US" sz="1100" dirty="0"/>
          </a:p>
        </p:txBody>
      </p:sp>
      <p:sp>
        <p:nvSpPr>
          <p:cNvPr id="89" name="文本框 88"/>
          <p:cNvSpPr txBox="1"/>
          <p:nvPr/>
        </p:nvSpPr>
        <p:spPr>
          <a:xfrm>
            <a:off x="7026835" y="518788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90" name="文本框 89"/>
          <p:cNvSpPr txBox="1"/>
          <p:nvPr/>
        </p:nvSpPr>
        <p:spPr>
          <a:xfrm>
            <a:off x="6970526" y="489778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20</a:t>
            </a:r>
            <a:endParaRPr lang="zh-CN" altLang="en-US" sz="1100" dirty="0"/>
          </a:p>
        </p:txBody>
      </p:sp>
      <p:sp>
        <p:nvSpPr>
          <p:cNvPr id="91" name="文本框 90"/>
          <p:cNvSpPr txBox="1"/>
          <p:nvPr/>
        </p:nvSpPr>
        <p:spPr>
          <a:xfrm>
            <a:off x="6970137" y="459029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40</a:t>
            </a:r>
            <a:endParaRPr lang="zh-CN" altLang="en-US" sz="1100" dirty="0"/>
          </a:p>
        </p:txBody>
      </p:sp>
      <p:sp>
        <p:nvSpPr>
          <p:cNvPr id="92" name="文本框 91"/>
          <p:cNvSpPr txBox="1"/>
          <p:nvPr/>
        </p:nvSpPr>
        <p:spPr>
          <a:xfrm>
            <a:off x="6970433" y="430883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60</a:t>
            </a:r>
            <a:endParaRPr lang="zh-CN" altLang="en-US" sz="1100" dirty="0"/>
          </a:p>
        </p:txBody>
      </p:sp>
      <p:sp>
        <p:nvSpPr>
          <p:cNvPr id="93" name="文本框 92"/>
          <p:cNvSpPr txBox="1"/>
          <p:nvPr/>
        </p:nvSpPr>
        <p:spPr>
          <a:xfrm>
            <a:off x="6913753" y="3716584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100</a:t>
            </a:r>
            <a:endParaRPr lang="zh-CN" altLang="en-US" sz="1100" dirty="0"/>
          </a:p>
        </p:txBody>
      </p:sp>
      <p:sp>
        <p:nvSpPr>
          <p:cNvPr id="94" name="文本框 93"/>
          <p:cNvSpPr txBox="1"/>
          <p:nvPr/>
        </p:nvSpPr>
        <p:spPr>
          <a:xfrm>
            <a:off x="6970137" y="400344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80</a:t>
            </a:r>
            <a:endParaRPr lang="zh-CN" altLang="en-US" sz="1100" dirty="0"/>
          </a:p>
        </p:txBody>
      </p:sp>
      <p:sp>
        <p:nvSpPr>
          <p:cNvPr id="119" name="矩形 118"/>
          <p:cNvSpPr/>
          <p:nvPr/>
        </p:nvSpPr>
        <p:spPr>
          <a:xfrm>
            <a:off x="8189937" y="5511602"/>
            <a:ext cx="4956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Years</a:t>
            </a:r>
            <a:endParaRPr lang="zh-CN" altLang="en-US" sz="1100" dirty="0"/>
          </a:p>
        </p:txBody>
      </p:sp>
      <p:sp>
        <p:nvSpPr>
          <p:cNvPr id="130" name="文本框 129"/>
          <p:cNvSpPr txBox="1"/>
          <p:nvPr/>
        </p:nvSpPr>
        <p:spPr>
          <a:xfrm>
            <a:off x="1993016" y="2826443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  <a:endParaRPr lang="zh-CN" altLang="en-US" sz="1100" dirty="0"/>
          </a:p>
        </p:txBody>
      </p:sp>
      <p:sp>
        <p:nvSpPr>
          <p:cNvPr id="131" name="文本框 130"/>
          <p:cNvSpPr txBox="1"/>
          <p:nvPr/>
        </p:nvSpPr>
        <p:spPr>
          <a:xfrm>
            <a:off x="2190185" y="2610237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  <a:endParaRPr lang="zh-CN" altLang="en-US" sz="1100" dirty="0"/>
          </a:p>
        </p:txBody>
      </p:sp>
      <p:sp>
        <p:nvSpPr>
          <p:cNvPr id="142" name="文本框 141"/>
          <p:cNvSpPr txBox="1"/>
          <p:nvPr/>
        </p:nvSpPr>
        <p:spPr>
          <a:xfrm>
            <a:off x="1993016" y="5940110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  <a:endParaRPr lang="zh-CN" altLang="en-US" sz="1100" dirty="0"/>
          </a:p>
        </p:txBody>
      </p:sp>
      <p:sp>
        <p:nvSpPr>
          <p:cNvPr id="143" name="文本框 142"/>
          <p:cNvSpPr txBox="1"/>
          <p:nvPr/>
        </p:nvSpPr>
        <p:spPr>
          <a:xfrm>
            <a:off x="2190185" y="5724858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  <a:endParaRPr lang="zh-CN" altLang="en-US" sz="1100" dirty="0"/>
          </a:p>
        </p:txBody>
      </p:sp>
      <p:sp>
        <p:nvSpPr>
          <p:cNvPr id="95" name="文本框 94"/>
          <p:cNvSpPr txBox="1"/>
          <p:nvPr/>
        </p:nvSpPr>
        <p:spPr>
          <a:xfrm>
            <a:off x="4703186" y="220575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5</a:t>
            </a:r>
            <a:endParaRPr lang="zh-CN" altLang="en-US" sz="1100" dirty="0"/>
          </a:p>
        </p:txBody>
      </p:sp>
      <p:sp>
        <p:nvSpPr>
          <p:cNvPr id="96" name="文本框 95"/>
          <p:cNvSpPr txBox="1"/>
          <p:nvPr/>
        </p:nvSpPr>
        <p:spPr>
          <a:xfrm>
            <a:off x="5289943" y="220575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7</a:t>
            </a:r>
            <a:endParaRPr lang="zh-CN" altLang="en-US" sz="1100" dirty="0"/>
          </a:p>
        </p:txBody>
      </p:sp>
      <p:sp>
        <p:nvSpPr>
          <p:cNvPr id="97" name="文本框 96"/>
          <p:cNvSpPr txBox="1"/>
          <p:nvPr/>
        </p:nvSpPr>
        <p:spPr>
          <a:xfrm>
            <a:off x="5566761" y="220575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</a:t>
            </a:r>
            <a:endParaRPr lang="zh-CN" altLang="en-US" sz="1100" dirty="0"/>
          </a:p>
        </p:txBody>
      </p:sp>
      <p:sp>
        <p:nvSpPr>
          <p:cNvPr id="98" name="文本框 97"/>
          <p:cNvSpPr txBox="1"/>
          <p:nvPr/>
        </p:nvSpPr>
        <p:spPr>
          <a:xfrm>
            <a:off x="7134819" y="2180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105" name="文本框 104"/>
          <p:cNvSpPr txBox="1"/>
          <p:nvPr/>
        </p:nvSpPr>
        <p:spPr>
          <a:xfrm>
            <a:off x="7430706" y="2180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</a:t>
            </a:r>
            <a:endParaRPr lang="zh-CN" altLang="en-US" sz="1100" dirty="0"/>
          </a:p>
        </p:txBody>
      </p:sp>
      <p:sp>
        <p:nvSpPr>
          <p:cNvPr id="106" name="文本框 105"/>
          <p:cNvSpPr txBox="1"/>
          <p:nvPr/>
        </p:nvSpPr>
        <p:spPr>
          <a:xfrm>
            <a:off x="7720547" y="2180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</a:t>
            </a:r>
            <a:endParaRPr lang="zh-CN" altLang="en-US" sz="1100" dirty="0"/>
          </a:p>
        </p:txBody>
      </p:sp>
      <p:sp>
        <p:nvSpPr>
          <p:cNvPr id="107" name="文本框 106"/>
          <p:cNvSpPr txBox="1"/>
          <p:nvPr/>
        </p:nvSpPr>
        <p:spPr>
          <a:xfrm>
            <a:off x="8008060" y="2180195"/>
            <a:ext cx="276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3</a:t>
            </a:r>
            <a:endParaRPr lang="zh-CN" altLang="en-US" sz="1100" dirty="0"/>
          </a:p>
        </p:txBody>
      </p:sp>
      <p:sp>
        <p:nvSpPr>
          <p:cNvPr id="108" name="文本框 107"/>
          <p:cNvSpPr txBox="1"/>
          <p:nvPr/>
        </p:nvSpPr>
        <p:spPr>
          <a:xfrm>
            <a:off x="8280576" y="2180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</a:t>
            </a:r>
            <a:endParaRPr lang="zh-CN" altLang="en-US" sz="1100" dirty="0"/>
          </a:p>
        </p:txBody>
      </p:sp>
      <p:sp>
        <p:nvSpPr>
          <p:cNvPr id="109" name="文本框 108"/>
          <p:cNvSpPr txBox="1"/>
          <p:nvPr/>
        </p:nvSpPr>
        <p:spPr>
          <a:xfrm>
            <a:off x="8870483" y="2180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</a:t>
            </a:r>
            <a:endParaRPr lang="zh-CN" altLang="en-US" sz="1100" dirty="0"/>
          </a:p>
        </p:txBody>
      </p:sp>
      <p:sp>
        <p:nvSpPr>
          <p:cNvPr id="110" name="文本框 109"/>
          <p:cNvSpPr txBox="1"/>
          <p:nvPr/>
        </p:nvSpPr>
        <p:spPr>
          <a:xfrm>
            <a:off x="8582428" y="2180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5</a:t>
            </a:r>
            <a:endParaRPr lang="zh-CN" altLang="en-US" sz="1100" dirty="0"/>
          </a:p>
        </p:txBody>
      </p:sp>
      <p:sp>
        <p:nvSpPr>
          <p:cNvPr id="111" name="文本框 110"/>
          <p:cNvSpPr txBox="1"/>
          <p:nvPr/>
        </p:nvSpPr>
        <p:spPr>
          <a:xfrm>
            <a:off x="9169185" y="2180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7</a:t>
            </a:r>
            <a:endParaRPr lang="zh-CN" altLang="en-US" sz="1100" dirty="0"/>
          </a:p>
        </p:txBody>
      </p:sp>
      <p:sp>
        <p:nvSpPr>
          <p:cNvPr id="112" name="文本框 111"/>
          <p:cNvSpPr txBox="1"/>
          <p:nvPr/>
        </p:nvSpPr>
        <p:spPr>
          <a:xfrm>
            <a:off x="9462629" y="2180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</a:t>
            </a:r>
            <a:endParaRPr lang="zh-CN" altLang="en-US" sz="1100" dirty="0"/>
          </a:p>
        </p:txBody>
      </p:sp>
      <p:sp>
        <p:nvSpPr>
          <p:cNvPr id="113" name="文本框 112"/>
          <p:cNvSpPr txBox="1"/>
          <p:nvPr/>
        </p:nvSpPr>
        <p:spPr>
          <a:xfrm>
            <a:off x="3251923" y="531839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114" name="文本框 113"/>
          <p:cNvSpPr txBox="1"/>
          <p:nvPr/>
        </p:nvSpPr>
        <p:spPr>
          <a:xfrm>
            <a:off x="3536445" y="531839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</a:t>
            </a:r>
            <a:endParaRPr lang="zh-CN" altLang="en-US" sz="1100" dirty="0"/>
          </a:p>
        </p:txBody>
      </p:sp>
      <p:sp>
        <p:nvSpPr>
          <p:cNvPr id="115" name="文本框 114"/>
          <p:cNvSpPr txBox="1"/>
          <p:nvPr/>
        </p:nvSpPr>
        <p:spPr>
          <a:xfrm>
            <a:off x="3837651" y="531839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</a:t>
            </a:r>
            <a:endParaRPr lang="zh-CN" altLang="en-US" sz="1100" dirty="0"/>
          </a:p>
        </p:txBody>
      </p:sp>
      <p:sp>
        <p:nvSpPr>
          <p:cNvPr id="116" name="文本框 115"/>
          <p:cNvSpPr txBox="1"/>
          <p:nvPr/>
        </p:nvSpPr>
        <p:spPr>
          <a:xfrm>
            <a:off x="4125164" y="5318396"/>
            <a:ext cx="276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3</a:t>
            </a:r>
            <a:endParaRPr lang="zh-CN" altLang="en-US" sz="1100" dirty="0"/>
          </a:p>
        </p:txBody>
      </p:sp>
      <p:sp>
        <p:nvSpPr>
          <p:cNvPr id="117" name="文本框 116"/>
          <p:cNvSpPr txBox="1"/>
          <p:nvPr/>
        </p:nvSpPr>
        <p:spPr>
          <a:xfrm>
            <a:off x="4397680" y="531839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</a:t>
            </a:r>
            <a:endParaRPr lang="zh-CN" altLang="en-US" sz="1100" dirty="0"/>
          </a:p>
        </p:txBody>
      </p:sp>
      <p:sp>
        <p:nvSpPr>
          <p:cNvPr id="118" name="文本框 117"/>
          <p:cNvSpPr txBox="1"/>
          <p:nvPr/>
        </p:nvSpPr>
        <p:spPr>
          <a:xfrm>
            <a:off x="4998671" y="531839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</a:t>
            </a:r>
            <a:endParaRPr lang="zh-CN" altLang="en-US" sz="1100" dirty="0"/>
          </a:p>
        </p:txBody>
      </p:sp>
      <p:sp>
        <p:nvSpPr>
          <p:cNvPr id="120" name="文本框 119"/>
          <p:cNvSpPr txBox="1"/>
          <p:nvPr/>
        </p:nvSpPr>
        <p:spPr>
          <a:xfrm>
            <a:off x="4710616" y="531839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5</a:t>
            </a:r>
            <a:endParaRPr lang="zh-CN" altLang="en-US" sz="1100" dirty="0"/>
          </a:p>
        </p:txBody>
      </p:sp>
      <p:sp>
        <p:nvSpPr>
          <p:cNvPr id="121" name="文本框 120"/>
          <p:cNvSpPr txBox="1"/>
          <p:nvPr/>
        </p:nvSpPr>
        <p:spPr>
          <a:xfrm>
            <a:off x="5286289" y="531839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7</a:t>
            </a:r>
            <a:endParaRPr lang="zh-CN" altLang="en-US" sz="1100" dirty="0"/>
          </a:p>
        </p:txBody>
      </p:sp>
      <p:sp>
        <p:nvSpPr>
          <p:cNvPr id="122" name="文本框 121"/>
          <p:cNvSpPr txBox="1"/>
          <p:nvPr/>
        </p:nvSpPr>
        <p:spPr>
          <a:xfrm>
            <a:off x="5579733" y="531839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</a:t>
            </a:r>
            <a:endParaRPr lang="zh-CN" altLang="en-US" sz="1100" dirty="0"/>
          </a:p>
        </p:txBody>
      </p:sp>
      <p:sp>
        <p:nvSpPr>
          <p:cNvPr id="123" name="文本框 122"/>
          <p:cNvSpPr txBox="1"/>
          <p:nvPr/>
        </p:nvSpPr>
        <p:spPr>
          <a:xfrm>
            <a:off x="7155216" y="53084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124" name="文本框 123"/>
          <p:cNvSpPr txBox="1"/>
          <p:nvPr/>
        </p:nvSpPr>
        <p:spPr>
          <a:xfrm>
            <a:off x="7439738" y="53084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1</a:t>
            </a:r>
            <a:endParaRPr lang="zh-CN" altLang="en-US" sz="1100" dirty="0"/>
          </a:p>
        </p:txBody>
      </p:sp>
      <p:sp>
        <p:nvSpPr>
          <p:cNvPr id="125" name="文本框 124"/>
          <p:cNvSpPr txBox="1"/>
          <p:nvPr/>
        </p:nvSpPr>
        <p:spPr>
          <a:xfrm>
            <a:off x="7740944" y="53084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</a:t>
            </a:r>
            <a:endParaRPr lang="zh-CN" altLang="en-US" sz="1100" dirty="0"/>
          </a:p>
        </p:txBody>
      </p:sp>
      <p:sp>
        <p:nvSpPr>
          <p:cNvPr id="126" name="文本框 125"/>
          <p:cNvSpPr txBox="1"/>
          <p:nvPr/>
        </p:nvSpPr>
        <p:spPr>
          <a:xfrm>
            <a:off x="8028457" y="5308456"/>
            <a:ext cx="276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3</a:t>
            </a:r>
            <a:endParaRPr lang="zh-CN" altLang="en-US" sz="1100" dirty="0"/>
          </a:p>
        </p:txBody>
      </p:sp>
      <p:sp>
        <p:nvSpPr>
          <p:cNvPr id="127" name="文本框 126"/>
          <p:cNvSpPr txBox="1"/>
          <p:nvPr/>
        </p:nvSpPr>
        <p:spPr>
          <a:xfrm>
            <a:off x="8300973" y="53084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4</a:t>
            </a:r>
            <a:endParaRPr lang="zh-CN" altLang="en-US" sz="1100" dirty="0"/>
          </a:p>
        </p:txBody>
      </p:sp>
      <p:sp>
        <p:nvSpPr>
          <p:cNvPr id="128" name="文本框 127"/>
          <p:cNvSpPr txBox="1"/>
          <p:nvPr/>
        </p:nvSpPr>
        <p:spPr>
          <a:xfrm>
            <a:off x="8890880" y="53084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</a:t>
            </a:r>
            <a:endParaRPr lang="zh-CN" altLang="en-US" sz="1100" dirty="0"/>
          </a:p>
        </p:txBody>
      </p:sp>
      <p:sp>
        <p:nvSpPr>
          <p:cNvPr id="129" name="文本框 128"/>
          <p:cNvSpPr txBox="1"/>
          <p:nvPr/>
        </p:nvSpPr>
        <p:spPr>
          <a:xfrm>
            <a:off x="8602825" y="53084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5</a:t>
            </a:r>
            <a:endParaRPr lang="zh-CN" altLang="en-US" sz="1100" dirty="0"/>
          </a:p>
        </p:txBody>
      </p:sp>
      <p:sp>
        <p:nvSpPr>
          <p:cNvPr id="133" name="文本框 132"/>
          <p:cNvSpPr txBox="1"/>
          <p:nvPr/>
        </p:nvSpPr>
        <p:spPr>
          <a:xfrm>
            <a:off x="9189582" y="53084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7</a:t>
            </a:r>
            <a:endParaRPr lang="zh-CN" altLang="en-US" sz="1100" dirty="0"/>
          </a:p>
        </p:txBody>
      </p:sp>
      <p:sp>
        <p:nvSpPr>
          <p:cNvPr id="134" name="文本框 133"/>
          <p:cNvSpPr txBox="1"/>
          <p:nvPr/>
        </p:nvSpPr>
        <p:spPr>
          <a:xfrm>
            <a:off x="9483026" y="53084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8</a:t>
            </a:r>
            <a:endParaRPr lang="zh-CN" altLang="en-US" sz="1100" dirty="0"/>
          </a:p>
        </p:txBody>
      </p:sp>
      <p:graphicFrame>
        <p:nvGraphicFramePr>
          <p:cNvPr id="135" name="表格 1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567510"/>
              </p:ext>
            </p:extLst>
          </p:nvPr>
        </p:nvGraphicFramePr>
        <p:xfrm>
          <a:off x="3241454" y="2655573"/>
          <a:ext cx="2675236" cy="4200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4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26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8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1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62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701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284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2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10004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1063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922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627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308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82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004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180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150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103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38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6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8" name="表格 1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8956564"/>
              </p:ext>
            </p:extLst>
          </p:nvPr>
        </p:nvGraphicFramePr>
        <p:xfrm>
          <a:off x="7187496" y="2607470"/>
          <a:ext cx="2623311" cy="4631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7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4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7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0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77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64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64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08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21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1589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282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243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169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90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16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589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65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49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34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12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9" name="表格 1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336552"/>
              </p:ext>
            </p:extLst>
          </p:nvPr>
        </p:nvGraphicFramePr>
        <p:xfrm>
          <a:off x="3272782" y="5734496"/>
          <a:ext cx="2623311" cy="4594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72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37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26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37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00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29715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185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163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118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58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15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715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19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13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1" name="表格 1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378023"/>
              </p:ext>
            </p:extLst>
          </p:nvPr>
        </p:nvGraphicFramePr>
        <p:xfrm>
          <a:off x="7210542" y="5771915"/>
          <a:ext cx="2623311" cy="4120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8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6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92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49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96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777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521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438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785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06033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57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50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35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4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033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altLang="zh-CN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0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8" name="矩形 147"/>
          <p:cNvSpPr/>
          <p:nvPr/>
        </p:nvSpPr>
        <p:spPr>
          <a:xfrm>
            <a:off x="3500089" y="1724601"/>
            <a:ext cx="18277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HR, 0.55 (95% CI, 0.40-0.76);</a:t>
            </a:r>
          </a:p>
          <a:p>
            <a:r>
              <a:rPr lang="pl-PL" altLang="zh-CN" sz="1100" i="1" dirty="0"/>
              <a:t>P </a:t>
            </a:r>
            <a:r>
              <a:rPr lang="en-US" altLang="zh-CN" sz="1100" dirty="0"/>
              <a:t>&lt;</a:t>
            </a:r>
            <a:r>
              <a:rPr lang="pl-PL" altLang="zh-CN" sz="1100" dirty="0"/>
              <a:t> </a:t>
            </a:r>
            <a:r>
              <a:rPr lang="en-US" altLang="zh-CN" sz="1100" dirty="0"/>
              <a:t>0</a:t>
            </a:r>
            <a:r>
              <a:rPr lang="pl-PL" altLang="zh-CN" sz="1100" dirty="0"/>
              <a:t>.0</a:t>
            </a:r>
            <a:r>
              <a:rPr lang="en-US" altLang="zh-CN" sz="1100" dirty="0"/>
              <a:t>01</a:t>
            </a:r>
            <a:endParaRPr lang="zh-CN" altLang="en-US" sz="1100" baseline="30000" dirty="0"/>
          </a:p>
        </p:txBody>
      </p:sp>
      <p:sp>
        <p:nvSpPr>
          <p:cNvPr id="149" name="矩形 148"/>
          <p:cNvSpPr/>
          <p:nvPr/>
        </p:nvSpPr>
        <p:spPr>
          <a:xfrm>
            <a:off x="7382912" y="1714899"/>
            <a:ext cx="18277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HR, 1.05 (95% CI, 0.55-2.00);</a:t>
            </a:r>
          </a:p>
          <a:p>
            <a:r>
              <a:rPr lang="pl-PL" altLang="zh-CN" sz="1100" i="1" dirty="0"/>
              <a:t>P </a:t>
            </a:r>
            <a:r>
              <a:rPr lang="en-US" altLang="zh-CN" sz="1100" dirty="0"/>
              <a:t>=</a:t>
            </a:r>
            <a:r>
              <a:rPr lang="pl-PL" altLang="zh-CN" sz="1100" dirty="0"/>
              <a:t> </a:t>
            </a:r>
            <a:r>
              <a:rPr lang="en-US" altLang="zh-CN" sz="1100" dirty="0"/>
              <a:t>0</a:t>
            </a:r>
            <a:r>
              <a:rPr lang="pl-PL" altLang="zh-CN" sz="1100" dirty="0"/>
              <a:t>.</a:t>
            </a:r>
            <a:r>
              <a:rPr lang="en-US" altLang="zh-CN" sz="1100" dirty="0"/>
              <a:t>890</a:t>
            </a:r>
            <a:endParaRPr lang="zh-CN" altLang="en-US" sz="1100" baseline="30000" dirty="0"/>
          </a:p>
        </p:txBody>
      </p:sp>
      <p:sp>
        <p:nvSpPr>
          <p:cNvPr id="150" name="矩形 149"/>
          <p:cNvSpPr/>
          <p:nvPr/>
        </p:nvSpPr>
        <p:spPr>
          <a:xfrm>
            <a:off x="3527476" y="4860248"/>
            <a:ext cx="18277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HR, 0.30 (95% CI, 0.11-0.81);</a:t>
            </a:r>
          </a:p>
          <a:p>
            <a:r>
              <a:rPr lang="pl-PL" altLang="zh-CN" sz="1100" i="1" dirty="0"/>
              <a:t>P </a:t>
            </a:r>
            <a:r>
              <a:rPr lang="en-US" altLang="zh-CN" sz="1100" dirty="0"/>
              <a:t>=</a:t>
            </a:r>
            <a:r>
              <a:rPr lang="pl-PL" altLang="zh-CN" sz="1100" dirty="0"/>
              <a:t> </a:t>
            </a:r>
            <a:r>
              <a:rPr lang="en-US" altLang="zh-CN" sz="1100" dirty="0"/>
              <a:t>0</a:t>
            </a:r>
            <a:r>
              <a:rPr lang="pl-PL" altLang="zh-CN" sz="1100" dirty="0"/>
              <a:t>.0</a:t>
            </a:r>
            <a:r>
              <a:rPr lang="en-US" altLang="zh-CN" sz="1100" dirty="0"/>
              <a:t>17</a:t>
            </a:r>
            <a:endParaRPr lang="zh-CN" altLang="en-US" sz="1100" baseline="30000" dirty="0"/>
          </a:p>
        </p:txBody>
      </p:sp>
      <p:sp>
        <p:nvSpPr>
          <p:cNvPr id="151" name="矩形 150"/>
          <p:cNvSpPr/>
          <p:nvPr/>
        </p:nvSpPr>
        <p:spPr>
          <a:xfrm>
            <a:off x="7380709" y="4866758"/>
            <a:ext cx="189987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HR, 2.10 (95% CI, 0.28-16.08);</a:t>
            </a:r>
          </a:p>
          <a:p>
            <a:r>
              <a:rPr lang="pl-PL" altLang="zh-CN" sz="1100" i="1" dirty="0"/>
              <a:t>P </a:t>
            </a:r>
            <a:r>
              <a:rPr lang="en-US" altLang="zh-CN" sz="1100" dirty="0"/>
              <a:t>=</a:t>
            </a:r>
            <a:r>
              <a:rPr lang="pl-PL" altLang="zh-CN" sz="1100" dirty="0"/>
              <a:t> </a:t>
            </a:r>
            <a:r>
              <a:rPr lang="en-US" altLang="zh-CN" sz="1100" dirty="0"/>
              <a:t>0</a:t>
            </a:r>
            <a:r>
              <a:rPr lang="pl-PL" altLang="zh-CN" sz="1100" dirty="0"/>
              <a:t>.</a:t>
            </a:r>
            <a:r>
              <a:rPr lang="en-US" altLang="zh-CN" sz="1100" dirty="0"/>
              <a:t>474</a:t>
            </a:r>
            <a:endParaRPr lang="zh-CN" altLang="en-US" sz="1100" baseline="30000" dirty="0"/>
          </a:p>
        </p:txBody>
      </p:sp>
      <p:sp>
        <p:nvSpPr>
          <p:cNvPr id="140" name="矩形 139"/>
          <p:cNvSpPr/>
          <p:nvPr/>
        </p:nvSpPr>
        <p:spPr>
          <a:xfrm>
            <a:off x="3063401" y="357158"/>
            <a:ext cx="318189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</a:rPr>
              <a:t>Stage II Disease N0/N1 HER2 0/1+</a:t>
            </a:r>
            <a:endParaRPr lang="zh-CN" altLang="en-US" sz="1100" dirty="0"/>
          </a:p>
        </p:txBody>
      </p:sp>
      <p:sp>
        <p:nvSpPr>
          <p:cNvPr id="145" name="矩形 144"/>
          <p:cNvSpPr/>
          <p:nvPr/>
        </p:nvSpPr>
        <p:spPr>
          <a:xfrm>
            <a:off x="6923916" y="348652"/>
            <a:ext cx="23903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</a:rPr>
              <a:t>Stage II Disease N0/N1 HER2 2/3+</a:t>
            </a:r>
            <a:endParaRPr lang="zh-CN" altLang="en-US" sz="1100" dirty="0"/>
          </a:p>
        </p:txBody>
      </p:sp>
      <p:sp>
        <p:nvSpPr>
          <p:cNvPr id="146" name="文本框 145"/>
          <p:cNvSpPr txBox="1"/>
          <p:nvPr/>
        </p:nvSpPr>
        <p:spPr>
          <a:xfrm>
            <a:off x="2752219" y="282338"/>
            <a:ext cx="30310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A</a:t>
            </a:r>
            <a:endParaRPr lang="zh-CN" altLang="en-US" sz="2000" b="1" dirty="0"/>
          </a:p>
        </p:txBody>
      </p:sp>
      <p:sp>
        <p:nvSpPr>
          <p:cNvPr id="152" name="文本框 151"/>
          <p:cNvSpPr txBox="1"/>
          <p:nvPr/>
        </p:nvSpPr>
        <p:spPr>
          <a:xfrm>
            <a:off x="6616705" y="274238"/>
            <a:ext cx="32893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/>
              <a:t>B</a:t>
            </a:r>
            <a:endParaRPr lang="zh-CN" altLang="en-US" sz="2000" b="1" dirty="0"/>
          </a:p>
        </p:txBody>
      </p:sp>
      <p:sp>
        <p:nvSpPr>
          <p:cNvPr id="153" name="文本框 152"/>
          <p:cNvSpPr txBox="1"/>
          <p:nvPr/>
        </p:nvSpPr>
        <p:spPr>
          <a:xfrm>
            <a:off x="2774025" y="3336538"/>
            <a:ext cx="29183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/>
              <a:t>C</a:t>
            </a:r>
            <a:endParaRPr lang="zh-CN" altLang="en-US" sz="2000" b="1" dirty="0"/>
          </a:p>
        </p:txBody>
      </p:sp>
      <p:sp>
        <p:nvSpPr>
          <p:cNvPr id="154" name="文本框 153"/>
          <p:cNvSpPr txBox="1"/>
          <p:nvPr/>
        </p:nvSpPr>
        <p:spPr>
          <a:xfrm>
            <a:off x="6371336" y="3336538"/>
            <a:ext cx="346570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/>
              <a:t>D</a:t>
            </a:r>
            <a:endParaRPr lang="zh-CN" altLang="en-US" sz="2000" b="1" dirty="0"/>
          </a:p>
        </p:txBody>
      </p:sp>
      <p:sp>
        <p:nvSpPr>
          <p:cNvPr id="155" name="矩形 154"/>
          <p:cNvSpPr/>
          <p:nvPr/>
        </p:nvSpPr>
        <p:spPr>
          <a:xfrm>
            <a:off x="3049009" y="3434231"/>
            <a:ext cx="23903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</a:rPr>
              <a:t>Stage II Disease N2/N3 HER2 0/1+</a:t>
            </a:r>
            <a:endParaRPr lang="zh-CN" altLang="en-US" sz="1100" dirty="0"/>
          </a:p>
        </p:txBody>
      </p:sp>
      <p:sp>
        <p:nvSpPr>
          <p:cNvPr id="156" name="矩形 155"/>
          <p:cNvSpPr/>
          <p:nvPr/>
        </p:nvSpPr>
        <p:spPr>
          <a:xfrm>
            <a:off x="6913360" y="3443178"/>
            <a:ext cx="23903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</a:rPr>
              <a:t>Stage II Disease N2/N3 HER2 2/3+</a:t>
            </a:r>
            <a:endParaRPr lang="zh-CN" altLang="en-US" sz="1100" dirty="0"/>
          </a:p>
        </p:txBody>
      </p:sp>
      <p:sp>
        <p:nvSpPr>
          <p:cNvPr id="100" name="矩形 99"/>
          <p:cNvSpPr/>
          <p:nvPr/>
        </p:nvSpPr>
        <p:spPr>
          <a:xfrm>
            <a:off x="640960" y="387965"/>
            <a:ext cx="1296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b="1" kern="100" dirty="0">
                <a:cs typeface="Times New Roman" panose="02020603050405020304" pitchFamily="18" charset="0"/>
              </a:rPr>
              <a:t>Figure S7</a:t>
            </a:r>
            <a:endParaRPr lang="zh-CN" altLang="en-US" b="1" kern="100" dirty="0">
              <a:cs typeface="Times New Roman" panose="02020603050405020304" pitchFamily="18" charset="0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5911709" y="2823399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  <a:endParaRPr lang="zh-CN" altLang="en-US" sz="1100" dirty="0"/>
          </a:p>
        </p:txBody>
      </p:sp>
      <p:sp>
        <p:nvSpPr>
          <p:cNvPr id="132" name="文本框 131"/>
          <p:cNvSpPr txBox="1"/>
          <p:nvPr/>
        </p:nvSpPr>
        <p:spPr>
          <a:xfrm>
            <a:off x="6108878" y="2607411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  <a:endParaRPr lang="zh-CN" altLang="en-US" sz="1100" dirty="0"/>
          </a:p>
        </p:txBody>
      </p:sp>
      <p:sp>
        <p:nvSpPr>
          <p:cNvPr id="136" name="文本框 135"/>
          <p:cNvSpPr txBox="1"/>
          <p:nvPr/>
        </p:nvSpPr>
        <p:spPr>
          <a:xfrm>
            <a:off x="5923863" y="5939507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  <a:endParaRPr lang="zh-CN" altLang="en-US" sz="1100" dirty="0"/>
          </a:p>
        </p:txBody>
      </p:sp>
      <p:sp>
        <p:nvSpPr>
          <p:cNvPr id="137" name="文本框 136"/>
          <p:cNvSpPr txBox="1"/>
          <p:nvPr/>
        </p:nvSpPr>
        <p:spPr>
          <a:xfrm>
            <a:off x="6121032" y="5733805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  <a:endParaRPr lang="zh-CN" altLang="en-US" sz="1100" dirty="0"/>
          </a:p>
        </p:txBody>
      </p:sp>
      <p:sp>
        <p:nvSpPr>
          <p:cNvPr id="159" name="文本框 158"/>
          <p:cNvSpPr txBox="1"/>
          <p:nvPr/>
        </p:nvSpPr>
        <p:spPr>
          <a:xfrm>
            <a:off x="3759644" y="1540794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  <a:endParaRPr lang="zh-CN" altLang="en-US" sz="1100" dirty="0"/>
          </a:p>
        </p:txBody>
      </p:sp>
      <p:sp>
        <p:nvSpPr>
          <p:cNvPr id="160" name="文本框 159"/>
          <p:cNvSpPr txBox="1"/>
          <p:nvPr/>
        </p:nvSpPr>
        <p:spPr>
          <a:xfrm>
            <a:off x="3745338" y="1375971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  <a:endParaRPr lang="zh-CN" altLang="en-US" sz="1100" dirty="0"/>
          </a:p>
        </p:txBody>
      </p:sp>
      <p:cxnSp>
        <p:nvCxnSpPr>
          <p:cNvPr id="161" name="直接连接符 160"/>
          <p:cNvCxnSpPr/>
          <p:nvPr/>
        </p:nvCxnSpPr>
        <p:spPr>
          <a:xfrm>
            <a:off x="3603999" y="1660684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连接符 161"/>
          <p:cNvCxnSpPr/>
          <p:nvPr/>
        </p:nvCxnSpPr>
        <p:spPr>
          <a:xfrm>
            <a:off x="3603999" y="1504186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文本框 162"/>
          <p:cNvSpPr txBox="1"/>
          <p:nvPr/>
        </p:nvSpPr>
        <p:spPr>
          <a:xfrm>
            <a:off x="7615722" y="1533393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  <a:endParaRPr lang="zh-CN" altLang="en-US" sz="1100" dirty="0"/>
          </a:p>
        </p:txBody>
      </p:sp>
      <p:sp>
        <p:nvSpPr>
          <p:cNvPr id="164" name="文本框 163"/>
          <p:cNvSpPr txBox="1"/>
          <p:nvPr/>
        </p:nvSpPr>
        <p:spPr>
          <a:xfrm>
            <a:off x="7594714" y="1367728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  <a:endParaRPr lang="zh-CN" altLang="en-US" sz="1100" dirty="0"/>
          </a:p>
        </p:txBody>
      </p:sp>
      <p:cxnSp>
        <p:nvCxnSpPr>
          <p:cNvPr id="165" name="直接连接符 164"/>
          <p:cNvCxnSpPr/>
          <p:nvPr/>
        </p:nvCxnSpPr>
        <p:spPr>
          <a:xfrm>
            <a:off x="7470593" y="1657858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>
            <a:off x="7470593" y="1501360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文本框 166"/>
          <p:cNvSpPr txBox="1"/>
          <p:nvPr/>
        </p:nvSpPr>
        <p:spPr>
          <a:xfrm>
            <a:off x="3769008" y="4690824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  <a:endParaRPr lang="zh-CN" altLang="en-US" sz="1100" dirty="0"/>
          </a:p>
        </p:txBody>
      </p:sp>
      <p:sp>
        <p:nvSpPr>
          <p:cNvPr id="168" name="文本框 167"/>
          <p:cNvSpPr txBox="1"/>
          <p:nvPr/>
        </p:nvSpPr>
        <p:spPr>
          <a:xfrm>
            <a:off x="3763913" y="4513424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  <a:endParaRPr lang="zh-CN" altLang="en-US" sz="1100" dirty="0"/>
          </a:p>
        </p:txBody>
      </p:sp>
      <p:cxnSp>
        <p:nvCxnSpPr>
          <p:cNvPr id="169" name="直接连接符 168"/>
          <p:cNvCxnSpPr/>
          <p:nvPr/>
        </p:nvCxnSpPr>
        <p:spPr>
          <a:xfrm>
            <a:off x="3619043" y="4803751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接连接符 169"/>
          <p:cNvCxnSpPr/>
          <p:nvPr/>
        </p:nvCxnSpPr>
        <p:spPr>
          <a:xfrm>
            <a:off x="3619043" y="4647253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文本框 170"/>
          <p:cNvSpPr txBox="1"/>
          <p:nvPr/>
        </p:nvSpPr>
        <p:spPr>
          <a:xfrm>
            <a:off x="7640409" y="4688520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No Chemotherapy</a:t>
            </a:r>
            <a:endParaRPr lang="zh-CN" altLang="en-US" sz="1100" dirty="0"/>
          </a:p>
        </p:txBody>
      </p:sp>
      <p:sp>
        <p:nvSpPr>
          <p:cNvPr id="172" name="文本框 171"/>
          <p:cNvSpPr txBox="1"/>
          <p:nvPr/>
        </p:nvSpPr>
        <p:spPr>
          <a:xfrm>
            <a:off x="7631328" y="4509856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/>
              <a:t>Chemotherapy</a:t>
            </a:r>
            <a:endParaRPr lang="zh-CN" altLang="en-US" sz="1100" dirty="0"/>
          </a:p>
        </p:txBody>
      </p:sp>
      <p:cxnSp>
        <p:nvCxnSpPr>
          <p:cNvPr id="173" name="直接连接符 172"/>
          <p:cNvCxnSpPr/>
          <p:nvPr/>
        </p:nvCxnSpPr>
        <p:spPr>
          <a:xfrm>
            <a:off x="7474504" y="4801345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接连接符 173"/>
          <p:cNvCxnSpPr/>
          <p:nvPr/>
        </p:nvCxnSpPr>
        <p:spPr>
          <a:xfrm>
            <a:off x="7474504" y="4644847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矩形 174"/>
          <p:cNvSpPr/>
          <p:nvPr/>
        </p:nvSpPr>
        <p:spPr>
          <a:xfrm>
            <a:off x="2455098" y="5523156"/>
            <a:ext cx="7825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/>
              <a:t>No. at risk</a:t>
            </a:r>
            <a:endParaRPr lang="zh-CN" altLang="en-US" sz="1100" b="1" dirty="0"/>
          </a:p>
        </p:txBody>
      </p:sp>
      <p:sp>
        <p:nvSpPr>
          <p:cNvPr id="176" name="矩形 175"/>
          <p:cNvSpPr/>
          <p:nvPr/>
        </p:nvSpPr>
        <p:spPr>
          <a:xfrm>
            <a:off x="2479286" y="2405190"/>
            <a:ext cx="7825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/>
              <a:t>No. at risk</a:t>
            </a:r>
            <a:endParaRPr lang="zh-CN" altLang="en-US" sz="1100" b="1" dirty="0"/>
          </a:p>
        </p:txBody>
      </p:sp>
      <p:sp>
        <p:nvSpPr>
          <p:cNvPr id="177" name="矩形 176"/>
          <p:cNvSpPr/>
          <p:nvPr/>
        </p:nvSpPr>
        <p:spPr>
          <a:xfrm>
            <a:off x="6370322" y="2391280"/>
            <a:ext cx="7825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/>
              <a:t>No. at risk</a:t>
            </a:r>
            <a:endParaRPr lang="zh-CN" altLang="en-US" sz="1100" b="1" dirty="0"/>
          </a:p>
        </p:txBody>
      </p:sp>
      <p:sp>
        <p:nvSpPr>
          <p:cNvPr id="178" name="矩形 177"/>
          <p:cNvSpPr/>
          <p:nvPr/>
        </p:nvSpPr>
        <p:spPr>
          <a:xfrm>
            <a:off x="6400063" y="5532103"/>
            <a:ext cx="7825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b="1" dirty="0"/>
              <a:t>No. at risk</a:t>
            </a:r>
            <a:endParaRPr lang="zh-CN" altLang="en-US" sz="1100" b="1" dirty="0"/>
          </a:p>
        </p:txBody>
      </p:sp>
      <p:sp>
        <p:nvSpPr>
          <p:cNvPr id="179" name="文本框 178"/>
          <p:cNvSpPr txBox="1"/>
          <p:nvPr/>
        </p:nvSpPr>
        <p:spPr>
          <a:xfrm rot="10800000">
            <a:off x="6679097" y="4044843"/>
            <a:ext cx="353943" cy="12000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100" dirty="0"/>
              <a:t>Overall Survival (%)</a:t>
            </a:r>
            <a:endParaRPr lang="zh-CN" altLang="en-US" sz="1100" dirty="0"/>
          </a:p>
        </p:txBody>
      </p:sp>
      <p:sp>
        <p:nvSpPr>
          <p:cNvPr id="180" name="文本框 179"/>
          <p:cNvSpPr txBox="1"/>
          <p:nvPr/>
        </p:nvSpPr>
        <p:spPr>
          <a:xfrm rot="10800000">
            <a:off x="6637458" y="898789"/>
            <a:ext cx="353943" cy="12000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100" dirty="0"/>
              <a:t>Overall Survival (%)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110060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F2D09F0-125C-4DA7-66E6-38DD4BE34F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957" y="3830107"/>
            <a:ext cx="2377859" cy="153666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04F83F64-F5F1-54A5-5855-B94DAA5D68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420" y="3825355"/>
            <a:ext cx="2371048" cy="149663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1D974937-AB1E-E6A0-49A8-7EC0C7D77C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070" y="726284"/>
            <a:ext cx="2390398" cy="147938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140CCFB-980F-AB17-0CFD-A6A238C0040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836" y="731694"/>
            <a:ext cx="2394683" cy="149575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BBA1299-61B2-660C-B909-871261B55327}"/>
              </a:ext>
            </a:extLst>
          </p:cNvPr>
          <p:cNvSpPr txBox="1"/>
          <p:nvPr/>
        </p:nvSpPr>
        <p:spPr>
          <a:xfrm>
            <a:off x="3238951" y="220575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C99554B-AE35-E432-0247-CABC88F57795}"/>
              </a:ext>
            </a:extLst>
          </p:cNvPr>
          <p:cNvSpPr txBox="1"/>
          <p:nvPr/>
        </p:nvSpPr>
        <p:spPr>
          <a:xfrm>
            <a:off x="3523473" y="220575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6F0471E-1460-845C-71C6-599DAFD44AB4}"/>
              </a:ext>
            </a:extLst>
          </p:cNvPr>
          <p:cNvSpPr txBox="1"/>
          <p:nvPr/>
        </p:nvSpPr>
        <p:spPr>
          <a:xfrm>
            <a:off x="3824679" y="220575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74C6C33-0491-6A37-FCF7-382043A70F2E}"/>
              </a:ext>
            </a:extLst>
          </p:cNvPr>
          <p:cNvSpPr txBox="1"/>
          <p:nvPr/>
        </p:nvSpPr>
        <p:spPr>
          <a:xfrm>
            <a:off x="4123276" y="2205758"/>
            <a:ext cx="276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3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A6AFFA7-5F7A-201F-2D69-81C82F243898}"/>
              </a:ext>
            </a:extLst>
          </p:cNvPr>
          <p:cNvSpPr txBox="1"/>
          <p:nvPr/>
        </p:nvSpPr>
        <p:spPr>
          <a:xfrm>
            <a:off x="4401334" y="220575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4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6E6B768-9DB4-BD40-224A-33F1372D2FBC}"/>
              </a:ext>
            </a:extLst>
          </p:cNvPr>
          <p:cNvSpPr txBox="1"/>
          <p:nvPr/>
        </p:nvSpPr>
        <p:spPr>
          <a:xfrm>
            <a:off x="4991241" y="220575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8BABE74-D246-A88B-4AC1-1BDC8EB06928}"/>
              </a:ext>
            </a:extLst>
          </p:cNvPr>
          <p:cNvSpPr txBox="1"/>
          <p:nvPr/>
        </p:nvSpPr>
        <p:spPr>
          <a:xfrm>
            <a:off x="3129721" y="206042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319F8E2-B9CC-5B7F-D0F9-5FA91B8EDC84}"/>
              </a:ext>
            </a:extLst>
          </p:cNvPr>
          <p:cNvSpPr txBox="1"/>
          <p:nvPr/>
        </p:nvSpPr>
        <p:spPr>
          <a:xfrm>
            <a:off x="3050100" y="178079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ECCAB94-F31C-A92B-7EEB-07D65BCA5F59}"/>
              </a:ext>
            </a:extLst>
          </p:cNvPr>
          <p:cNvSpPr txBox="1"/>
          <p:nvPr/>
        </p:nvSpPr>
        <p:spPr>
          <a:xfrm>
            <a:off x="3038351" y="149123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40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729948A-4DFC-DF0F-8149-C9A26822C071}"/>
              </a:ext>
            </a:extLst>
          </p:cNvPr>
          <p:cNvSpPr txBox="1"/>
          <p:nvPr/>
        </p:nvSpPr>
        <p:spPr>
          <a:xfrm>
            <a:off x="3038351" y="120349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B0F2C45-03EC-CE4A-1300-3D95598F915B}"/>
              </a:ext>
            </a:extLst>
          </p:cNvPr>
          <p:cNvSpPr txBox="1"/>
          <p:nvPr/>
        </p:nvSpPr>
        <p:spPr>
          <a:xfrm>
            <a:off x="2985911" y="599298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100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1AD6A17-8F87-CA6A-80AF-9612E9F26693}"/>
              </a:ext>
            </a:extLst>
          </p:cNvPr>
          <p:cNvSpPr txBox="1"/>
          <p:nvPr/>
        </p:nvSpPr>
        <p:spPr>
          <a:xfrm>
            <a:off x="3038351" y="89870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80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3FEC9FA1-28D6-3C21-4B69-34B8763A4ECB}"/>
              </a:ext>
            </a:extLst>
          </p:cNvPr>
          <p:cNvSpPr txBox="1"/>
          <p:nvPr/>
        </p:nvSpPr>
        <p:spPr>
          <a:xfrm rot="10800000">
            <a:off x="2786771" y="965840"/>
            <a:ext cx="353943" cy="12000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Overall Survival (%)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793CE2A2-816F-A583-3714-B873E3B4EE60}"/>
              </a:ext>
            </a:extLst>
          </p:cNvPr>
          <p:cNvSpPr/>
          <p:nvPr/>
        </p:nvSpPr>
        <p:spPr>
          <a:xfrm>
            <a:off x="4289887" y="2418352"/>
            <a:ext cx="4956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Years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F471A8A0-4640-1ED3-1F06-BDCD4E143F03}"/>
              </a:ext>
            </a:extLst>
          </p:cNvPr>
          <p:cNvSpPr txBox="1"/>
          <p:nvPr/>
        </p:nvSpPr>
        <p:spPr>
          <a:xfrm>
            <a:off x="7007132" y="205731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6084049A-048B-AD2D-E83F-C8D919E7C9BC}"/>
              </a:ext>
            </a:extLst>
          </p:cNvPr>
          <p:cNvSpPr txBox="1"/>
          <p:nvPr/>
        </p:nvSpPr>
        <p:spPr>
          <a:xfrm>
            <a:off x="6951415" y="176690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6D133249-9114-EEE3-766D-2DABFC4396FA}"/>
              </a:ext>
            </a:extLst>
          </p:cNvPr>
          <p:cNvSpPr txBox="1"/>
          <p:nvPr/>
        </p:nvSpPr>
        <p:spPr>
          <a:xfrm>
            <a:off x="6951618" y="1476757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40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339A5CBE-85CE-D59E-8E7A-36379B679E8D}"/>
              </a:ext>
            </a:extLst>
          </p:cNvPr>
          <p:cNvSpPr txBox="1"/>
          <p:nvPr/>
        </p:nvSpPr>
        <p:spPr>
          <a:xfrm>
            <a:off x="6951618" y="120038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26739F6A-791F-D29F-110E-F7DB886FFF9C}"/>
              </a:ext>
            </a:extLst>
          </p:cNvPr>
          <p:cNvSpPr txBox="1"/>
          <p:nvPr/>
        </p:nvSpPr>
        <p:spPr>
          <a:xfrm>
            <a:off x="6893636" y="620087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100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830911F4-BBD6-E8C6-161F-A6783A894507}"/>
              </a:ext>
            </a:extLst>
          </p:cNvPr>
          <p:cNvSpPr txBox="1"/>
          <p:nvPr/>
        </p:nvSpPr>
        <p:spPr>
          <a:xfrm>
            <a:off x="6945642" y="91351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80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D51CE99E-CE45-5C8D-8057-46D51FBE48B2}"/>
              </a:ext>
            </a:extLst>
          </p:cNvPr>
          <p:cNvSpPr/>
          <p:nvPr/>
        </p:nvSpPr>
        <p:spPr>
          <a:xfrm>
            <a:off x="8170591" y="2381025"/>
            <a:ext cx="4956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Years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7D6FAC9B-06FC-60AF-D9E1-E4683D3778B9}"/>
              </a:ext>
            </a:extLst>
          </p:cNvPr>
          <p:cNvSpPr txBox="1"/>
          <p:nvPr/>
        </p:nvSpPr>
        <p:spPr>
          <a:xfrm>
            <a:off x="3124380" y="520510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F9A32402-9D77-D1BD-D968-7D33DDE99051}"/>
              </a:ext>
            </a:extLst>
          </p:cNvPr>
          <p:cNvSpPr txBox="1"/>
          <p:nvPr/>
        </p:nvSpPr>
        <p:spPr>
          <a:xfrm>
            <a:off x="3068734" y="488425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D118E80B-B5AB-E2F2-9852-8B02BEF136F8}"/>
              </a:ext>
            </a:extLst>
          </p:cNvPr>
          <p:cNvSpPr txBox="1"/>
          <p:nvPr/>
        </p:nvSpPr>
        <p:spPr>
          <a:xfrm>
            <a:off x="3068866" y="461230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40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B1CA32AD-9666-C17E-E9CC-12274ED35B90}"/>
              </a:ext>
            </a:extLst>
          </p:cNvPr>
          <p:cNvSpPr txBox="1"/>
          <p:nvPr/>
        </p:nvSpPr>
        <p:spPr>
          <a:xfrm>
            <a:off x="3068866" y="429528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ED072B1F-F870-39E0-7B85-E6F8C076B73A}"/>
              </a:ext>
            </a:extLst>
          </p:cNvPr>
          <p:cNvSpPr txBox="1"/>
          <p:nvPr/>
        </p:nvSpPr>
        <p:spPr>
          <a:xfrm>
            <a:off x="3018162" y="3721553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100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0ADCF927-D564-E857-9C28-3D72265F758B}"/>
              </a:ext>
            </a:extLst>
          </p:cNvPr>
          <p:cNvSpPr txBox="1"/>
          <p:nvPr/>
        </p:nvSpPr>
        <p:spPr>
          <a:xfrm>
            <a:off x="3068866" y="400752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80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9D78E131-A3F6-C7D0-8767-743D1C596934}"/>
              </a:ext>
            </a:extLst>
          </p:cNvPr>
          <p:cNvSpPr txBox="1"/>
          <p:nvPr/>
        </p:nvSpPr>
        <p:spPr>
          <a:xfrm rot="10800000">
            <a:off x="2781430" y="4074663"/>
            <a:ext cx="353943" cy="12000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Overall Survival (%)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1A21758B-21E8-40EC-E9AB-3EC8F62BB524}"/>
              </a:ext>
            </a:extLst>
          </p:cNvPr>
          <p:cNvSpPr/>
          <p:nvPr/>
        </p:nvSpPr>
        <p:spPr>
          <a:xfrm>
            <a:off x="4290085" y="5510549"/>
            <a:ext cx="4956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Years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942D8321-BFA0-7C52-1AD6-93D91D6A8E39}"/>
              </a:ext>
            </a:extLst>
          </p:cNvPr>
          <p:cNvSpPr txBox="1"/>
          <p:nvPr/>
        </p:nvSpPr>
        <p:spPr>
          <a:xfrm>
            <a:off x="7026835" y="518788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1A41C2A2-687D-5EF2-ED4C-DAD550C3D2BF}"/>
              </a:ext>
            </a:extLst>
          </p:cNvPr>
          <p:cNvSpPr txBox="1"/>
          <p:nvPr/>
        </p:nvSpPr>
        <p:spPr>
          <a:xfrm>
            <a:off x="6970526" y="489778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A1607EC1-C556-9477-DBEC-4E2516937234}"/>
              </a:ext>
            </a:extLst>
          </p:cNvPr>
          <p:cNvSpPr txBox="1"/>
          <p:nvPr/>
        </p:nvSpPr>
        <p:spPr>
          <a:xfrm>
            <a:off x="6970137" y="459029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40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B9B66A3D-7BFA-FE01-1CD0-58B4BE3A0E6D}"/>
              </a:ext>
            </a:extLst>
          </p:cNvPr>
          <p:cNvSpPr txBox="1"/>
          <p:nvPr/>
        </p:nvSpPr>
        <p:spPr>
          <a:xfrm>
            <a:off x="6970433" y="430883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9F2220AA-6327-D991-7D9F-E59C6A3E6FDF}"/>
              </a:ext>
            </a:extLst>
          </p:cNvPr>
          <p:cNvSpPr txBox="1"/>
          <p:nvPr/>
        </p:nvSpPr>
        <p:spPr>
          <a:xfrm>
            <a:off x="6913753" y="3716584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100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21F561A1-85F8-6815-3A18-6DB4019885A1}"/>
              </a:ext>
            </a:extLst>
          </p:cNvPr>
          <p:cNvSpPr txBox="1"/>
          <p:nvPr/>
        </p:nvSpPr>
        <p:spPr>
          <a:xfrm>
            <a:off x="6970137" y="400344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80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0CACA4CA-2D5E-74E4-2438-4CC29324ED58}"/>
              </a:ext>
            </a:extLst>
          </p:cNvPr>
          <p:cNvSpPr/>
          <p:nvPr/>
        </p:nvSpPr>
        <p:spPr>
          <a:xfrm>
            <a:off x="8189937" y="5511602"/>
            <a:ext cx="4956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Years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2E9F6EC0-18EA-8B99-FDC4-8688AEE10F5D}"/>
              </a:ext>
            </a:extLst>
          </p:cNvPr>
          <p:cNvSpPr txBox="1"/>
          <p:nvPr/>
        </p:nvSpPr>
        <p:spPr>
          <a:xfrm>
            <a:off x="1993016" y="2826443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No Chemotherapy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06F0AF90-6BC6-B02D-A2FB-95174A835099}"/>
              </a:ext>
            </a:extLst>
          </p:cNvPr>
          <p:cNvSpPr txBox="1"/>
          <p:nvPr/>
        </p:nvSpPr>
        <p:spPr>
          <a:xfrm>
            <a:off x="2190185" y="2610237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Chemotherapy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9999747A-A659-98C8-57EE-8A69B1D603CE}"/>
              </a:ext>
            </a:extLst>
          </p:cNvPr>
          <p:cNvSpPr txBox="1"/>
          <p:nvPr/>
        </p:nvSpPr>
        <p:spPr>
          <a:xfrm>
            <a:off x="1993016" y="5940110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No Chemotherapy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47E9D09F-DA00-5EA3-0B18-BC986D93E90A}"/>
              </a:ext>
            </a:extLst>
          </p:cNvPr>
          <p:cNvSpPr txBox="1"/>
          <p:nvPr/>
        </p:nvSpPr>
        <p:spPr>
          <a:xfrm>
            <a:off x="2190185" y="5724858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Chemotherapy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B74E32DC-1F73-7A13-35B5-F2CA1AD43A36}"/>
              </a:ext>
            </a:extLst>
          </p:cNvPr>
          <p:cNvSpPr txBox="1"/>
          <p:nvPr/>
        </p:nvSpPr>
        <p:spPr>
          <a:xfrm>
            <a:off x="4703186" y="220575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5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880F26DD-AFC1-2639-5CA3-D4BC3AE10920}"/>
              </a:ext>
            </a:extLst>
          </p:cNvPr>
          <p:cNvSpPr txBox="1"/>
          <p:nvPr/>
        </p:nvSpPr>
        <p:spPr>
          <a:xfrm>
            <a:off x="5289943" y="220575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7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0BE56102-96C0-5EC7-DF26-8C3DEFA77540}"/>
              </a:ext>
            </a:extLst>
          </p:cNvPr>
          <p:cNvSpPr txBox="1"/>
          <p:nvPr/>
        </p:nvSpPr>
        <p:spPr>
          <a:xfrm>
            <a:off x="5566761" y="220575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8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46FD85F7-83A5-332F-DCE7-55862457EBBB}"/>
              </a:ext>
            </a:extLst>
          </p:cNvPr>
          <p:cNvSpPr txBox="1"/>
          <p:nvPr/>
        </p:nvSpPr>
        <p:spPr>
          <a:xfrm>
            <a:off x="7134819" y="2180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CB173CB1-6BDB-084C-4D49-11853E3AA951}"/>
              </a:ext>
            </a:extLst>
          </p:cNvPr>
          <p:cNvSpPr txBox="1"/>
          <p:nvPr/>
        </p:nvSpPr>
        <p:spPr>
          <a:xfrm>
            <a:off x="7430706" y="2180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98042E48-23C5-9C79-9DE0-C30ED723D8FF}"/>
              </a:ext>
            </a:extLst>
          </p:cNvPr>
          <p:cNvSpPr txBox="1"/>
          <p:nvPr/>
        </p:nvSpPr>
        <p:spPr>
          <a:xfrm>
            <a:off x="7720547" y="2180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46C258A9-37BA-FB8C-C71E-B656A67BA064}"/>
              </a:ext>
            </a:extLst>
          </p:cNvPr>
          <p:cNvSpPr txBox="1"/>
          <p:nvPr/>
        </p:nvSpPr>
        <p:spPr>
          <a:xfrm>
            <a:off x="8008060" y="2180195"/>
            <a:ext cx="276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3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CA420BDC-8C67-720B-E3DA-73B007FE6374}"/>
              </a:ext>
            </a:extLst>
          </p:cNvPr>
          <p:cNvSpPr txBox="1"/>
          <p:nvPr/>
        </p:nvSpPr>
        <p:spPr>
          <a:xfrm>
            <a:off x="8280576" y="2180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4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C3A1B47E-0ECC-254C-426C-08D31620A653}"/>
              </a:ext>
            </a:extLst>
          </p:cNvPr>
          <p:cNvSpPr txBox="1"/>
          <p:nvPr/>
        </p:nvSpPr>
        <p:spPr>
          <a:xfrm>
            <a:off x="8870483" y="2180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5E0799A9-278D-5386-3D0D-630E34187A0C}"/>
              </a:ext>
            </a:extLst>
          </p:cNvPr>
          <p:cNvSpPr txBox="1"/>
          <p:nvPr/>
        </p:nvSpPr>
        <p:spPr>
          <a:xfrm>
            <a:off x="8582428" y="2180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5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66772CA5-09C1-01C6-E224-717EB1D5A5D3}"/>
              </a:ext>
            </a:extLst>
          </p:cNvPr>
          <p:cNvSpPr txBox="1"/>
          <p:nvPr/>
        </p:nvSpPr>
        <p:spPr>
          <a:xfrm>
            <a:off x="9169185" y="2180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7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2F8E5ACA-3A38-AE7E-66EE-941D0246AF4E}"/>
              </a:ext>
            </a:extLst>
          </p:cNvPr>
          <p:cNvSpPr txBox="1"/>
          <p:nvPr/>
        </p:nvSpPr>
        <p:spPr>
          <a:xfrm>
            <a:off x="9462629" y="2180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8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F5B11AA2-EE35-4E59-12CA-A2E8FF071526}"/>
              </a:ext>
            </a:extLst>
          </p:cNvPr>
          <p:cNvSpPr txBox="1"/>
          <p:nvPr/>
        </p:nvSpPr>
        <p:spPr>
          <a:xfrm>
            <a:off x="3251923" y="531839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CF5CF1DE-4CD1-4D48-AC0F-491B01812DA7}"/>
              </a:ext>
            </a:extLst>
          </p:cNvPr>
          <p:cNvSpPr txBox="1"/>
          <p:nvPr/>
        </p:nvSpPr>
        <p:spPr>
          <a:xfrm>
            <a:off x="3536445" y="531839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5B160153-E488-015A-3C2A-D95613FFE899}"/>
              </a:ext>
            </a:extLst>
          </p:cNvPr>
          <p:cNvSpPr txBox="1"/>
          <p:nvPr/>
        </p:nvSpPr>
        <p:spPr>
          <a:xfrm>
            <a:off x="3837651" y="531839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E60D595D-2B3C-B01D-44B3-0D443B6E1EC5}"/>
              </a:ext>
            </a:extLst>
          </p:cNvPr>
          <p:cNvSpPr txBox="1"/>
          <p:nvPr/>
        </p:nvSpPr>
        <p:spPr>
          <a:xfrm>
            <a:off x="4125164" y="5318396"/>
            <a:ext cx="276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3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7DFE4012-E309-FE2A-E5D0-FC7409595AAC}"/>
              </a:ext>
            </a:extLst>
          </p:cNvPr>
          <p:cNvSpPr txBox="1"/>
          <p:nvPr/>
        </p:nvSpPr>
        <p:spPr>
          <a:xfrm>
            <a:off x="4397680" y="531839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4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BFE18864-836F-0A01-A856-B8D3406D8FA8}"/>
              </a:ext>
            </a:extLst>
          </p:cNvPr>
          <p:cNvSpPr txBox="1"/>
          <p:nvPr/>
        </p:nvSpPr>
        <p:spPr>
          <a:xfrm>
            <a:off x="4998671" y="531839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318E99B7-DAC0-1030-ACF9-CD8791791758}"/>
              </a:ext>
            </a:extLst>
          </p:cNvPr>
          <p:cNvSpPr txBox="1"/>
          <p:nvPr/>
        </p:nvSpPr>
        <p:spPr>
          <a:xfrm>
            <a:off x="4710616" y="531839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5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CE3D0D20-E21B-3879-8E9B-35505963B86D}"/>
              </a:ext>
            </a:extLst>
          </p:cNvPr>
          <p:cNvSpPr txBox="1"/>
          <p:nvPr/>
        </p:nvSpPr>
        <p:spPr>
          <a:xfrm>
            <a:off x="5286289" y="531839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7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3560182D-27C1-7F8D-7DF3-DCF37AA7BBC7}"/>
              </a:ext>
            </a:extLst>
          </p:cNvPr>
          <p:cNvSpPr txBox="1"/>
          <p:nvPr/>
        </p:nvSpPr>
        <p:spPr>
          <a:xfrm>
            <a:off x="5579733" y="531839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8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CF5A4329-85D8-4CE4-9CDF-BD64E2E4A64C}"/>
              </a:ext>
            </a:extLst>
          </p:cNvPr>
          <p:cNvSpPr txBox="1"/>
          <p:nvPr/>
        </p:nvSpPr>
        <p:spPr>
          <a:xfrm>
            <a:off x="7155216" y="53084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04C5385E-8CEC-495E-0620-E7DD8085D3F4}"/>
              </a:ext>
            </a:extLst>
          </p:cNvPr>
          <p:cNvSpPr txBox="1"/>
          <p:nvPr/>
        </p:nvSpPr>
        <p:spPr>
          <a:xfrm>
            <a:off x="7439738" y="53084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56E128C7-064A-639A-2871-70266A0CF158}"/>
              </a:ext>
            </a:extLst>
          </p:cNvPr>
          <p:cNvSpPr txBox="1"/>
          <p:nvPr/>
        </p:nvSpPr>
        <p:spPr>
          <a:xfrm>
            <a:off x="7740944" y="53084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2E04178E-16A7-5D38-9F04-685DDF97360C}"/>
              </a:ext>
            </a:extLst>
          </p:cNvPr>
          <p:cNvSpPr txBox="1"/>
          <p:nvPr/>
        </p:nvSpPr>
        <p:spPr>
          <a:xfrm>
            <a:off x="8028457" y="5308456"/>
            <a:ext cx="276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3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CB826744-C740-424C-2506-6E2B4CF1FE9C}"/>
              </a:ext>
            </a:extLst>
          </p:cNvPr>
          <p:cNvSpPr txBox="1"/>
          <p:nvPr/>
        </p:nvSpPr>
        <p:spPr>
          <a:xfrm>
            <a:off x="8300973" y="53084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4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0B391AA2-496B-C1D7-E2FB-DAB67DD23C5F}"/>
              </a:ext>
            </a:extLst>
          </p:cNvPr>
          <p:cNvSpPr txBox="1"/>
          <p:nvPr/>
        </p:nvSpPr>
        <p:spPr>
          <a:xfrm>
            <a:off x="8890880" y="53084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5E0C94CC-8758-2008-8107-DD61C6BBCE1F}"/>
              </a:ext>
            </a:extLst>
          </p:cNvPr>
          <p:cNvSpPr txBox="1"/>
          <p:nvPr/>
        </p:nvSpPr>
        <p:spPr>
          <a:xfrm>
            <a:off x="8602825" y="53084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5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id="{24AD89A6-53A3-4E93-FEBD-38D6226E559B}"/>
              </a:ext>
            </a:extLst>
          </p:cNvPr>
          <p:cNvSpPr txBox="1"/>
          <p:nvPr/>
        </p:nvSpPr>
        <p:spPr>
          <a:xfrm>
            <a:off x="9189582" y="53084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7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DCE40438-2E13-C733-00C8-75FE82724FBB}"/>
              </a:ext>
            </a:extLst>
          </p:cNvPr>
          <p:cNvSpPr txBox="1"/>
          <p:nvPr/>
        </p:nvSpPr>
        <p:spPr>
          <a:xfrm>
            <a:off x="9483026" y="530845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8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76" name="表格 75">
            <a:extLst>
              <a:ext uri="{FF2B5EF4-FFF2-40B4-BE49-F238E27FC236}">
                <a16:creationId xmlns:a16="http://schemas.microsoft.com/office/drawing/2014/main" id="{22D65E5F-5E6F-EE0E-481E-C768262A7F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565769"/>
              </p:ext>
            </p:extLst>
          </p:nvPr>
        </p:nvGraphicFramePr>
        <p:xfrm>
          <a:off x="3241454" y="2655573"/>
          <a:ext cx="2675236" cy="4200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4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26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8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1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62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701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284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2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1000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346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102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00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80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67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7" name="表格 76">
            <a:extLst>
              <a:ext uri="{FF2B5EF4-FFF2-40B4-BE49-F238E27FC236}">
                <a16:creationId xmlns:a16="http://schemas.microsoft.com/office/drawing/2014/main" id="{96530618-5D86-9DBB-9DD7-ABBE180EBC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23648"/>
              </p:ext>
            </p:extLst>
          </p:nvPr>
        </p:nvGraphicFramePr>
        <p:xfrm>
          <a:off x="7187496" y="2607470"/>
          <a:ext cx="2623311" cy="4631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7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4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7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0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77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64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64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08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21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158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108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71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58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8" name="表格 77">
            <a:extLst>
              <a:ext uri="{FF2B5EF4-FFF2-40B4-BE49-F238E27FC236}">
                <a16:creationId xmlns:a16="http://schemas.microsoft.com/office/drawing/2014/main" id="{C1B25168-1E36-5090-50C1-0D64394E49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999098"/>
              </p:ext>
            </p:extLst>
          </p:nvPr>
        </p:nvGraphicFramePr>
        <p:xfrm>
          <a:off x="3272782" y="5734496"/>
          <a:ext cx="2623311" cy="4594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72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37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26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37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00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2971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902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778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538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264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69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71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96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66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6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9" name="表格 78">
            <a:extLst>
              <a:ext uri="{FF2B5EF4-FFF2-40B4-BE49-F238E27FC236}">
                <a16:creationId xmlns:a16="http://schemas.microsoft.com/office/drawing/2014/main" id="{A6CA7278-7396-B5FB-5353-EE332FC979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440839"/>
              </p:ext>
            </p:extLst>
          </p:nvPr>
        </p:nvGraphicFramePr>
        <p:xfrm>
          <a:off x="7210542" y="5771915"/>
          <a:ext cx="2623311" cy="4120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8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6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92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49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96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777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521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438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785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0603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133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69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16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03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31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0" name="矩形 79">
            <a:extLst>
              <a:ext uri="{FF2B5EF4-FFF2-40B4-BE49-F238E27FC236}">
                <a16:creationId xmlns:a16="http://schemas.microsoft.com/office/drawing/2014/main" id="{BB7D78BD-0406-96BD-0146-A87494B283D5}"/>
              </a:ext>
            </a:extLst>
          </p:cNvPr>
          <p:cNvSpPr/>
          <p:nvPr/>
        </p:nvSpPr>
        <p:spPr>
          <a:xfrm>
            <a:off x="3500089" y="1724601"/>
            <a:ext cx="18277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HR, 0.56 (95% CI, 0.33-0.93);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zh-CN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 </a:t>
            </a:r>
            <a:r>
              <a:rPr lang="en-US" altLang="zh-CN" sz="1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=</a:t>
            </a:r>
            <a:r>
              <a:rPr kumimoji="0" lang="pl-PL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</a:t>
            </a:r>
            <a:r>
              <a:rPr kumimoji="0" lang="pl-PL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.0</a:t>
            </a:r>
            <a:r>
              <a:rPr lang="en-US" altLang="zh-CN" sz="1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26</a:t>
            </a:r>
            <a:endParaRPr kumimoji="0" lang="zh-CN" altLang="en-US" sz="11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" name="矩形 80">
            <a:extLst>
              <a:ext uri="{FF2B5EF4-FFF2-40B4-BE49-F238E27FC236}">
                <a16:creationId xmlns:a16="http://schemas.microsoft.com/office/drawing/2014/main" id="{1FEC5B06-89CF-0C0B-1022-45046880516B}"/>
              </a:ext>
            </a:extLst>
          </p:cNvPr>
          <p:cNvSpPr/>
          <p:nvPr/>
        </p:nvSpPr>
        <p:spPr>
          <a:xfrm>
            <a:off x="7382912" y="1714899"/>
            <a:ext cx="18277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HR, </a:t>
            </a:r>
            <a:r>
              <a:rPr lang="en-US" altLang="zh-CN" sz="1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2.38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(95% CI, 0.72-7.79);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zh-CN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 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=</a:t>
            </a:r>
            <a:r>
              <a:rPr kumimoji="0" lang="pl-PL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</a:t>
            </a:r>
            <a:r>
              <a:rPr kumimoji="0" lang="pl-PL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  <a:r>
              <a:rPr lang="en-US" altLang="zh-CN" sz="1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153</a:t>
            </a:r>
            <a:endParaRPr kumimoji="0" lang="zh-CN" altLang="en-US" sz="11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id="{4DF232D5-1466-EED6-7E2A-873094CA98B7}"/>
              </a:ext>
            </a:extLst>
          </p:cNvPr>
          <p:cNvSpPr/>
          <p:nvPr/>
        </p:nvSpPr>
        <p:spPr>
          <a:xfrm>
            <a:off x="3527476" y="4860248"/>
            <a:ext cx="18277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HR, 0.49 (95% CI, 0.33-0.72);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zh-CN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 </a:t>
            </a:r>
            <a:r>
              <a:rPr lang="en-US" altLang="zh-CN" sz="1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&lt;</a:t>
            </a:r>
            <a:r>
              <a:rPr kumimoji="0" lang="pl-PL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</a:t>
            </a:r>
            <a:r>
              <a:rPr kumimoji="0" lang="pl-PL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.0</a:t>
            </a:r>
            <a:r>
              <a:rPr lang="en-US" altLang="zh-CN" sz="1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01</a:t>
            </a:r>
            <a:endParaRPr kumimoji="0" lang="zh-CN" altLang="en-US" sz="11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18945544-601A-5240-AF15-6C9F593149CA}"/>
              </a:ext>
            </a:extLst>
          </p:cNvPr>
          <p:cNvSpPr/>
          <p:nvPr/>
        </p:nvSpPr>
        <p:spPr>
          <a:xfrm>
            <a:off x="7380709" y="4866758"/>
            <a:ext cx="18277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HR, 0.73 (95% CI, 0.35-1.50);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zh-CN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 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=</a:t>
            </a:r>
            <a:r>
              <a:rPr kumimoji="0" lang="pl-PL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</a:t>
            </a:r>
            <a:r>
              <a:rPr kumimoji="0" lang="pl-PL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389</a:t>
            </a:r>
            <a:endParaRPr kumimoji="0" lang="zh-CN" altLang="en-US" sz="11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4" name="矩形 83">
            <a:extLst>
              <a:ext uri="{FF2B5EF4-FFF2-40B4-BE49-F238E27FC236}">
                <a16:creationId xmlns:a16="http://schemas.microsoft.com/office/drawing/2014/main" id="{1067F672-1019-273E-E3E5-848C4748BBB2}"/>
              </a:ext>
            </a:extLst>
          </p:cNvPr>
          <p:cNvSpPr/>
          <p:nvPr/>
        </p:nvSpPr>
        <p:spPr>
          <a:xfrm>
            <a:off x="3063401" y="357158"/>
            <a:ext cx="318189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Stage II Disease GEJ HER2 0/1+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5" name="矩形 84">
            <a:extLst>
              <a:ext uri="{FF2B5EF4-FFF2-40B4-BE49-F238E27FC236}">
                <a16:creationId xmlns:a16="http://schemas.microsoft.com/office/drawing/2014/main" id="{712407C0-445D-D637-E213-8035905EA47F}"/>
              </a:ext>
            </a:extLst>
          </p:cNvPr>
          <p:cNvSpPr/>
          <p:nvPr/>
        </p:nvSpPr>
        <p:spPr>
          <a:xfrm>
            <a:off x="6923916" y="348652"/>
            <a:ext cx="22637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Stage II Disease GEJ HER2 2/3+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6" name="文本框 85">
            <a:extLst>
              <a:ext uri="{FF2B5EF4-FFF2-40B4-BE49-F238E27FC236}">
                <a16:creationId xmlns:a16="http://schemas.microsoft.com/office/drawing/2014/main" id="{4C9D7DCD-653F-7C09-63A4-0FDEBE888555}"/>
              </a:ext>
            </a:extLst>
          </p:cNvPr>
          <p:cNvSpPr txBox="1"/>
          <p:nvPr/>
        </p:nvSpPr>
        <p:spPr>
          <a:xfrm>
            <a:off x="2752219" y="282338"/>
            <a:ext cx="30310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A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7" name="文本框 86">
            <a:extLst>
              <a:ext uri="{FF2B5EF4-FFF2-40B4-BE49-F238E27FC236}">
                <a16:creationId xmlns:a16="http://schemas.microsoft.com/office/drawing/2014/main" id="{9405C10C-B15F-95C1-A7ED-502735A748DF}"/>
              </a:ext>
            </a:extLst>
          </p:cNvPr>
          <p:cNvSpPr txBox="1"/>
          <p:nvPr/>
        </p:nvSpPr>
        <p:spPr>
          <a:xfrm>
            <a:off x="6616705" y="274238"/>
            <a:ext cx="32893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B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AAB7E843-7C71-7178-C957-65B70C80DA38}"/>
              </a:ext>
            </a:extLst>
          </p:cNvPr>
          <p:cNvSpPr txBox="1"/>
          <p:nvPr/>
        </p:nvSpPr>
        <p:spPr>
          <a:xfrm>
            <a:off x="2774025" y="3336538"/>
            <a:ext cx="29183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0C4996F3-41AB-E115-61EA-7C9D1257FD60}"/>
              </a:ext>
            </a:extLst>
          </p:cNvPr>
          <p:cNvSpPr txBox="1"/>
          <p:nvPr/>
        </p:nvSpPr>
        <p:spPr>
          <a:xfrm>
            <a:off x="6371336" y="3336538"/>
            <a:ext cx="346570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D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0" name="矩形 89">
            <a:extLst>
              <a:ext uri="{FF2B5EF4-FFF2-40B4-BE49-F238E27FC236}">
                <a16:creationId xmlns:a16="http://schemas.microsoft.com/office/drawing/2014/main" id="{BE053C50-C82D-29B0-E8C3-FBDC4F2CCE34}"/>
              </a:ext>
            </a:extLst>
          </p:cNvPr>
          <p:cNvSpPr/>
          <p:nvPr/>
        </p:nvSpPr>
        <p:spPr>
          <a:xfrm>
            <a:off x="3049009" y="3434231"/>
            <a:ext cx="243528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Stage II Disease Gastric HER2 0/1+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1" name="矩形 90">
            <a:extLst>
              <a:ext uri="{FF2B5EF4-FFF2-40B4-BE49-F238E27FC236}">
                <a16:creationId xmlns:a16="http://schemas.microsoft.com/office/drawing/2014/main" id="{D96F41DA-CCF8-D760-C992-7D963013812F}"/>
              </a:ext>
            </a:extLst>
          </p:cNvPr>
          <p:cNvSpPr/>
          <p:nvPr/>
        </p:nvSpPr>
        <p:spPr>
          <a:xfrm>
            <a:off x="6913360" y="3443178"/>
            <a:ext cx="243528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Stage II Disease Gastric HER2 2/3+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" name="矩形 91">
            <a:extLst>
              <a:ext uri="{FF2B5EF4-FFF2-40B4-BE49-F238E27FC236}">
                <a16:creationId xmlns:a16="http://schemas.microsoft.com/office/drawing/2014/main" id="{1356271D-EBF6-6386-23F3-556706AB569C}"/>
              </a:ext>
            </a:extLst>
          </p:cNvPr>
          <p:cNvSpPr/>
          <p:nvPr/>
        </p:nvSpPr>
        <p:spPr>
          <a:xfrm>
            <a:off x="640960" y="387965"/>
            <a:ext cx="1296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Times New Roman" panose="02020603050405020304" pitchFamily="18" charset="0"/>
              </a:rPr>
              <a:t>Figure S8</a:t>
            </a:r>
            <a:endParaRPr kumimoji="0" lang="zh-CN" altLang="en-US" sz="18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3" name="文本框 92">
            <a:extLst>
              <a:ext uri="{FF2B5EF4-FFF2-40B4-BE49-F238E27FC236}">
                <a16:creationId xmlns:a16="http://schemas.microsoft.com/office/drawing/2014/main" id="{1688DB95-ABB8-91AE-B007-1BD6476B370A}"/>
              </a:ext>
            </a:extLst>
          </p:cNvPr>
          <p:cNvSpPr txBox="1"/>
          <p:nvPr/>
        </p:nvSpPr>
        <p:spPr>
          <a:xfrm>
            <a:off x="5911709" y="2823399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No Chemotherapy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6F430805-5F90-2927-616B-2E824C067B0D}"/>
              </a:ext>
            </a:extLst>
          </p:cNvPr>
          <p:cNvSpPr txBox="1"/>
          <p:nvPr/>
        </p:nvSpPr>
        <p:spPr>
          <a:xfrm>
            <a:off x="6108878" y="2607411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Chemotherapy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id="{3661943B-0538-2682-EDA0-E0B1EC3B72CF}"/>
              </a:ext>
            </a:extLst>
          </p:cNvPr>
          <p:cNvSpPr txBox="1"/>
          <p:nvPr/>
        </p:nvSpPr>
        <p:spPr>
          <a:xfrm>
            <a:off x="5923863" y="5939507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No Chemotherapy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17FD4A63-39FB-93B1-7590-F9EF9F7ABEC2}"/>
              </a:ext>
            </a:extLst>
          </p:cNvPr>
          <p:cNvSpPr txBox="1"/>
          <p:nvPr/>
        </p:nvSpPr>
        <p:spPr>
          <a:xfrm>
            <a:off x="6121032" y="5733805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Chemotherapy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id="{90922A95-4BF6-E778-4520-72C04A9E2B45}"/>
              </a:ext>
            </a:extLst>
          </p:cNvPr>
          <p:cNvSpPr txBox="1"/>
          <p:nvPr/>
        </p:nvSpPr>
        <p:spPr>
          <a:xfrm>
            <a:off x="3759644" y="1540794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No Chemotherapy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8" name="文本框 97">
            <a:extLst>
              <a:ext uri="{FF2B5EF4-FFF2-40B4-BE49-F238E27FC236}">
                <a16:creationId xmlns:a16="http://schemas.microsoft.com/office/drawing/2014/main" id="{56580ECF-7990-BA1C-A554-6EB70EC9D4C0}"/>
              </a:ext>
            </a:extLst>
          </p:cNvPr>
          <p:cNvSpPr txBox="1"/>
          <p:nvPr/>
        </p:nvSpPr>
        <p:spPr>
          <a:xfrm>
            <a:off x="3745338" y="1375971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Chemotherapy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99" name="直接连接符 98">
            <a:extLst>
              <a:ext uri="{FF2B5EF4-FFF2-40B4-BE49-F238E27FC236}">
                <a16:creationId xmlns:a16="http://schemas.microsoft.com/office/drawing/2014/main" id="{B3A70E30-CD4B-4ED9-3499-AEB364C83207}"/>
              </a:ext>
            </a:extLst>
          </p:cNvPr>
          <p:cNvCxnSpPr/>
          <p:nvPr/>
        </p:nvCxnSpPr>
        <p:spPr>
          <a:xfrm>
            <a:off x="3603999" y="1660684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>
            <a:extLst>
              <a:ext uri="{FF2B5EF4-FFF2-40B4-BE49-F238E27FC236}">
                <a16:creationId xmlns:a16="http://schemas.microsoft.com/office/drawing/2014/main" id="{A6D46208-F587-9E15-46C3-45991E402BE3}"/>
              </a:ext>
            </a:extLst>
          </p:cNvPr>
          <p:cNvCxnSpPr/>
          <p:nvPr/>
        </p:nvCxnSpPr>
        <p:spPr>
          <a:xfrm>
            <a:off x="3603999" y="1504186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文本框 100">
            <a:extLst>
              <a:ext uri="{FF2B5EF4-FFF2-40B4-BE49-F238E27FC236}">
                <a16:creationId xmlns:a16="http://schemas.microsoft.com/office/drawing/2014/main" id="{95AEF2BF-8BE0-8404-D7CD-CE1368E60164}"/>
              </a:ext>
            </a:extLst>
          </p:cNvPr>
          <p:cNvSpPr txBox="1"/>
          <p:nvPr/>
        </p:nvSpPr>
        <p:spPr>
          <a:xfrm>
            <a:off x="7615722" y="1533393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No Chemotherapy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" name="文本框 101">
            <a:extLst>
              <a:ext uri="{FF2B5EF4-FFF2-40B4-BE49-F238E27FC236}">
                <a16:creationId xmlns:a16="http://schemas.microsoft.com/office/drawing/2014/main" id="{F3BCA93E-25CB-929A-DD15-2B17A8D8BE72}"/>
              </a:ext>
            </a:extLst>
          </p:cNvPr>
          <p:cNvSpPr txBox="1"/>
          <p:nvPr/>
        </p:nvSpPr>
        <p:spPr>
          <a:xfrm>
            <a:off x="7594714" y="1367728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Chemotherapy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03" name="直接连接符 102">
            <a:extLst>
              <a:ext uri="{FF2B5EF4-FFF2-40B4-BE49-F238E27FC236}">
                <a16:creationId xmlns:a16="http://schemas.microsoft.com/office/drawing/2014/main" id="{1DD6F3A7-7DA6-3291-546E-7D9C3D8CDCBC}"/>
              </a:ext>
            </a:extLst>
          </p:cNvPr>
          <p:cNvCxnSpPr/>
          <p:nvPr/>
        </p:nvCxnSpPr>
        <p:spPr>
          <a:xfrm>
            <a:off x="7470593" y="1657858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>
            <a:extLst>
              <a:ext uri="{FF2B5EF4-FFF2-40B4-BE49-F238E27FC236}">
                <a16:creationId xmlns:a16="http://schemas.microsoft.com/office/drawing/2014/main" id="{EB68649B-D79A-CA7A-51EF-9A595A93C9A2}"/>
              </a:ext>
            </a:extLst>
          </p:cNvPr>
          <p:cNvCxnSpPr/>
          <p:nvPr/>
        </p:nvCxnSpPr>
        <p:spPr>
          <a:xfrm>
            <a:off x="7470593" y="1501360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文本框 104">
            <a:extLst>
              <a:ext uri="{FF2B5EF4-FFF2-40B4-BE49-F238E27FC236}">
                <a16:creationId xmlns:a16="http://schemas.microsoft.com/office/drawing/2014/main" id="{EEF2797E-6F49-2B8A-271A-D8AFE0DA0F34}"/>
              </a:ext>
            </a:extLst>
          </p:cNvPr>
          <p:cNvSpPr txBox="1"/>
          <p:nvPr/>
        </p:nvSpPr>
        <p:spPr>
          <a:xfrm>
            <a:off x="3769008" y="4690824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No Chemotherapy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6" name="文本框 105">
            <a:extLst>
              <a:ext uri="{FF2B5EF4-FFF2-40B4-BE49-F238E27FC236}">
                <a16:creationId xmlns:a16="http://schemas.microsoft.com/office/drawing/2014/main" id="{3A90A613-C000-7B18-3D4E-FD465454B293}"/>
              </a:ext>
            </a:extLst>
          </p:cNvPr>
          <p:cNvSpPr txBox="1"/>
          <p:nvPr/>
        </p:nvSpPr>
        <p:spPr>
          <a:xfrm>
            <a:off x="3763913" y="4513424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Chemotherapy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07" name="直接连接符 106">
            <a:extLst>
              <a:ext uri="{FF2B5EF4-FFF2-40B4-BE49-F238E27FC236}">
                <a16:creationId xmlns:a16="http://schemas.microsoft.com/office/drawing/2014/main" id="{4D543B1A-CBD4-09D1-B48E-AEFF8B2E6AA3}"/>
              </a:ext>
            </a:extLst>
          </p:cNvPr>
          <p:cNvCxnSpPr/>
          <p:nvPr/>
        </p:nvCxnSpPr>
        <p:spPr>
          <a:xfrm>
            <a:off x="3619043" y="4803751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>
            <a:extLst>
              <a:ext uri="{FF2B5EF4-FFF2-40B4-BE49-F238E27FC236}">
                <a16:creationId xmlns:a16="http://schemas.microsoft.com/office/drawing/2014/main" id="{282C7775-C236-2261-F003-A01CCEBF9A64}"/>
              </a:ext>
            </a:extLst>
          </p:cNvPr>
          <p:cNvCxnSpPr/>
          <p:nvPr/>
        </p:nvCxnSpPr>
        <p:spPr>
          <a:xfrm>
            <a:off x="3619043" y="4647253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文本框 108">
            <a:extLst>
              <a:ext uri="{FF2B5EF4-FFF2-40B4-BE49-F238E27FC236}">
                <a16:creationId xmlns:a16="http://schemas.microsoft.com/office/drawing/2014/main" id="{3886F600-B016-146D-E166-55F55F112E14}"/>
              </a:ext>
            </a:extLst>
          </p:cNvPr>
          <p:cNvSpPr txBox="1"/>
          <p:nvPr/>
        </p:nvSpPr>
        <p:spPr>
          <a:xfrm>
            <a:off x="7640409" y="4688520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No Chemotherapy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0" name="文本框 109">
            <a:extLst>
              <a:ext uri="{FF2B5EF4-FFF2-40B4-BE49-F238E27FC236}">
                <a16:creationId xmlns:a16="http://schemas.microsoft.com/office/drawing/2014/main" id="{C561B698-3743-0782-CA2F-65EFA8DC2B25}"/>
              </a:ext>
            </a:extLst>
          </p:cNvPr>
          <p:cNvSpPr txBox="1"/>
          <p:nvPr/>
        </p:nvSpPr>
        <p:spPr>
          <a:xfrm>
            <a:off x="7631328" y="4509856"/>
            <a:ext cx="10358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Chemotherapy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11" name="直接连接符 110">
            <a:extLst>
              <a:ext uri="{FF2B5EF4-FFF2-40B4-BE49-F238E27FC236}">
                <a16:creationId xmlns:a16="http://schemas.microsoft.com/office/drawing/2014/main" id="{FD3D9C84-792C-7165-6AFE-68F89F1FE6B4}"/>
              </a:ext>
            </a:extLst>
          </p:cNvPr>
          <p:cNvCxnSpPr/>
          <p:nvPr/>
        </p:nvCxnSpPr>
        <p:spPr>
          <a:xfrm>
            <a:off x="7474504" y="4801345"/>
            <a:ext cx="18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连接符 111">
            <a:extLst>
              <a:ext uri="{FF2B5EF4-FFF2-40B4-BE49-F238E27FC236}">
                <a16:creationId xmlns:a16="http://schemas.microsoft.com/office/drawing/2014/main" id="{8609686C-B2FB-C07D-F634-F61E6B9F6923}"/>
              </a:ext>
            </a:extLst>
          </p:cNvPr>
          <p:cNvCxnSpPr/>
          <p:nvPr/>
        </p:nvCxnSpPr>
        <p:spPr>
          <a:xfrm>
            <a:off x="7474504" y="4644847"/>
            <a:ext cx="180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矩形 112">
            <a:extLst>
              <a:ext uri="{FF2B5EF4-FFF2-40B4-BE49-F238E27FC236}">
                <a16:creationId xmlns:a16="http://schemas.microsoft.com/office/drawing/2014/main" id="{F2C47A5F-A332-6FA6-3EF9-5BA7769B194D}"/>
              </a:ext>
            </a:extLst>
          </p:cNvPr>
          <p:cNvSpPr/>
          <p:nvPr/>
        </p:nvSpPr>
        <p:spPr>
          <a:xfrm>
            <a:off x="2455098" y="5523156"/>
            <a:ext cx="7825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No. at risk</a:t>
            </a:r>
            <a:endParaRPr kumimoji="0" lang="zh-CN" alt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4" name="矩形 113">
            <a:extLst>
              <a:ext uri="{FF2B5EF4-FFF2-40B4-BE49-F238E27FC236}">
                <a16:creationId xmlns:a16="http://schemas.microsoft.com/office/drawing/2014/main" id="{E35C0C8D-5EFC-7FF8-A29F-993AA20C0875}"/>
              </a:ext>
            </a:extLst>
          </p:cNvPr>
          <p:cNvSpPr/>
          <p:nvPr/>
        </p:nvSpPr>
        <p:spPr>
          <a:xfrm>
            <a:off x="2479286" y="2405190"/>
            <a:ext cx="7825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No. at risk</a:t>
            </a:r>
            <a:endParaRPr kumimoji="0" lang="zh-CN" alt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5" name="矩形 114">
            <a:extLst>
              <a:ext uri="{FF2B5EF4-FFF2-40B4-BE49-F238E27FC236}">
                <a16:creationId xmlns:a16="http://schemas.microsoft.com/office/drawing/2014/main" id="{D8526EA8-BBB5-B143-0848-995B4B28FBF6}"/>
              </a:ext>
            </a:extLst>
          </p:cNvPr>
          <p:cNvSpPr/>
          <p:nvPr/>
        </p:nvSpPr>
        <p:spPr>
          <a:xfrm>
            <a:off x="6370322" y="2391280"/>
            <a:ext cx="7825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No. at risk</a:t>
            </a:r>
            <a:endParaRPr kumimoji="0" lang="zh-CN" alt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6" name="矩形 115">
            <a:extLst>
              <a:ext uri="{FF2B5EF4-FFF2-40B4-BE49-F238E27FC236}">
                <a16:creationId xmlns:a16="http://schemas.microsoft.com/office/drawing/2014/main" id="{1A68AED7-6DA9-EDBB-B918-62B15CA4DA90}"/>
              </a:ext>
            </a:extLst>
          </p:cNvPr>
          <p:cNvSpPr/>
          <p:nvPr/>
        </p:nvSpPr>
        <p:spPr>
          <a:xfrm>
            <a:off x="6400063" y="5532103"/>
            <a:ext cx="7825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No. at risk</a:t>
            </a:r>
            <a:endParaRPr kumimoji="0" lang="zh-CN" alt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7" name="文本框 116">
            <a:extLst>
              <a:ext uri="{FF2B5EF4-FFF2-40B4-BE49-F238E27FC236}">
                <a16:creationId xmlns:a16="http://schemas.microsoft.com/office/drawing/2014/main" id="{4B598F31-FC04-B934-C0B8-803171CDC062}"/>
              </a:ext>
            </a:extLst>
          </p:cNvPr>
          <p:cNvSpPr txBox="1"/>
          <p:nvPr/>
        </p:nvSpPr>
        <p:spPr>
          <a:xfrm rot="10800000">
            <a:off x="6679097" y="4044843"/>
            <a:ext cx="353943" cy="12000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Overall Survival (%)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8" name="文本框 117">
            <a:extLst>
              <a:ext uri="{FF2B5EF4-FFF2-40B4-BE49-F238E27FC236}">
                <a16:creationId xmlns:a16="http://schemas.microsoft.com/office/drawing/2014/main" id="{A3F7D8DB-7FA5-652F-4F7C-CC78861D73BA}"/>
              </a:ext>
            </a:extLst>
          </p:cNvPr>
          <p:cNvSpPr txBox="1"/>
          <p:nvPr/>
        </p:nvSpPr>
        <p:spPr>
          <a:xfrm rot="10800000">
            <a:off x="6637458" y="898789"/>
            <a:ext cx="353943" cy="12000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Overall Survival (%)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8430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13275</TotalTime>
  <Words>1703</Words>
  <Application>Microsoft Office PowerPoint</Application>
  <PresentationFormat>宽屏</PresentationFormat>
  <Paragraphs>939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微软雅黑</vt:lpstr>
      <vt:lpstr>Arial</vt:lpstr>
      <vt:lpstr>Calibri</vt:lpstr>
      <vt:lpstr>Calibri Light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Surface</dc:creator>
  <cp:lastModifiedBy>G I</cp:lastModifiedBy>
  <cp:revision>590</cp:revision>
  <dcterms:created xsi:type="dcterms:W3CDTF">2020-06-24T11:00:56Z</dcterms:created>
  <dcterms:modified xsi:type="dcterms:W3CDTF">2023-02-17T03:35:10Z</dcterms:modified>
</cp:coreProperties>
</file>