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80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EFCA4A-9C67-04B6-5CCB-DAD83A33F64A}" name="Harney, Allison S" initials="HAS" userId="S::HARNEA01@pfizer.com::6208de90-c411-4cc2-89a7-51e581a127d3" providerId="AD"/>
  <p188:author id="{EA46A258-16B0-52D4-8BA3-F2C7C1B2221C}" name="drilona@mskcc.org" initials="dr" userId="S::urn:spo:guest#drilona@mskcc.org::" providerId="AD"/>
  <p188:author id="{0C1C317A-0734-D941-11FA-ADBF5A9D290C}" name="Rothenberg, Stephen Michael" initials="RSM" userId="S::ROTHES01@pfizer.com::43e148ea-22e2-4326-87a0-f168bc56389b" providerId="AD"/>
  <p188:author id="{7C8566B5-4450-3EC3-3CD0-C30DEBB51561}" name="Rothenberg, Stephen Michael" initials="RM" userId="S::rothes01@pfizer.com::43e148ea-22e2-4326-87a0-f168bc56389b" providerId="AD"/>
  <p188:author id="{0A815EC0-6061-B151-C543-02819C655DCB}" name="Feng, Gang" initials="FG" userId="S::FENGG01@pfizer.com::8e2a4499-420c-4726-a270-07da564efa1b" providerId="AD"/>
  <p188:author id="{D78F03E7-5303-4BCB-9B3C-7B9B7069B466}" name="Nepert, Dale" initials="ND" userId="S::NEPERD@pfizer.com::6ddafba3-8947-4172-acb4-b4ab6f80dd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050"/>
    <a:srgbClr val="008080"/>
    <a:srgbClr val="009999"/>
    <a:srgbClr val="9933FF"/>
    <a:srgbClr val="9F1F71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D38666-B52D-4E53-88C6-8BB94473F537}" vWet="2" dt="2023-05-02T01:36:34.272"/>
    <p1510:client id="{235D47DB-8CC4-44D3-9991-3BC0172C60F9}" v="788" dt="2023-05-02T01:48:33.244"/>
    <p1510:client id="{3F97310E-3C54-42D4-A6FE-BF81ED6680E6}" v="7" dt="2023-05-02T02:31:07.781"/>
    <p1510:client id="{95574CA2-5EE0-4569-8A8E-1144D1D60F62}" v="90" dt="2023-05-01T22:24:11.4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3216"/>
        <p:guide pos="2448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thenberg, Stephen Michael" userId="S::rothes01@pfizer.com::43e148ea-22e2-4326-87a0-f168bc56389b" providerId="AD" clId="Web-{3F97310E-3C54-42D4-A6FE-BF81ED6680E6}"/>
    <pc:docChg chg="delSld">
      <pc:chgData name="Rothenberg, Stephen Michael" userId="S::rothes01@pfizer.com::43e148ea-22e2-4326-87a0-f168bc56389b" providerId="AD" clId="Web-{3F97310E-3C54-42D4-A6FE-BF81ED6680E6}" dt="2023-05-02T02:31:07.781" v="6"/>
      <pc:docMkLst>
        <pc:docMk/>
      </pc:docMkLst>
      <pc:sldChg chg="del">
        <pc:chgData name="Rothenberg, Stephen Michael" userId="S::rothes01@pfizer.com::43e148ea-22e2-4326-87a0-f168bc56389b" providerId="AD" clId="Web-{3F97310E-3C54-42D4-A6FE-BF81ED6680E6}" dt="2023-05-02T02:31:07.765" v="1"/>
        <pc:sldMkLst>
          <pc:docMk/>
          <pc:sldMk cId="1906217607" sldId="264"/>
        </pc:sldMkLst>
      </pc:sldChg>
      <pc:sldChg chg="del">
        <pc:chgData name="Rothenberg, Stephen Michael" userId="S::rothes01@pfizer.com::43e148ea-22e2-4326-87a0-f168bc56389b" providerId="AD" clId="Web-{3F97310E-3C54-42D4-A6FE-BF81ED6680E6}" dt="2023-05-02T02:31:07.781" v="5"/>
        <pc:sldMkLst>
          <pc:docMk/>
          <pc:sldMk cId="536969498" sldId="269"/>
        </pc:sldMkLst>
      </pc:sldChg>
      <pc:sldChg chg="del">
        <pc:chgData name="Rothenberg, Stephen Michael" userId="S::rothes01@pfizer.com::43e148ea-22e2-4326-87a0-f168bc56389b" providerId="AD" clId="Web-{3F97310E-3C54-42D4-A6FE-BF81ED6680E6}" dt="2023-05-02T02:31:07.781" v="4"/>
        <pc:sldMkLst>
          <pc:docMk/>
          <pc:sldMk cId="997795157" sldId="271"/>
        </pc:sldMkLst>
      </pc:sldChg>
      <pc:sldChg chg="del">
        <pc:chgData name="Rothenberg, Stephen Michael" userId="S::rothes01@pfizer.com::43e148ea-22e2-4326-87a0-f168bc56389b" providerId="AD" clId="Web-{3F97310E-3C54-42D4-A6FE-BF81ED6680E6}" dt="2023-05-02T02:31:07.781" v="6"/>
        <pc:sldMkLst>
          <pc:docMk/>
          <pc:sldMk cId="3990877330" sldId="281"/>
        </pc:sldMkLst>
      </pc:sldChg>
      <pc:sldChg chg="del">
        <pc:chgData name="Rothenberg, Stephen Michael" userId="S::rothes01@pfizer.com::43e148ea-22e2-4326-87a0-f168bc56389b" providerId="AD" clId="Web-{3F97310E-3C54-42D4-A6FE-BF81ED6680E6}" dt="2023-05-02T02:31:07.765" v="2"/>
        <pc:sldMkLst>
          <pc:docMk/>
          <pc:sldMk cId="7373193" sldId="282"/>
        </pc:sldMkLst>
      </pc:sldChg>
      <pc:sldChg chg="del">
        <pc:chgData name="Rothenberg, Stephen Michael" userId="S::rothes01@pfizer.com::43e148ea-22e2-4326-87a0-f168bc56389b" providerId="AD" clId="Web-{3F97310E-3C54-42D4-A6FE-BF81ED6680E6}" dt="2023-05-02T02:31:07.765" v="3"/>
        <pc:sldMkLst>
          <pc:docMk/>
          <pc:sldMk cId="3417621930" sldId="288"/>
        </pc:sldMkLst>
      </pc:sldChg>
      <pc:sldChg chg="del">
        <pc:chgData name="Rothenberg, Stephen Michael" userId="S::rothes01@pfizer.com::43e148ea-22e2-4326-87a0-f168bc56389b" providerId="AD" clId="Web-{3F97310E-3C54-42D4-A6FE-BF81ED6680E6}" dt="2023-05-02T02:31:07.765" v="0"/>
        <pc:sldMkLst>
          <pc:docMk/>
          <pc:sldMk cId="141616479" sldId="2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E74FF-D7C7-4DDE-8203-8E4F019B3C4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45A4E-B588-4730-BE39-19FC7E985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33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576E-E1C3-4591-B8D9-29E23EC33217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3356-5A66-4CDC-A708-45748432871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14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17B4F-435E-4E3A-956B-049555933480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6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8BD9-3994-458E-9BCE-651C1E85DECF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6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2F5C-DA83-4449-BC40-B3FF3A19DD2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4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A0D4-27FC-4EFB-BB59-6609C9660F1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20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B4CB-F3B0-4282-9714-C885E10218BE}" type="datetime1">
              <a:rPr lang="en-US" smtClean="0"/>
              <a:t>5/1/2023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6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1A0-A837-48E9-94E7-FFDF1BA6CC9D}" type="datetime1">
              <a:rPr lang="en-US" smtClean="0"/>
              <a:t>5/1/2023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4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30B92-BCFF-4EF2-AD98-D446AADAE909}" type="datetime1">
              <a:rPr lang="en-US" smtClean="0"/>
              <a:t>5/1/2023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AB42-B38A-46F3-B4E9-D5404173B06C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80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72CD-2D7D-41A6-837A-44BFE5848A6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12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6A08F-B1DE-45D7-AD15-1072B95AFB7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4F93E4D0-2376-4223-98C6-292CE6F4159A}"/>
              </a:ext>
            </a:extLst>
          </p:cNvPr>
          <p:cNvSpPr txBox="1"/>
          <p:nvPr/>
        </p:nvSpPr>
        <p:spPr>
          <a:xfrm>
            <a:off x="470007" y="409045"/>
            <a:ext cx="6832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SUPPLEMENTARY FIGURE 1. 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Comparison of the structures of PF-07284892, RMC445507, TNO155  bound to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SHP2</a:t>
            </a:r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3E4D60-ECE4-419F-BE17-71E270AA59CA}"/>
              </a:ext>
            </a:extLst>
          </p:cNvPr>
          <p:cNvSpPr txBox="1"/>
          <p:nvPr/>
        </p:nvSpPr>
        <p:spPr>
          <a:xfrm>
            <a:off x="1022117" y="1548836"/>
            <a:ext cx="1582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PF-07284892</a:t>
            </a:r>
          </a:p>
          <a:p>
            <a:pPr algn="ctr"/>
            <a:r>
              <a:rPr lang="en-US" b="1" err="1">
                <a:latin typeface="Arial" panose="020B0604020202020204" pitchFamily="34" charset="0"/>
                <a:cs typeface="Arial" panose="020B0604020202020204" pitchFamily="34" charset="0"/>
              </a:rPr>
              <a:t>ARRY</a:t>
            </a: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-558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243B5C-6B9F-48A4-829B-BB74EDAF8EDC}"/>
              </a:ext>
            </a:extLst>
          </p:cNvPr>
          <p:cNvSpPr txBox="1"/>
          <p:nvPr/>
        </p:nvSpPr>
        <p:spPr>
          <a:xfrm>
            <a:off x="3367988" y="1674604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RMC45507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B53CB7-1B3D-48F6-867A-6BAF6D74FD7A}"/>
              </a:ext>
            </a:extLst>
          </p:cNvPr>
          <p:cNvSpPr txBox="1"/>
          <p:nvPr/>
        </p:nvSpPr>
        <p:spPr>
          <a:xfrm>
            <a:off x="5364081" y="1658022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TNO155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15C57EC-358F-4979-2DAA-93B4E01AC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265464"/>
            <a:ext cx="6400800" cy="2159988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47E0162-076F-826C-7AD5-8B76DA56B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9467" y="9322649"/>
            <a:ext cx="6383865" cy="535517"/>
          </a:xfrm>
        </p:spPr>
        <p:txBody>
          <a:bodyPr/>
          <a:lstStyle/>
          <a:p>
            <a:pPr algn="l"/>
            <a:r>
              <a:rPr lang="en-US" sz="800">
                <a:cs typeface="Arial" panose="020B0604020202020204" pitchFamily="34" charset="0"/>
              </a:rPr>
              <a:t>CD-23-</a:t>
            </a:r>
            <a:r>
              <a:rPr lang="en-US" sz="800" err="1">
                <a:cs typeface="Arial" panose="020B0604020202020204" pitchFamily="34" charset="0"/>
              </a:rPr>
              <a:t>0361_Drilon</a:t>
            </a:r>
            <a:r>
              <a:rPr lang="en-US" sz="800">
                <a:cs typeface="Arial" panose="020B0604020202020204" pitchFamily="34" charset="0"/>
              </a:rPr>
              <a:t> et </a:t>
            </a:r>
            <a:r>
              <a:rPr lang="en-US" sz="800" err="1">
                <a:cs typeface="Arial" panose="020B0604020202020204" pitchFamily="34" charset="0"/>
              </a:rPr>
              <a:t>al_SHP2</a:t>
            </a:r>
            <a:r>
              <a:rPr lang="en-US" sz="800">
                <a:cs typeface="Arial" panose="020B0604020202020204" pitchFamily="34" charset="0"/>
              </a:rPr>
              <a:t> inhibition sensitizes to targeted therapy retreatment _Supplement                </a:t>
            </a:r>
          </a:p>
        </p:txBody>
      </p:sp>
      <p:pic>
        <p:nvPicPr>
          <p:cNvPr id="6" name="Picture 5" descr="Diagram, schematic&#10;&#10;Description automatically generated">
            <a:extLst>
              <a:ext uri="{FF2B5EF4-FFF2-40B4-BE49-F238E27FC236}">
                <a16:creationId xmlns:a16="http://schemas.microsoft.com/office/drawing/2014/main" id="{2C73DDB2-439F-F87F-2CA3-A73A70B23B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820" y="5087798"/>
            <a:ext cx="4602760" cy="17260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78DBA18-5749-E90C-DC89-2384D6D74D11}"/>
              </a:ext>
            </a:extLst>
          </p:cNvPr>
          <p:cNvSpPr txBox="1"/>
          <p:nvPr/>
        </p:nvSpPr>
        <p:spPr>
          <a:xfrm>
            <a:off x="600808" y="1235849"/>
            <a:ext cx="489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B1FC02-BE62-9380-CF4B-CBC0A9AC1375}"/>
              </a:ext>
            </a:extLst>
          </p:cNvPr>
          <p:cNvSpPr txBox="1"/>
          <p:nvPr/>
        </p:nvSpPr>
        <p:spPr>
          <a:xfrm>
            <a:off x="600808" y="4958180"/>
            <a:ext cx="489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7F988F-2969-15C8-83E6-3A32C3409831}"/>
              </a:ext>
            </a:extLst>
          </p:cNvPr>
          <p:cNvSpPr txBox="1"/>
          <p:nvPr/>
        </p:nvSpPr>
        <p:spPr>
          <a:xfrm>
            <a:off x="467693" y="7211437"/>
            <a:ext cx="685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(A) 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most notable difference for PF-07284892 is the fused phenyl of the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dihydroindene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which fits deeper into the interface tunnel and makes enhanced contact to the main chain of several residues, especially an edge-face contact to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Phe113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(Feature 1). Other notable differences include: the aminopyridine shared by PF-07284892 and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TNO155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is solvent exposed and interacting with several waters (Feature 2); the methyl that is shared by PF-07284892 and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RMC45507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lacks the  H-bond to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Glu250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that is present for the amine of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TNO155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(Feature 3); the 1,2,4-triazine of PF-07284892 mimics the hydroxymethyl of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RMC45507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via water-mediated contacts to the carbonyls of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Arg111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Leu216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as well as the sidechain of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Arg111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these contacts are absent in the complex for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TNO155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diminished for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RMC45507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(Feature 4). PDB codes are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7RCT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for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RMC45507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7JVM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for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TNO155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2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(B)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Chemical structure of PF-07284892. </a:t>
            </a:r>
          </a:p>
        </p:txBody>
      </p:sp>
    </p:spTree>
    <p:extLst>
      <p:ext uri="{BB962C8B-B14F-4D97-AF65-F5344CB8AC3E}">
        <p14:creationId xmlns:p14="http://schemas.microsoft.com/office/powerpoint/2010/main" val="1628902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3489232-effb-4155-b587-7b10e02b3e7d" xsi:nil="true"/>
    <lcf76f155ced4ddcb4097134ff3c332f xmlns="8fe45260-7770-4b97-a3f8-ade69b7612b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9D12B9BB9DB04FB0BEBD0FBA911E73" ma:contentTypeVersion="12" ma:contentTypeDescription="Create a new document." ma:contentTypeScope="" ma:versionID="03c058c17efe1de044e147e5cb5a3e1a">
  <xsd:schema xmlns:xsd="http://www.w3.org/2001/XMLSchema" xmlns:xs="http://www.w3.org/2001/XMLSchema" xmlns:p="http://schemas.microsoft.com/office/2006/metadata/properties" xmlns:ns2="8fe45260-7770-4b97-a3f8-ade69b7612b4" xmlns:ns3="23489232-effb-4155-b587-7b10e02b3e7d" targetNamespace="http://schemas.microsoft.com/office/2006/metadata/properties" ma:root="true" ma:fieldsID="913a211f3ae7a6f12a4a850819a9c7f5" ns2:_="" ns3:_="">
    <xsd:import namespace="8fe45260-7770-4b97-a3f8-ade69b7612b4"/>
    <xsd:import namespace="23489232-effb-4155-b587-7b10e02b3e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e45260-7770-4b97-a3f8-ade69b761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f9dd247-5f48-452a-8dc4-ff9a39258e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489232-effb-4155-b587-7b10e02b3e7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10e5a39-41a6-4142-865b-8dddd935e0b0}" ma:internalName="TaxCatchAll" ma:showField="CatchAllData" ma:web="23489232-effb-4155-b587-7b10e02b3e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7BAA98-4B26-4449-8949-3530162FE3A6}">
  <ds:schemaRefs>
    <ds:schemaRef ds:uri="23489232-effb-4155-b587-7b10e02b3e7d"/>
    <ds:schemaRef ds:uri="8fe45260-7770-4b97-a3f8-ade69b7612b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140E981-E733-43BE-9186-7B39F848A6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052E99-5D9E-40CC-BAA7-B9CB6E6A5131}">
  <ds:schemaRefs>
    <ds:schemaRef ds:uri="23489232-effb-4155-b587-7b10e02b3e7d"/>
    <ds:schemaRef ds:uri="8fe45260-7770-4b97-a3f8-ade69b7612b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Custom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Rothenberg, Stephen Michael</dc:creator>
  <cp:revision>2</cp:revision>
  <dcterms:modified xsi:type="dcterms:W3CDTF">2023-05-02T02:31:08Z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0x010100209D12B9BB9DB04FB0BEBD0FBA911E73</vt:lpwstr>
  </property>
  <property fmtid="{D5CDD505-2E9C-101B-9397-08002B2CF9AE}" pid="3" name="MSIP_Label_4791b42f-c435-42ca-9531-75a3f42aae3d_Enabled">
    <vt:lpwstr>true</vt:lpwstr>
  </property>
  <property fmtid="{D5CDD505-2E9C-101B-9397-08002B2CF9AE}" pid="4" name="MSIP_Label_4791b42f-c435-42ca-9531-75a3f42aae3d_SetDate">
    <vt:lpwstr>2023-02-17T19:47:48Z</vt:lpwstr>
  </property>
  <property fmtid="{D5CDD505-2E9C-101B-9397-08002B2CF9AE}" pid="5" name="MSIP_Label_4791b42f-c435-42ca-9531-75a3f42aae3d_Method">
    <vt:lpwstr>Privileged</vt:lpwstr>
  </property>
  <property fmtid="{D5CDD505-2E9C-101B-9397-08002B2CF9AE}" pid="6" name="MSIP_Label_4791b42f-c435-42ca-9531-75a3f42aae3d_Name">
    <vt:lpwstr>4791b42f-c435-42ca-9531-75a3f42aae3d</vt:lpwstr>
  </property>
  <property fmtid="{D5CDD505-2E9C-101B-9397-08002B2CF9AE}" pid="7" name="MSIP_Label_4791b42f-c435-42ca-9531-75a3f42aae3d_SiteId">
    <vt:lpwstr>7a916015-20ae-4ad1-9170-eefd915e9272</vt:lpwstr>
  </property>
  <property fmtid="{D5CDD505-2E9C-101B-9397-08002B2CF9AE}" pid="8" name="MSIP_Label_4791b42f-c435-42ca-9531-75a3f42aae3d_ActionId">
    <vt:lpwstr>48d2c370-2ccd-46ab-803f-14b1523d18b4</vt:lpwstr>
  </property>
  <property fmtid="{D5CDD505-2E9C-101B-9397-08002B2CF9AE}" pid="9" name="MSIP_Label_4791b42f-c435-42ca-9531-75a3f42aae3d_ContentBits">
    <vt:lpwstr>0</vt:lpwstr>
  </property>
  <property fmtid="{D5CDD505-2E9C-101B-9397-08002B2CF9AE}" pid="10" name="MediaServiceImageTags">
    <vt:lpwstr/>
  </property>
</Properties>
</file>