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81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D38666-B52D-4E53-88C6-8BB94473F537}" vWet="2" dt="2023-05-02T01:36:34.272"/>
    <p1510:client id="{235D47DB-8CC4-44D3-9991-3BC0172C60F9}" v="788" dt="2023-05-02T01:48:33.244"/>
    <p1510:client id="{587CBEC2-0E5D-4CEF-8D03-D03B8EBF9AD0}" v="1" dt="2023-05-02T02:26:50.763"/>
    <p1510:client id="{95574CA2-5EE0-4569-8A8E-1144D1D60F62}" v="90" dt="2023-05-01T22:24:11.433"/>
    <p1510:client id="{AB507D26-3848-4376-A4E5-C0A4A3364D67}" v="7" dt="2023-05-02T02:30:00.7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AB507D26-3848-4376-A4E5-C0A4A3364D67}"/>
    <pc:docChg chg="delSld">
      <pc:chgData name="Rothenberg, Stephen Michael" userId="S::rothes01@pfizer.com::43e148ea-22e2-4326-87a0-f168bc56389b" providerId="AD" clId="Web-{AB507D26-3848-4376-A4E5-C0A4A3364D67}" dt="2023-05-02T02:30:00.791" v="5"/>
      <pc:docMkLst>
        <pc:docMk/>
      </pc:docMkLst>
      <pc:sldChg chg="del">
        <pc:chgData name="Rothenberg, Stephen Michael" userId="S::rothes01@pfizer.com::43e148ea-22e2-4326-87a0-f168bc56389b" providerId="AD" clId="Web-{AB507D26-3848-4376-A4E5-C0A4A3364D67}" dt="2023-05-02T02:30:00.791" v="1"/>
        <pc:sldMkLst>
          <pc:docMk/>
          <pc:sldMk cId="1906217607" sldId="264"/>
        </pc:sldMkLst>
      </pc:sldChg>
      <pc:sldChg chg="del">
        <pc:chgData name="Rothenberg, Stephen Michael" userId="S::rothes01@pfizer.com::43e148ea-22e2-4326-87a0-f168bc56389b" providerId="AD" clId="Web-{AB507D26-3848-4376-A4E5-C0A4A3364D67}" dt="2023-05-02T02:30:00.791" v="5"/>
        <pc:sldMkLst>
          <pc:docMk/>
          <pc:sldMk cId="536969498" sldId="269"/>
        </pc:sldMkLst>
      </pc:sldChg>
      <pc:sldChg chg="del">
        <pc:chgData name="Rothenberg, Stephen Michael" userId="S::rothes01@pfizer.com::43e148ea-22e2-4326-87a0-f168bc56389b" providerId="AD" clId="Web-{AB507D26-3848-4376-A4E5-C0A4A3364D67}" dt="2023-05-02T02:30:00.791" v="4"/>
        <pc:sldMkLst>
          <pc:docMk/>
          <pc:sldMk cId="997795157" sldId="271"/>
        </pc:sldMkLst>
      </pc:sldChg>
      <pc:sldChg chg="del">
        <pc:chgData name="Rothenberg, Stephen Michael" userId="S::rothes01@pfizer.com::43e148ea-22e2-4326-87a0-f168bc56389b" providerId="AD" clId="Web-{AB507D26-3848-4376-A4E5-C0A4A3364D67}" dt="2023-05-02T02:30:00.791" v="2"/>
        <pc:sldMkLst>
          <pc:docMk/>
          <pc:sldMk cId="7373193" sldId="282"/>
        </pc:sldMkLst>
      </pc:sldChg>
      <pc:sldChg chg="del">
        <pc:chgData name="Rothenberg, Stephen Michael" userId="S::rothes01@pfizer.com::43e148ea-22e2-4326-87a0-f168bc56389b" providerId="AD" clId="Web-{AB507D26-3848-4376-A4E5-C0A4A3364D67}" dt="2023-05-02T02:30:00.791" v="3"/>
        <pc:sldMkLst>
          <pc:docMk/>
          <pc:sldMk cId="3417621930" sldId="288"/>
        </pc:sldMkLst>
      </pc:sldChg>
      <pc:sldChg chg="del">
        <pc:chgData name="Rothenberg, Stephen Michael" userId="S::rothes01@pfizer.com::43e148ea-22e2-4326-87a0-f168bc56389b" providerId="AD" clId="Web-{AB507D26-3848-4376-A4E5-C0A4A3364D67}" dt="2023-05-02T02:30:00.791" v="0"/>
        <pc:sldMkLst>
          <pc:docMk/>
          <pc:sldMk cId="141616479" sldId="289"/>
        </pc:sldMkLst>
      </pc:sldChg>
    </pc:docChg>
  </pc:docChgLst>
  <pc:docChgLst>
    <pc:chgData clId="Web-{AB507D26-3848-4376-A4E5-C0A4A3364D67}"/>
    <pc:docChg chg="delSld">
      <pc:chgData name="" userId="" providerId="" clId="Web-{AB507D26-3848-4376-A4E5-C0A4A3364D67}" dt="2023-05-02T02:29:57.901" v="0"/>
      <pc:docMkLst>
        <pc:docMk/>
      </pc:docMkLst>
      <pc:sldChg chg="del">
        <pc:chgData name="" userId="" providerId="" clId="Web-{AB507D26-3848-4376-A4E5-C0A4A3364D67}" dt="2023-05-02T02:29:57.901" v="0"/>
        <pc:sldMkLst>
          <pc:docMk/>
          <pc:sldMk cId="1628902858" sldId="28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A4D93DE-A1E6-4617-AD50-C1DC21EE5066}"/>
              </a:ext>
            </a:extLst>
          </p:cNvPr>
          <p:cNvSpPr txBox="1"/>
          <p:nvPr/>
        </p:nvSpPr>
        <p:spPr>
          <a:xfrm>
            <a:off x="697452" y="975655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23FCFB-9265-4318-B50B-A5FC80185B18}"/>
              </a:ext>
            </a:extLst>
          </p:cNvPr>
          <p:cNvSpPr txBox="1"/>
          <p:nvPr/>
        </p:nvSpPr>
        <p:spPr>
          <a:xfrm>
            <a:off x="3999126" y="975655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AA3159-2B22-45DF-9261-E1703D9A1292}"/>
              </a:ext>
            </a:extLst>
          </p:cNvPr>
          <p:cNvSpPr txBox="1"/>
          <p:nvPr/>
        </p:nvSpPr>
        <p:spPr>
          <a:xfrm>
            <a:off x="697452" y="4518660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3B0F54-8DC0-4BDA-9667-2395530AA380}"/>
              </a:ext>
            </a:extLst>
          </p:cNvPr>
          <p:cNvSpPr txBox="1"/>
          <p:nvPr/>
        </p:nvSpPr>
        <p:spPr>
          <a:xfrm>
            <a:off x="3999126" y="4518660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247021F-491C-41FE-3EE4-788C665A16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169349"/>
              </p:ext>
            </p:extLst>
          </p:nvPr>
        </p:nvGraphicFramePr>
        <p:xfrm>
          <a:off x="473194" y="1114154"/>
          <a:ext cx="7150100" cy="687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7150134" imgH="6871140" progId="Prism9.Document">
                  <p:embed/>
                </p:oleObj>
              </mc:Choice>
              <mc:Fallback>
                <p:oleObj name="Prism 9" r:id="rId2" imgW="7150134" imgH="6871140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0247021F-491C-41FE-3EE4-788C665A1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3194" y="1114154"/>
                        <a:ext cx="7150100" cy="6870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F2975655-B7B8-69F4-0C63-A665426DA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FF6EB7-84A7-504D-8DE1-05868137EE16}"/>
              </a:ext>
            </a:extLst>
          </p:cNvPr>
          <p:cNvSpPr txBox="1"/>
          <p:nvPr/>
        </p:nvSpPr>
        <p:spPr>
          <a:xfrm>
            <a:off x="470007" y="409045"/>
            <a:ext cx="6832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FIGURE 2.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Intermittent dosing of PF-07284892 preserves efficacy and improves tolerability preclinically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150413-9EE6-F461-E8D3-420F57810B56}"/>
              </a:ext>
            </a:extLst>
          </p:cNvPr>
          <p:cNvSpPr txBox="1"/>
          <p:nvPr/>
        </p:nvSpPr>
        <p:spPr>
          <a:xfrm>
            <a:off x="457646" y="7680798"/>
            <a:ext cx="6858000" cy="14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different panels depict (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A)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tumor volume,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(B)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white blood cell count, 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(C)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hematocrit, and 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(D)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platelet count. Mice xenografted with MIA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PaCa2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cells were treated orally with the indicated dose and schedule of PF-07284892 when tumors reached ~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200mm3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for two weeks. Efficacy and blood counts were determined at the end of dosing.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Asterixes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indicate p &lt;0.05 by one-way ANOVA. Abbreviations: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AR558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—PF-07284892 (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ARRY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-558);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HCT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—hematocrit;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MWF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—Monday, Wednesday, Friday; MTh—Monday, Thursday;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mpk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—milligrams per kilogram;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—microliters;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QD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daily; WBC—white blood cell. </a:t>
            </a:r>
          </a:p>
        </p:txBody>
      </p:sp>
    </p:spTree>
    <p:extLst>
      <p:ext uri="{BB962C8B-B14F-4D97-AF65-F5344CB8AC3E}">
        <p14:creationId xmlns:p14="http://schemas.microsoft.com/office/powerpoint/2010/main" val="3990877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BAA98-4B26-4449-8949-3530162FE3A6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23489232-effb-4155-b587-7b10e02b3e7d"/>
    <ds:schemaRef ds:uri="8fe45260-7770-4b97-a3f8-ade69b7612b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1259</Words>
  <Application>Microsoft Office PowerPoint</Application>
  <PresentationFormat>Custom</PresentationFormat>
  <Paragraphs>107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3</cp:revision>
  <dcterms:modified xsi:type="dcterms:W3CDTF">2023-05-02T02:30:03Z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