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71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EFCA4A-9C67-04B6-5CCB-DAD83A33F64A}" name="Harney, Allison S" initials="HAS" userId="S::HARNEA01@pfizer.com::6208de90-c411-4cc2-89a7-51e581a127d3" providerId="AD"/>
  <p188:author id="{EA46A258-16B0-52D4-8BA3-F2C7C1B2221C}" name="drilona@mskcc.org" initials="dr" userId="S::urn:spo:guest#drilona@mskcc.org::" providerId="AD"/>
  <p188:author id="{0C1C317A-0734-D941-11FA-ADBF5A9D290C}" name="Rothenberg, Stephen Michael" initials="RSM" userId="S::ROTHES01@pfizer.com::43e148ea-22e2-4326-87a0-f168bc56389b" providerId="AD"/>
  <p188:author id="{7C8566B5-4450-3EC3-3CD0-C30DEBB51561}" name="Rothenberg, Stephen Michael" initials="RM" userId="S::rothes01@pfizer.com::43e148ea-22e2-4326-87a0-f168bc56389b" providerId="AD"/>
  <p188:author id="{0A815EC0-6061-B151-C543-02819C655DCB}" name="Feng, Gang" initials="FG" userId="S::FENGG01@pfizer.com::8e2a4499-420c-4726-a270-07da564efa1b" providerId="AD"/>
  <p188:author id="{D78F03E7-5303-4BCB-9B3C-7B9B7069B466}" name="Nepert, Dale" initials="ND" userId="S::NEPERD@pfizer.com::6ddafba3-8947-4172-acb4-b4ab6f80dd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050"/>
    <a:srgbClr val="008080"/>
    <a:srgbClr val="009999"/>
    <a:srgbClr val="9933FF"/>
    <a:srgbClr val="9F1F71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098FB1-86C1-4B71-A085-9222143A3AEC}" v="7" dt="2023-05-02T02:29:30.11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1" d="100"/>
          <a:sy n="41" d="100"/>
        </p:scale>
        <p:origin x="2104" y="24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thenberg, Stephen Michael" userId="S::rothes01@pfizer.com::43e148ea-22e2-4326-87a0-f168bc56389b" providerId="AD" clId="Web-{2D098FB1-86C1-4B71-A085-9222143A3AEC}"/>
    <pc:docChg chg="delSld">
      <pc:chgData name="Rothenberg, Stephen Michael" userId="S::rothes01@pfizer.com::43e148ea-22e2-4326-87a0-f168bc56389b" providerId="AD" clId="Web-{2D098FB1-86C1-4B71-A085-9222143A3AEC}" dt="2023-05-02T02:29:30.113" v="6"/>
      <pc:docMkLst>
        <pc:docMk/>
      </pc:docMkLst>
      <pc:sldChg chg="del">
        <pc:chgData name="Rothenberg, Stephen Michael" userId="S::rothes01@pfizer.com::43e148ea-22e2-4326-87a0-f168bc56389b" providerId="AD" clId="Web-{2D098FB1-86C1-4B71-A085-9222143A3AEC}" dt="2023-05-02T02:29:30.113" v="4"/>
        <pc:sldMkLst>
          <pc:docMk/>
          <pc:sldMk cId="1906217607" sldId="264"/>
        </pc:sldMkLst>
      </pc:sldChg>
      <pc:sldChg chg="del">
        <pc:chgData name="Rothenberg, Stephen Michael" userId="S::rothes01@pfizer.com::43e148ea-22e2-4326-87a0-f168bc56389b" providerId="AD" clId="Web-{2D098FB1-86C1-4B71-A085-9222143A3AEC}" dt="2023-05-02T02:29:23.738" v="0"/>
        <pc:sldMkLst>
          <pc:docMk/>
          <pc:sldMk cId="536969498" sldId="269"/>
        </pc:sldMkLst>
      </pc:sldChg>
      <pc:sldChg chg="del">
        <pc:chgData name="Rothenberg, Stephen Michael" userId="S::rothes01@pfizer.com::43e148ea-22e2-4326-87a0-f168bc56389b" providerId="AD" clId="Web-{2D098FB1-86C1-4B71-A085-9222143A3AEC}" dt="2023-05-02T02:29:23.738" v="2"/>
        <pc:sldMkLst>
          <pc:docMk/>
          <pc:sldMk cId="1628902858" sldId="280"/>
        </pc:sldMkLst>
      </pc:sldChg>
      <pc:sldChg chg="del">
        <pc:chgData name="Rothenberg, Stephen Michael" userId="S::rothes01@pfizer.com::43e148ea-22e2-4326-87a0-f168bc56389b" providerId="AD" clId="Web-{2D098FB1-86C1-4B71-A085-9222143A3AEC}" dt="2023-05-02T02:29:23.738" v="1"/>
        <pc:sldMkLst>
          <pc:docMk/>
          <pc:sldMk cId="3990877330" sldId="281"/>
        </pc:sldMkLst>
      </pc:sldChg>
      <pc:sldChg chg="del">
        <pc:chgData name="Rothenberg, Stephen Michael" userId="S::rothes01@pfizer.com::43e148ea-22e2-4326-87a0-f168bc56389b" providerId="AD" clId="Web-{2D098FB1-86C1-4B71-A085-9222143A3AEC}" dt="2023-05-02T02:29:30.113" v="5"/>
        <pc:sldMkLst>
          <pc:docMk/>
          <pc:sldMk cId="7373193" sldId="282"/>
        </pc:sldMkLst>
      </pc:sldChg>
      <pc:sldChg chg="del">
        <pc:chgData name="Rothenberg, Stephen Michael" userId="S::rothes01@pfizer.com::43e148ea-22e2-4326-87a0-f168bc56389b" providerId="AD" clId="Web-{2D098FB1-86C1-4B71-A085-9222143A3AEC}" dt="2023-05-02T02:29:30.113" v="6"/>
        <pc:sldMkLst>
          <pc:docMk/>
          <pc:sldMk cId="3417621930" sldId="288"/>
        </pc:sldMkLst>
      </pc:sldChg>
      <pc:sldChg chg="del">
        <pc:chgData name="Rothenberg, Stephen Michael" userId="S::rothes01@pfizer.com::43e148ea-22e2-4326-87a0-f168bc56389b" providerId="AD" clId="Web-{2D098FB1-86C1-4B71-A085-9222143A3AEC}" dt="2023-05-02T02:29:30.113" v="3"/>
        <pc:sldMkLst>
          <pc:docMk/>
          <pc:sldMk cId="141616479" sldId="2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E74FF-D7C7-4DDE-8203-8E4F019B3C4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45A4E-B588-4730-BE39-19FC7E985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3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576E-E1C3-4591-B8D9-29E23EC33217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3356-5A66-4CDC-A708-45748432871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1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17B4F-435E-4E3A-956B-049555933480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6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8BD9-3994-458E-9BCE-651C1E85DECF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6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2F5C-DA83-4449-BC40-B3FF3A19DD2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4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A0D4-27FC-4EFB-BB59-6609C9660F1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2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B4CB-F3B0-4282-9714-C885E10218BE}" type="datetime1">
              <a:rPr lang="en-US" smtClean="0"/>
              <a:t>5/1/2023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6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1A0-A837-48E9-94E7-FFDF1BA6CC9D}" type="datetime1">
              <a:rPr lang="en-US" smtClean="0"/>
              <a:t>5/1/2023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4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0B92-BCFF-4EF2-AD98-D446AADAE909}" type="datetime1">
              <a:rPr lang="en-US" smtClean="0"/>
              <a:t>5/1/2023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AB42-B38A-46F3-B4E9-D5404173B06C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80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72CD-2D7D-41A6-837A-44BFE5848A6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1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6A08F-B1DE-45D7-AD15-1072B95AFB7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A4D93DE-A1E6-4617-AD50-C1DC21EE5066}"/>
              </a:ext>
            </a:extLst>
          </p:cNvPr>
          <p:cNvSpPr txBox="1"/>
          <p:nvPr/>
        </p:nvSpPr>
        <p:spPr>
          <a:xfrm>
            <a:off x="600808" y="1217262"/>
            <a:ext cx="489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8EDDCF-205A-488B-A9D1-D8F5D62FB2C8}"/>
              </a:ext>
            </a:extLst>
          </p:cNvPr>
          <p:cNvSpPr txBox="1"/>
          <p:nvPr/>
        </p:nvSpPr>
        <p:spPr>
          <a:xfrm>
            <a:off x="600808" y="3812707"/>
            <a:ext cx="410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0A63A0-5DFF-413E-8927-1B5D5C57BDE2}"/>
              </a:ext>
            </a:extLst>
          </p:cNvPr>
          <p:cNvSpPr txBox="1"/>
          <p:nvPr/>
        </p:nvSpPr>
        <p:spPr>
          <a:xfrm>
            <a:off x="3810000" y="3812707"/>
            <a:ext cx="410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29B0EE7D-84E6-4E78-9D0F-CEE7E4F805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639987"/>
              </p:ext>
            </p:extLst>
          </p:nvPr>
        </p:nvGraphicFramePr>
        <p:xfrm>
          <a:off x="596813" y="4136134"/>
          <a:ext cx="3390900" cy="182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3390678" imgH="1822019" progId="Prism9.Document">
                  <p:embed/>
                </p:oleObj>
              </mc:Choice>
              <mc:Fallback>
                <p:oleObj name="Prism 9" r:id="rId2" imgW="3390678" imgH="1822019" progId="Prism9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29B0EE7D-84E6-4E78-9D0F-CEE7E4F8053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96813" y="4136134"/>
                        <a:ext cx="3390900" cy="1822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138E21F-7A58-4107-905F-B0B14A1AEB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8100255"/>
              </p:ext>
            </p:extLst>
          </p:nvPr>
        </p:nvGraphicFramePr>
        <p:xfrm>
          <a:off x="4081463" y="1540689"/>
          <a:ext cx="3690937" cy="182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4" imgW="3691031" imgH="1822019" progId="Prism9.Document">
                  <p:embed/>
                </p:oleObj>
              </mc:Choice>
              <mc:Fallback>
                <p:oleObj name="Prism 9" r:id="rId4" imgW="3691031" imgH="1822019" progId="Prism9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1138E21F-7A58-4107-905F-B0B14A1AEB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81463" y="1540689"/>
                        <a:ext cx="3690937" cy="1822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D4992978-E910-4CF7-BC02-082D19A43E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4255424"/>
              </p:ext>
            </p:extLst>
          </p:nvPr>
        </p:nvGraphicFramePr>
        <p:xfrm>
          <a:off x="574675" y="1540301"/>
          <a:ext cx="3433763" cy="192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6" imgW="3433174" imgH="1928625" progId="Prism9.Document">
                  <p:embed/>
                </p:oleObj>
              </mc:Choice>
              <mc:Fallback>
                <p:oleObj name="Prism 9" r:id="rId6" imgW="3433174" imgH="1928625" progId="Prism9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D4992978-E910-4CF7-BC02-082D19A43E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4675" y="1540301"/>
                        <a:ext cx="3433763" cy="1928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1775CED2-DB56-4D78-AC75-BE50AD4A4F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8729336"/>
              </p:ext>
            </p:extLst>
          </p:nvPr>
        </p:nvGraphicFramePr>
        <p:xfrm>
          <a:off x="4525540" y="4264486"/>
          <a:ext cx="2801938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8" imgW="4511060" imgH="2901401" progId="Prism9.Document">
                  <p:embed/>
                </p:oleObj>
              </mc:Choice>
              <mc:Fallback>
                <p:oleObj name="Prism 9" r:id="rId8" imgW="4511060" imgH="2901401" progId="Prism9.Document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1775CED2-DB56-4D78-AC75-BE50AD4A4F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25540" y="4264486"/>
                        <a:ext cx="2801938" cy="180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B71CA04A-4CA1-4AE0-85E4-4D04A41376F0}"/>
              </a:ext>
            </a:extLst>
          </p:cNvPr>
          <p:cNvSpPr txBox="1"/>
          <p:nvPr/>
        </p:nvSpPr>
        <p:spPr>
          <a:xfrm>
            <a:off x="3810000" y="1217262"/>
            <a:ext cx="489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6E2B394C-E13B-AEFA-728E-EA8583F12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9467" y="9322649"/>
            <a:ext cx="6383865" cy="535517"/>
          </a:xfrm>
        </p:spPr>
        <p:txBody>
          <a:bodyPr/>
          <a:lstStyle/>
          <a:p>
            <a:pPr algn="l"/>
            <a:r>
              <a:rPr lang="en-US" sz="800">
                <a:cs typeface="Arial" panose="020B0604020202020204" pitchFamily="34" charset="0"/>
              </a:rPr>
              <a:t>CD-23-</a:t>
            </a:r>
            <a:r>
              <a:rPr lang="en-US" sz="800" err="1">
                <a:cs typeface="Arial" panose="020B0604020202020204" pitchFamily="34" charset="0"/>
              </a:rPr>
              <a:t>0361_Drilon</a:t>
            </a:r>
            <a:r>
              <a:rPr lang="en-US" sz="800">
                <a:cs typeface="Arial" panose="020B0604020202020204" pitchFamily="34" charset="0"/>
              </a:rPr>
              <a:t> et </a:t>
            </a:r>
            <a:r>
              <a:rPr lang="en-US" sz="800" err="1">
                <a:cs typeface="Arial" panose="020B0604020202020204" pitchFamily="34" charset="0"/>
              </a:rPr>
              <a:t>al_SHP2</a:t>
            </a:r>
            <a:r>
              <a:rPr lang="en-US" sz="800">
                <a:cs typeface="Arial" panose="020B0604020202020204" pitchFamily="34" charset="0"/>
              </a:rPr>
              <a:t> inhibition sensitizes to targeted therapy retreatment _Supplement              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5DAEEA-6273-A94F-B408-C1E6FE9BE3E2}"/>
              </a:ext>
            </a:extLst>
          </p:cNvPr>
          <p:cNvSpPr txBox="1"/>
          <p:nvPr/>
        </p:nvSpPr>
        <p:spPr>
          <a:xfrm>
            <a:off x="470007" y="409045"/>
            <a:ext cx="6832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SUPPLEMENTARY FIGURE 4. </a:t>
            </a:r>
            <a:r>
              <a:rPr lang="en-US" sz="1200">
                <a:effectLst/>
                <a:latin typeface="Arial"/>
                <a:ea typeface="+mn-lt"/>
                <a:cs typeface="+mn-lt"/>
              </a:rPr>
              <a:t>PF-07284892 combination efficacy in additional oncogenic driver-positive mouse cancer models</a:t>
            </a:r>
            <a:r>
              <a:rPr lang="en-US" sz="1200">
                <a:latin typeface="Arial"/>
                <a:ea typeface="+mn-lt"/>
                <a:cs typeface="+mn-lt"/>
              </a:rPr>
              <a:t> and monotherapy PK/PD</a:t>
            </a:r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3CCDC9-4AEC-A558-0FE4-7C8E31EC49CF}"/>
              </a:ext>
            </a:extLst>
          </p:cNvPr>
          <p:cNvSpPr txBox="1"/>
          <p:nvPr/>
        </p:nvSpPr>
        <p:spPr>
          <a:xfrm>
            <a:off x="470007" y="7499541"/>
            <a:ext cx="6858000" cy="165898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>
                <a:effectLst/>
                <a:latin typeface="Arial"/>
                <a:ea typeface="Calibri" panose="020F0502020204030204" pitchFamily="34" charset="0"/>
                <a:cs typeface="Arial"/>
              </a:rPr>
              <a:t>(</a:t>
            </a:r>
            <a:r>
              <a:rPr lang="en-US" sz="1200" b="1">
                <a:effectLst/>
                <a:latin typeface="Arial"/>
                <a:ea typeface="Calibri" panose="020F0502020204030204" pitchFamily="34" charset="0"/>
                <a:cs typeface="Arial"/>
              </a:rPr>
              <a:t>A-C</a:t>
            </a:r>
            <a:r>
              <a:rPr lang="en-US" sz="1200">
                <a:effectLst/>
                <a:latin typeface="Arial"/>
                <a:ea typeface="Calibri" panose="020F0502020204030204" pitchFamily="34" charset="0"/>
                <a:cs typeface="Arial"/>
              </a:rPr>
              <a:t>) Additional mouse xenograft and PDX tumor models treated and analyzed as in </a:t>
            </a:r>
            <a:r>
              <a:rPr lang="en-US" sz="1200" b="1">
                <a:effectLst/>
                <a:latin typeface="Arial"/>
                <a:ea typeface="Calibri" panose="020F0502020204030204" pitchFamily="34" charset="0"/>
                <a:cs typeface="Arial"/>
              </a:rPr>
              <a:t>Figure 1B-D</a:t>
            </a:r>
            <a:r>
              <a:rPr lang="en-US" sz="1200">
                <a:effectLst/>
                <a:latin typeface="Arial"/>
                <a:ea typeface="Calibri" panose="020F0502020204030204" pitchFamily="34" charset="0"/>
                <a:cs typeface="Arial"/>
              </a:rPr>
              <a:t>. Cetuximab was dosed at 20 mg/kg Q4D by intraperitoneal injection. (</a:t>
            </a:r>
            <a:r>
              <a:rPr lang="en-US" sz="1200" b="1">
                <a:effectLst/>
                <a:latin typeface="Arial"/>
                <a:ea typeface="Calibri" panose="020F0502020204030204" pitchFamily="34" charset="0"/>
                <a:cs typeface="Arial"/>
              </a:rPr>
              <a:t>D</a:t>
            </a:r>
            <a:r>
              <a:rPr lang="en-US" sz="1200">
                <a:effectLst/>
                <a:latin typeface="Arial"/>
                <a:ea typeface="Calibri" panose="020F0502020204030204" pitchFamily="34" charset="0"/>
                <a:cs typeface="Arial"/>
              </a:rPr>
              <a:t>) Mice xenografted with MIA PaCa2 cells were treated orally with a single 30 mg/kg dose of PF-07284892 when tumors reached ~500mm3. Tumors and blood harvested at the indicated times were analyzed for </a:t>
            </a:r>
            <a:r>
              <a:rPr lang="en-US" sz="1200" err="1">
                <a:effectLst/>
                <a:latin typeface="Arial"/>
                <a:ea typeface="Calibri" panose="020F0502020204030204" pitchFamily="34" charset="0"/>
                <a:cs typeface="Arial"/>
              </a:rPr>
              <a:t>pERK</a:t>
            </a:r>
            <a:r>
              <a:rPr lang="en-US" sz="1200">
                <a:effectLst/>
                <a:latin typeface="Arial"/>
                <a:ea typeface="Calibri" panose="020F0502020204030204" pitchFamily="34" charset="0"/>
                <a:cs typeface="Arial"/>
              </a:rPr>
              <a:t> and GAPDH (tumors) or PF-07284892 (plasma) levels. Mean and SD for 3 animals is shown. Abbreviations: C</a:t>
            </a:r>
            <a:r>
              <a:rPr lang="en-US" sz="1200" baseline="-25000">
                <a:effectLst/>
                <a:latin typeface="Arial"/>
                <a:ea typeface="Calibri" panose="020F0502020204030204" pitchFamily="34" charset="0"/>
                <a:cs typeface="Arial"/>
              </a:rPr>
              <a:t>p</a:t>
            </a:r>
            <a:r>
              <a:rPr lang="en-US" sz="1200">
                <a:effectLst/>
                <a:latin typeface="Arial"/>
                <a:ea typeface="Calibri" panose="020F0502020204030204" pitchFamily="34" charset="0"/>
                <a:cs typeface="Arial"/>
              </a:rPr>
              <a:t>—plasma concentration; CRC–colorectal cancer; kg—kilograms; </a:t>
            </a:r>
            <a:r>
              <a:rPr lang="en-US" sz="1200" err="1">
                <a:effectLst/>
                <a:latin typeface="Arial"/>
                <a:ea typeface="Calibri" panose="020F0502020204030204" pitchFamily="34" charset="0"/>
                <a:cs typeface="Arial"/>
              </a:rPr>
              <a:t>lorla</a:t>
            </a:r>
            <a:r>
              <a:rPr lang="en-US" sz="1200">
                <a:effectLst/>
                <a:latin typeface="Arial"/>
                <a:ea typeface="Calibri" panose="020F0502020204030204" pitchFamily="34" charset="0"/>
                <a:cs typeface="Arial"/>
              </a:rPr>
              <a:t>—</a:t>
            </a:r>
            <a:r>
              <a:rPr lang="en-US" sz="1200" err="1">
                <a:effectLst/>
                <a:latin typeface="Arial"/>
                <a:ea typeface="Calibri" panose="020F0502020204030204" pitchFamily="34" charset="0"/>
                <a:cs typeface="Arial"/>
              </a:rPr>
              <a:t>lorlatinib</a:t>
            </a:r>
            <a:r>
              <a:rPr lang="en-US" sz="1200">
                <a:effectLst/>
                <a:latin typeface="Arial"/>
                <a:ea typeface="Calibri" panose="020F0502020204030204" pitchFamily="34" charset="0"/>
                <a:cs typeface="Arial"/>
              </a:rPr>
              <a:t>; mg—milligrams; mL—milliliters;</a:t>
            </a:r>
            <a:r>
              <a:rPr lang="en-US" sz="1200"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err="1">
                <a:latin typeface="Arial"/>
                <a:ea typeface="Calibri" panose="020F0502020204030204" pitchFamily="34" charset="0"/>
                <a:cs typeface="Arial"/>
              </a:rPr>
              <a:t>pERK</a:t>
            </a:r>
            <a:r>
              <a:rPr lang="en-US" sz="1200">
                <a:latin typeface="Arial"/>
                <a:ea typeface="Calibri" panose="020F0502020204030204" pitchFamily="34" charset="0"/>
                <a:cs typeface="Arial"/>
              </a:rPr>
              <a:t>—phosphorylated ERK; </a:t>
            </a:r>
            <a:r>
              <a:rPr lang="en-US" sz="1200" err="1">
                <a:effectLst/>
                <a:latin typeface="Arial"/>
                <a:ea typeface="Calibri" panose="020F0502020204030204" pitchFamily="34" charset="0"/>
                <a:cs typeface="Arial"/>
              </a:rPr>
              <a:t>PDX</a:t>
            </a:r>
            <a:r>
              <a:rPr lang="en-US" sz="1200">
                <a:effectLst/>
                <a:latin typeface="Arial"/>
                <a:ea typeface="Calibri" panose="020F0502020204030204" pitchFamily="34" charset="0"/>
                <a:cs typeface="Arial"/>
              </a:rPr>
              <a:t>—patient derived xenograft; PK/PD—pharmacokinetics/pharmacodynamics; POC—percent of control; ug</a:t>
            </a:r>
            <a:r>
              <a:rPr lang="en-US" sz="1200" b="1">
                <a:effectLst/>
                <a:latin typeface="Arial"/>
                <a:ea typeface="Calibri" panose="020F0502020204030204" pitchFamily="34" charset="0"/>
                <a:cs typeface="Arial"/>
              </a:rPr>
              <a:t>—</a:t>
            </a:r>
            <a:r>
              <a:rPr lang="en-US" sz="1200">
                <a:effectLst/>
                <a:latin typeface="Arial"/>
                <a:ea typeface="Calibri" panose="020F0502020204030204" pitchFamily="34" charset="0"/>
                <a:cs typeface="Arial"/>
              </a:rPr>
              <a:t>micrograms.</a:t>
            </a:r>
            <a:r>
              <a:rPr lang="en-US" sz="1200">
                <a:latin typeface="Arial"/>
                <a:ea typeface="Calibri" panose="020F0502020204030204" pitchFamily="34" charset="0"/>
                <a:cs typeface="Arial"/>
              </a:rPr>
              <a:t> </a:t>
            </a:r>
            <a:endParaRPr lang="en-US" sz="12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795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3489232-effb-4155-b587-7b10e02b3e7d" xsi:nil="true"/>
    <lcf76f155ced4ddcb4097134ff3c332f xmlns="8fe45260-7770-4b97-a3f8-ade69b7612b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9D12B9BB9DB04FB0BEBD0FBA911E73" ma:contentTypeVersion="12" ma:contentTypeDescription="Create a new document." ma:contentTypeScope="" ma:versionID="03c058c17efe1de044e147e5cb5a3e1a">
  <xsd:schema xmlns:xsd="http://www.w3.org/2001/XMLSchema" xmlns:xs="http://www.w3.org/2001/XMLSchema" xmlns:p="http://schemas.microsoft.com/office/2006/metadata/properties" xmlns:ns2="8fe45260-7770-4b97-a3f8-ade69b7612b4" xmlns:ns3="23489232-effb-4155-b587-7b10e02b3e7d" targetNamespace="http://schemas.microsoft.com/office/2006/metadata/properties" ma:root="true" ma:fieldsID="913a211f3ae7a6f12a4a850819a9c7f5" ns2:_="" ns3:_="">
    <xsd:import namespace="8fe45260-7770-4b97-a3f8-ade69b7612b4"/>
    <xsd:import namespace="23489232-effb-4155-b587-7b10e02b3e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e45260-7770-4b97-a3f8-ade69b761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f9dd247-5f48-452a-8dc4-ff9a39258e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489232-effb-4155-b587-7b10e02b3e7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10e5a39-41a6-4142-865b-8dddd935e0b0}" ma:internalName="TaxCatchAll" ma:showField="CatchAllData" ma:web="23489232-effb-4155-b587-7b10e02b3e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7BAA98-4B26-4449-8949-3530162FE3A6}">
  <ds:schemaRefs>
    <ds:schemaRef ds:uri="http://purl.org/dc/elements/1.1/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23489232-effb-4155-b587-7b10e02b3e7d"/>
    <ds:schemaRef ds:uri="8fe45260-7770-4b97-a3f8-ade69b7612b4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140E981-E733-43BE-9186-7B39F848A6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052E99-5D9E-40CC-BAA7-B9CB6E6A5131}">
  <ds:schemaRefs>
    <ds:schemaRef ds:uri="23489232-effb-4155-b587-7b10e02b3e7d"/>
    <ds:schemaRef ds:uri="8fe45260-7770-4b97-a3f8-ade69b7612b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1259</Words>
  <Application>Microsoft Office PowerPoint</Application>
  <PresentationFormat>Custom</PresentationFormat>
  <Paragraphs>107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Rothenberg, Stephen Michael</dc:creator>
  <cp:lastModifiedBy>Rothenberg, Stephen Michael</cp:lastModifiedBy>
  <cp:revision>3</cp:revision>
  <dcterms:modified xsi:type="dcterms:W3CDTF">2023-05-02T02:29:33Z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0x010100209D12B9BB9DB04FB0BEBD0FBA911E73</vt:lpwstr>
  </property>
  <property fmtid="{D5CDD505-2E9C-101B-9397-08002B2CF9AE}" pid="3" name="MSIP_Label_4791b42f-c435-42ca-9531-75a3f42aae3d_Enabled">
    <vt:lpwstr>true</vt:lpwstr>
  </property>
  <property fmtid="{D5CDD505-2E9C-101B-9397-08002B2CF9AE}" pid="4" name="MSIP_Label_4791b42f-c435-42ca-9531-75a3f42aae3d_SetDate">
    <vt:lpwstr>2023-02-17T19:47:48Z</vt:lpwstr>
  </property>
  <property fmtid="{D5CDD505-2E9C-101B-9397-08002B2CF9AE}" pid="5" name="MSIP_Label_4791b42f-c435-42ca-9531-75a3f42aae3d_Method">
    <vt:lpwstr>Privileged</vt:lpwstr>
  </property>
  <property fmtid="{D5CDD505-2E9C-101B-9397-08002B2CF9AE}" pid="6" name="MSIP_Label_4791b42f-c435-42ca-9531-75a3f42aae3d_Name">
    <vt:lpwstr>4791b42f-c435-42ca-9531-75a3f42aae3d</vt:lpwstr>
  </property>
  <property fmtid="{D5CDD505-2E9C-101B-9397-08002B2CF9AE}" pid="7" name="MSIP_Label_4791b42f-c435-42ca-9531-75a3f42aae3d_SiteId">
    <vt:lpwstr>7a916015-20ae-4ad1-9170-eefd915e9272</vt:lpwstr>
  </property>
  <property fmtid="{D5CDD505-2E9C-101B-9397-08002B2CF9AE}" pid="8" name="MSIP_Label_4791b42f-c435-42ca-9531-75a3f42aae3d_ActionId">
    <vt:lpwstr>48d2c370-2ccd-46ab-803f-14b1523d18b4</vt:lpwstr>
  </property>
  <property fmtid="{D5CDD505-2E9C-101B-9397-08002B2CF9AE}" pid="9" name="MSIP_Label_4791b42f-c435-42ca-9531-75a3f42aae3d_ContentBits">
    <vt:lpwstr>0</vt:lpwstr>
  </property>
  <property fmtid="{D5CDD505-2E9C-101B-9397-08002B2CF9AE}" pid="10" name="MediaServiceImageTags">
    <vt:lpwstr/>
  </property>
</Properties>
</file>