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88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4447A1-6B4A-4B0C-A1BD-537C6DA8405D}" v="7" dt="2023-05-02T02:29:09.3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104" y="2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S::rothes01@pfizer.com::43e148ea-22e2-4326-87a0-f168bc56389b" providerId="AD" clId="Web-{704447A1-6B4A-4B0C-A1BD-537C6DA8405D}"/>
    <pc:docChg chg="delSld">
      <pc:chgData name="Rothenberg, Stephen Michael" userId="S::rothes01@pfizer.com::43e148ea-22e2-4326-87a0-f168bc56389b" providerId="AD" clId="Web-{704447A1-6B4A-4B0C-A1BD-537C6DA8405D}" dt="2023-05-02T02:29:09.396" v="6"/>
      <pc:docMkLst>
        <pc:docMk/>
      </pc:docMkLst>
      <pc:sldChg chg="del">
        <pc:chgData name="Rothenberg, Stephen Michael" userId="S::rothes01@pfizer.com::43e148ea-22e2-4326-87a0-f168bc56389b" providerId="AD" clId="Web-{704447A1-6B4A-4B0C-A1BD-537C6DA8405D}" dt="2023-05-02T02:29:09.396" v="5"/>
        <pc:sldMkLst>
          <pc:docMk/>
          <pc:sldMk cId="1906217607" sldId="264"/>
        </pc:sldMkLst>
      </pc:sldChg>
      <pc:sldChg chg="del">
        <pc:chgData name="Rothenberg, Stephen Michael" userId="S::rothes01@pfizer.com::43e148ea-22e2-4326-87a0-f168bc56389b" providerId="AD" clId="Web-{704447A1-6B4A-4B0C-A1BD-537C6DA8405D}" dt="2023-05-02T02:29:05.833" v="1"/>
        <pc:sldMkLst>
          <pc:docMk/>
          <pc:sldMk cId="536969498" sldId="269"/>
        </pc:sldMkLst>
      </pc:sldChg>
      <pc:sldChg chg="del">
        <pc:chgData name="Rothenberg, Stephen Michael" userId="S::rothes01@pfizer.com::43e148ea-22e2-4326-87a0-f168bc56389b" providerId="AD" clId="Web-{704447A1-6B4A-4B0C-A1BD-537C6DA8405D}" dt="2023-05-02T02:29:05.833" v="0"/>
        <pc:sldMkLst>
          <pc:docMk/>
          <pc:sldMk cId="997795157" sldId="271"/>
        </pc:sldMkLst>
      </pc:sldChg>
      <pc:sldChg chg="del">
        <pc:chgData name="Rothenberg, Stephen Michael" userId="S::rothes01@pfizer.com::43e148ea-22e2-4326-87a0-f168bc56389b" providerId="AD" clId="Web-{704447A1-6B4A-4B0C-A1BD-537C6DA8405D}" dt="2023-05-02T02:29:05.833" v="3"/>
        <pc:sldMkLst>
          <pc:docMk/>
          <pc:sldMk cId="1628902858" sldId="280"/>
        </pc:sldMkLst>
      </pc:sldChg>
      <pc:sldChg chg="del">
        <pc:chgData name="Rothenberg, Stephen Michael" userId="S::rothes01@pfizer.com::43e148ea-22e2-4326-87a0-f168bc56389b" providerId="AD" clId="Web-{704447A1-6B4A-4B0C-A1BD-537C6DA8405D}" dt="2023-05-02T02:29:05.833" v="2"/>
        <pc:sldMkLst>
          <pc:docMk/>
          <pc:sldMk cId="3990877330" sldId="281"/>
        </pc:sldMkLst>
      </pc:sldChg>
      <pc:sldChg chg="del">
        <pc:chgData name="Rothenberg, Stephen Michael" userId="S::rothes01@pfizer.com::43e148ea-22e2-4326-87a0-f168bc56389b" providerId="AD" clId="Web-{704447A1-6B4A-4B0C-A1BD-537C6DA8405D}" dt="2023-05-02T02:29:09.396" v="6"/>
        <pc:sldMkLst>
          <pc:docMk/>
          <pc:sldMk cId="7373193" sldId="282"/>
        </pc:sldMkLst>
      </pc:sldChg>
      <pc:sldChg chg="del">
        <pc:chgData name="Rothenberg, Stephen Michael" userId="S::rothes01@pfizer.com::43e148ea-22e2-4326-87a0-f168bc56389b" providerId="AD" clId="Web-{704447A1-6B4A-4B0C-A1BD-537C6DA8405D}" dt="2023-05-02T02:29:09.396" v="4"/>
        <pc:sldMkLst>
          <pc:docMk/>
          <pc:sldMk cId="141616479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543A938-A045-AB44-BEFA-02B69EDB0BCC}"/>
              </a:ext>
            </a:extLst>
          </p:cNvPr>
          <p:cNvGrpSpPr/>
          <p:nvPr/>
        </p:nvGrpSpPr>
        <p:grpSpPr>
          <a:xfrm>
            <a:off x="439047" y="3073023"/>
            <a:ext cx="7043031" cy="2126015"/>
            <a:chOff x="664690" y="471372"/>
            <a:chExt cx="7043031" cy="212601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05CDF0C-C220-F542-9F0F-A855FC0CA82D}"/>
                </a:ext>
              </a:extLst>
            </p:cNvPr>
            <p:cNvSpPr txBox="1"/>
            <p:nvPr/>
          </p:nvSpPr>
          <p:spPr>
            <a:xfrm>
              <a:off x="4922079" y="471372"/>
              <a:ext cx="77539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Escalate to </a:t>
              </a:r>
            </a:p>
            <a:p>
              <a:pPr algn="ctr"/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Highest safe DL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4B0711B-D8C1-1240-BCDB-A54E78D54F8A}"/>
                </a:ext>
              </a:extLst>
            </p:cNvPr>
            <p:cNvSpPr/>
            <p:nvPr/>
          </p:nvSpPr>
          <p:spPr>
            <a:xfrm>
              <a:off x="4986118" y="623410"/>
              <a:ext cx="649224" cy="649224"/>
            </a:xfrm>
            <a:prstGeom prst="ellips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Connector: Elbow 6">
              <a:extLst>
                <a:ext uri="{FF2B5EF4-FFF2-40B4-BE49-F238E27FC236}">
                  <a16:creationId xmlns:a16="http://schemas.microsoft.com/office/drawing/2014/main" id="{C1C62FB8-DA60-8449-97C4-11EAAFF8045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3874783" y="1912299"/>
              <a:ext cx="1371600" cy="455564"/>
            </a:xfrm>
            <a:prstGeom prst="bentConnector3">
              <a:avLst>
                <a:gd name="adj1" fmla="val 100163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2A7A0B-3F77-F743-8082-33AD1CAF9CEC}"/>
                </a:ext>
              </a:extLst>
            </p:cNvPr>
            <p:cNvSpPr txBox="1"/>
            <p:nvPr/>
          </p:nvSpPr>
          <p:spPr>
            <a:xfrm>
              <a:off x="1436325" y="1097954"/>
              <a:ext cx="718039" cy="8309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Start </a:t>
              </a:r>
            </a:p>
            <a:p>
              <a:pPr algn="ctr"/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PF-4892 </a:t>
              </a:r>
              <a:r>
                <a:rPr lang="en-US" sz="8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monotx</a:t>
              </a:r>
              <a:endParaRPr lang="en-US" sz="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 mg </a:t>
              </a:r>
            </a:p>
            <a:p>
              <a:pPr algn="ctr"/>
              <a:r>
                <a:rPr lang="en-US" sz="8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D1</a:t>
              </a:r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8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D4</a:t>
              </a:r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each week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3EB0FF2-EE00-4241-9AAD-AEC7A4007B6D}"/>
                </a:ext>
              </a:extLst>
            </p:cNvPr>
            <p:cNvSpPr txBox="1"/>
            <p:nvPr/>
          </p:nvSpPr>
          <p:spPr>
            <a:xfrm>
              <a:off x="5689126" y="959810"/>
              <a:ext cx="649224" cy="46166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</a:t>
              </a:r>
            </a:p>
            <a:p>
              <a:pPr algn="ctr"/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combo</a:t>
              </a:r>
            </a:p>
            <a:p>
              <a:pPr algn="ctr"/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agent(s)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8433086-C945-DE44-B82A-C6108AA05ECD}"/>
                </a:ext>
              </a:extLst>
            </p:cNvPr>
            <p:cNvSpPr txBox="1"/>
            <p:nvPr/>
          </p:nvSpPr>
          <p:spPr>
            <a:xfrm>
              <a:off x="6391061" y="1021366"/>
              <a:ext cx="998917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Imaging every 2 cycles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6A6EE3D-A278-E84E-996E-10BE42AE1D63}"/>
                </a:ext>
              </a:extLst>
            </p:cNvPr>
            <p:cNvGrpSpPr/>
            <p:nvPr/>
          </p:nvGrpSpPr>
          <p:grpSpPr>
            <a:xfrm>
              <a:off x="4341836" y="1126074"/>
              <a:ext cx="658368" cy="819433"/>
              <a:chOff x="4341836" y="935157"/>
              <a:chExt cx="658368" cy="819433"/>
            </a:xfrm>
          </p:grpSpPr>
          <p:sp>
            <p:nvSpPr>
              <p:cNvPr id="36" name="Arrow: Right 35">
                <a:extLst>
                  <a:ext uri="{FF2B5EF4-FFF2-40B4-BE49-F238E27FC236}">
                    <a16:creationId xmlns:a16="http://schemas.microsoft.com/office/drawing/2014/main" id="{D04C425E-7C99-F44C-88D5-39DD34E3C7E5}"/>
                  </a:ext>
                </a:extLst>
              </p:cNvPr>
              <p:cNvSpPr/>
              <p:nvPr/>
            </p:nvSpPr>
            <p:spPr>
              <a:xfrm rot="19800000">
                <a:off x="4341836" y="935157"/>
                <a:ext cx="658368" cy="3048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PD</a:t>
                </a:r>
              </a:p>
            </p:txBody>
          </p:sp>
          <p:sp>
            <p:nvSpPr>
              <p:cNvPr id="37" name="Arrow: Right 36">
                <a:extLst>
                  <a:ext uri="{FF2B5EF4-FFF2-40B4-BE49-F238E27FC236}">
                    <a16:creationId xmlns:a16="http://schemas.microsoft.com/office/drawing/2014/main" id="{C337BB19-A80E-494B-A0F9-1DA42BFDFE7E}"/>
                  </a:ext>
                </a:extLst>
              </p:cNvPr>
              <p:cNvSpPr/>
              <p:nvPr/>
            </p:nvSpPr>
            <p:spPr>
              <a:xfrm rot="1800000">
                <a:off x="4341952" y="1449790"/>
                <a:ext cx="656628" cy="3048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No PD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005919D-FDF9-F84A-9326-2D0AEF9AA4E8}"/>
                </a:ext>
              </a:extLst>
            </p:cNvPr>
            <p:cNvSpPr txBox="1"/>
            <p:nvPr/>
          </p:nvSpPr>
          <p:spPr>
            <a:xfrm>
              <a:off x="3522492" y="1102137"/>
              <a:ext cx="786032" cy="830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Imaging every  2 cycles/ </a:t>
              </a:r>
              <a:r>
                <a:rPr lang="en-US" sz="8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ctDNA</a:t>
              </a:r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every 2-4 cycles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F25C06A-300D-9E46-A2C3-9DB66361FF01}"/>
                </a:ext>
              </a:extLst>
            </p:cNvPr>
            <p:cNvSpPr txBox="1"/>
            <p:nvPr/>
          </p:nvSpPr>
          <p:spPr>
            <a:xfrm>
              <a:off x="4983361" y="959810"/>
              <a:ext cx="651981" cy="46166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Continue                 PF-4892</a:t>
              </a:r>
            </a:p>
            <a:p>
              <a:pPr algn="ctr"/>
              <a:endParaRPr lang="en-US" sz="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6B2B101-6AA1-7044-A659-47CE7AFAA856}"/>
                </a:ext>
              </a:extLst>
            </p:cNvPr>
            <p:cNvGrpSpPr/>
            <p:nvPr/>
          </p:nvGrpSpPr>
          <p:grpSpPr>
            <a:xfrm>
              <a:off x="2134759" y="978212"/>
              <a:ext cx="1351961" cy="1204555"/>
              <a:chOff x="1873501" y="787295"/>
              <a:chExt cx="1351961" cy="1204555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3168D-3DA8-374F-AA4F-E30CB7F1BFC2}"/>
                  </a:ext>
                </a:extLst>
              </p:cNvPr>
              <p:cNvSpPr txBox="1"/>
              <p:nvPr/>
            </p:nvSpPr>
            <p:spPr>
              <a:xfrm>
                <a:off x="1873502" y="787295"/>
                <a:ext cx="505062" cy="33855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D1 </a:t>
                </a:r>
              </a:p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PK/PD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397DF0B-7E1A-0349-B09F-17F30D35709B}"/>
                  </a:ext>
                </a:extLst>
              </p:cNvPr>
              <p:cNvSpPr txBox="1"/>
              <p:nvPr/>
            </p:nvSpPr>
            <p:spPr>
              <a:xfrm>
                <a:off x="2246113" y="787295"/>
                <a:ext cx="566044" cy="33855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800" err="1">
                    <a:latin typeface="Arial" panose="020B0604020202020204" pitchFamily="34" charset="0"/>
                    <a:cs typeface="Arial" panose="020B0604020202020204" pitchFamily="34" charset="0"/>
                  </a:rPr>
                  <a:t>D18</a:t>
                </a:r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PK/PD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AEA122C2-1E83-8540-BE60-48A6EFFDC8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56866" y="925050"/>
                <a:ext cx="0" cy="27699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516EFDEE-5172-EC4B-A08E-8333B654DE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22313" y="925050"/>
                <a:ext cx="0" cy="27699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F856A007-F15C-974A-AD9C-EE692A7676B0}"/>
                  </a:ext>
                </a:extLst>
              </p:cNvPr>
              <p:cNvGrpSpPr/>
              <p:nvPr/>
            </p:nvGrpSpPr>
            <p:grpSpPr>
              <a:xfrm>
                <a:off x="1940297" y="1228326"/>
                <a:ext cx="609600" cy="375687"/>
                <a:chOff x="1940297" y="1228326"/>
                <a:chExt cx="609600" cy="375687"/>
              </a:xfrm>
            </p:grpSpPr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8F2322D5-F864-D44B-B447-08611F3F42A9}"/>
                    </a:ext>
                  </a:extLst>
                </p:cNvPr>
                <p:cNvSpPr txBox="1"/>
                <p:nvPr/>
              </p:nvSpPr>
              <p:spPr>
                <a:xfrm>
                  <a:off x="1940297" y="1228326"/>
                  <a:ext cx="609600" cy="215444"/>
                </a:xfrm>
                <a:prstGeom prst="rect">
                  <a:avLst/>
                </a:prstGeom>
                <a:solidFill>
                  <a:schemeClr val="accent1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800" b="1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Cycle 1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8CF4DEE-ACB3-8640-A7C2-82A144A432C6}"/>
                    </a:ext>
                  </a:extLst>
                </p:cNvPr>
                <p:cNvSpPr txBox="1"/>
                <p:nvPr/>
              </p:nvSpPr>
              <p:spPr>
                <a:xfrm>
                  <a:off x="1940297" y="1388569"/>
                  <a:ext cx="609600" cy="215444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8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21 Days</a:t>
                  </a: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F6440D3A-A1DC-1442-99D1-42D3A1D491F0}"/>
                  </a:ext>
                </a:extLst>
              </p:cNvPr>
              <p:cNvGrpSpPr/>
              <p:nvPr/>
            </p:nvGrpSpPr>
            <p:grpSpPr>
              <a:xfrm>
                <a:off x="2603805" y="1228326"/>
                <a:ext cx="612648" cy="382524"/>
                <a:chOff x="2603805" y="1228326"/>
                <a:chExt cx="612648" cy="382524"/>
              </a:xfrm>
            </p:grpSpPr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B53181FC-C39B-CE4E-B103-7DB619D3FE6D}"/>
                    </a:ext>
                  </a:extLst>
                </p:cNvPr>
                <p:cNvSpPr txBox="1"/>
                <p:nvPr/>
              </p:nvSpPr>
              <p:spPr>
                <a:xfrm>
                  <a:off x="2603805" y="1228326"/>
                  <a:ext cx="612648" cy="215444"/>
                </a:xfrm>
                <a:prstGeom prst="rect">
                  <a:avLst/>
                </a:prstGeom>
                <a:solidFill>
                  <a:schemeClr val="accent1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800" b="1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Cycle 2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8EEE03B-E9CA-EF44-9F0B-70BF8234888B}"/>
                    </a:ext>
                  </a:extLst>
                </p:cNvPr>
                <p:cNvSpPr txBox="1"/>
                <p:nvPr/>
              </p:nvSpPr>
              <p:spPr>
                <a:xfrm>
                  <a:off x="2605329" y="1395406"/>
                  <a:ext cx="609600" cy="215444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8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21 Days</a:t>
                  </a:r>
                </a:p>
              </p:txBody>
            </p:sp>
          </p:grp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8F15D687-A72A-6547-B598-812F5845F6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956866" y="1562451"/>
                <a:ext cx="0" cy="27699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CD12D6AA-34C7-594C-B499-FCFD98752AB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246113" y="1562451"/>
                <a:ext cx="0" cy="27699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5238D4B9-35BA-9C49-907D-C43F41D6635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593245" y="1562451"/>
                <a:ext cx="0" cy="27699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62BD8B3-4507-2343-A784-00A3437E109D}"/>
                  </a:ext>
                </a:extLst>
              </p:cNvPr>
              <p:cNvSpPr txBox="1"/>
              <p:nvPr/>
            </p:nvSpPr>
            <p:spPr>
              <a:xfrm>
                <a:off x="1873501" y="1776406"/>
                <a:ext cx="1351961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800" err="1">
                    <a:latin typeface="Arial" panose="020B0604020202020204" pitchFamily="34" charset="0"/>
                    <a:cs typeface="Arial" panose="020B0604020202020204" pitchFamily="34" charset="0"/>
                  </a:rPr>
                  <a:t>ctDNA</a:t>
                </a:r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800" err="1">
                    <a:latin typeface="Arial" panose="020B0604020202020204" pitchFamily="34" charset="0"/>
                    <a:cs typeface="Arial" panose="020B0604020202020204" pitchFamily="34" charset="0"/>
                  </a:rPr>
                  <a:t>C1D1</a:t>
                </a:r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sz="800" err="1">
                    <a:latin typeface="Arial" panose="020B0604020202020204" pitchFamily="34" charset="0"/>
                    <a:cs typeface="Arial" panose="020B0604020202020204" pitchFamily="34" charset="0"/>
                  </a:rPr>
                  <a:t>D15</a:t>
                </a:r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sz="800" err="1">
                    <a:latin typeface="Arial" panose="020B0604020202020204" pitchFamily="34" charset="0"/>
                    <a:cs typeface="Arial" panose="020B0604020202020204" pitchFamily="34" charset="0"/>
                  </a:rPr>
                  <a:t>C2D1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B93657-9F58-2445-A66D-7428545FE3A9}"/>
                </a:ext>
              </a:extLst>
            </p:cNvPr>
            <p:cNvSpPr txBox="1"/>
            <p:nvPr/>
          </p:nvSpPr>
          <p:spPr>
            <a:xfrm>
              <a:off x="664690" y="1221618"/>
              <a:ext cx="722376" cy="5847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algn="ctr">
                <a:defRPr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/>
                <a:t>PD on combo agent (or similar)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2821B6D-B90E-AC41-97E2-B0B32F156D39}"/>
                </a:ext>
              </a:extLst>
            </p:cNvPr>
            <p:cNvCxnSpPr/>
            <p:nvPr/>
          </p:nvCxnSpPr>
          <p:spPr>
            <a:xfrm>
              <a:off x="4991599" y="902878"/>
              <a:ext cx="0" cy="640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DC818BD-43A8-3141-96A6-C4F232089763}"/>
                </a:ext>
              </a:extLst>
            </p:cNvPr>
            <p:cNvSpPr txBox="1"/>
            <p:nvPr/>
          </p:nvSpPr>
          <p:spPr>
            <a:xfrm>
              <a:off x="4943613" y="1397187"/>
              <a:ext cx="733039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Start DL-1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4539DF7-49E2-2548-B319-86A7976BBDDC}"/>
                </a:ext>
              </a:extLst>
            </p:cNvPr>
            <p:cNvSpPr txBox="1"/>
            <p:nvPr/>
          </p:nvSpPr>
          <p:spPr>
            <a:xfrm>
              <a:off x="5658022" y="506810"/>
              <a:ext cx="73303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Start approved dose(s)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46586B6-4CDE-8040-AF78-77820EECC0ED}"/>
                </a:ext>
              </a:extLst>
            </p:cNvPr>
            <p:cNvSpPr txBox="1"/>
            <p:nvPr/>
          </p:nvSpPr>
          <p:spPr>
            <a:xfrm>
              <a:off x="5314697" y="1647762"/>
              <a:ext cx="239302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algn="ctr">
                <a:defRPr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l"/>
              <a:r>
                <a:rPr lang="en-US" b="0" i="1" err="1">
                  <a:solidFill>
                    <a:schemeClr val="tx1"/>
                  </a:solidFill>
                </a:rPr>
                <a:t>ALK</a:t>
              </a:r>
              <a:r>
                <a:rPr lang="en-US" b="0" i="1">
                  <a:solidFill>
                    <a:schemeClr val="tx1"/>
                  </a:solidFill>
                </a:rPr>
                <a:t>/</a:t>
              </a:r>
              <a:r>
                <a:rPr lang="en-US" b="0" i="1" err="1">
                  <a:solidFill>
                    <a:schemeClr val="tx1"/>
                  </a:solidFill>
                </a:rPr>
                <a:t>ROS1</a:t>
              </a:r>
              <a:r>
                <a:rPr lang="en-US" b="0" i="1">
                  <a:solidFill>
                    <a:schemeClr val="tx1"/>
                  </a:solidFill>
                </a:rPr>
                <a:t> fusion+ tumors → </a:t>
              </a:r>
              <a:r>
                <a:rPr lang="en-US" b="0" i="1" err="1">
                  <a:solidFill>
                    <a:schemeClr val="tx1"/>
                  </a:solidFill>
                </a:rPr>
                <a:t>lorlatinib</a:t>
              </a:r>
              <a:endParaRPr lang="en-US" b="0" i="1">
                <a:solidFill>
                  <a:schemeClr val="tx1"/>
                </a:solidFill>
              </a:endParaRPr>
            </a:p>
            <a:p>
              <a:pPr algn="l"/>
              <a:r>
                <a:rPr lang="en-US" b="0" i="1">
                  <a:solidFill>
                    <a:schemeClr val="tx1"/>
                  </a:solidFill>
                </a:rPr>
                <a:t>BRAF </a:t>
              </a:r>
              <a:r>
                <a:rPr lang="en-US" b="0" i="1" err="1">
                  <a:solidFill>
                    <a:schemeClr val="tx1"/>
                  </a:solidFill>
                </a:rPr>
                <a:t>V600E</a:t>
              </a:r>
              <a:r>
                <a:rPr lang="en-US" b="0" i="1">
                  <a:solidFill>
                    <a:schemeClr val="tx1"/>
                  </a:solidFill>
                </a:rPr>
                <a:t> CRC → </a:t>
              </a:r>
              <a:r>
                <a:rPr lang="en-US" b="0" i="1" err="1">
                  <a:solidFill>
                    <a:schemeClr val="tx1"/>
                  </a:solidFill>
                </a:rPr>
                <a:t>encorafenib</a:t>
              </a:r>
              <a:r>
                <a:rPr lang="en-US" b="0" i="1">
                  <a:solidFill>
                    <a:schemeClr val="tx1"/>
                  </a:solidFill>
                </a:rPr>
                <a:t> + cetuximab</a:t>
              </a:r>
            </a:p>
            <a:p>
              <a:pPr algn="l"/>
              <a:r>
                <a:rPr lang="en-US" b="0" i="1">
                  <a:solidFill>
                    <a:schemeClr val="tx1"/>
                  </a:solidFill>
                </a:rPr>
                <a:t>MAPK-mutant tumors → </a:t>
              </a:r>
              <a:r>
                <a:rPr lang="en-US" b="0" i="1" err="1">
                  <a:solidFill>
                    <a:schemeClr val="tx1"/>
                  </a:solidFill>
                </a:rPr>
                <a:t>binimetinib</a:t>
              </a:r>
              <a:endParaRPr lang="en-US" b="0" i="1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CF66E96-9D17-BE4C-A542-8F6685B8978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49661" y="1417033"/>
              <a:ext cx="0" cy="2769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ABAF783-4E1C-804F-8DE9-28101CB6B1DA}"/>
                </a:ext>
              </a:extLst>
            </p:cNvPr>
            <p:cNvSpPr txBox="1"/>
            <p:nvPr/>
          </p:nvSpPr>
          <p:spPr>
            <a:xfrm>
              <a:off x="4983361" y="2135722"/>
              <a:ext cx="651981" cy="46166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Continue                   PF-4892 </a:t>
              </a:r>
              <a:r>
                <a:rPr lang="en-US" sz="8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monotx</a:t>
              </a:r>
              <a:endParaRPr lang="en-US" sz="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D72F19B1-A475-1247-865A-94942F01F817}"/>
              </a:ext>
            </a:extLst>
          </p:cNvPr>
          <p:cNvSpPr/>
          <p:nvPr/>
        </p:nvSpPr>
        <p:spPr>
          <a:xfrm>
            <a:off x="316839" y="1115419"/>
            <a:ext cx="2086326" cy="11946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D852E5-CC18-BE43-B6BA-4C4744832B45}"/>
              </a:ext>
            </a:extLst>
          </p:cNvPr>
          <p:cNvSpPr txBox="1"/>
          <p:nvPr/>
        </p:nvSpPr>
        <p:spPr>
          <a:xfrm>
            <a:off x="345760" y="1201001"/>
            <a:ext cx="216942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Monotherapy Dose Escalation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Bayesian logistic regression model guided dose escalation.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ohorts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2-6 patients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llowed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addition of oncogene-directed targeted therapy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4DA4B1F3-A4CF-DE43-B07F-E5EDB16DEDF0}"/>
              </a:ext>
            </a:extLst>
          </p:cNvPr>
          <p:cNvSpPr/>
          <p:nvPr/>
        </p:nvSpPr>
        <p:spPr>
          <a:xfrm>
            <a:off x="2846928" y="1116864"/>
            <a:ext cx="2086326" cy="11946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8F1209E-DC02-704F-8761-30F991DC71A8}"/>
              </a:ext>
            </a:extLst>
          </p:cNvPr>
          <p:cNvSpPr txBox="1"/>
          <p:nvPr/>
        </p:nvSpPr>
        <p:spPr>
          <a:xfrm>
            <a:off x="2875849" y="1280827"/>
            <a:ext cx="2169429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Combination Dose Escalation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Bayesian logistic regression model guided dose escalation for each combination.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cohorts of 2-6 patients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3EC1BE00-555A-EF4F-BD24-DFA71094B2C3}"/>
              </a:ext>
            </a:extLst>
          </p:cNvPr>
          <p:cNvSpPr/>
          <p:nvPr/>
        </p:nvSpPr>
        <p:spPr>
          <a:xfrm>
            <a:off x="5384180" y="1107085"/>
            <a:ext cx="2086326" cy="11946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B9544D-6B04-EF44-9A33-E77E5FC584B7}"/>
              </a:ext>
            </a:extLst>
          </p:cNvPr>
          <p:cNvSpPr txBox="1"/>
          <p:nvPr/>
        </p:nvSpPr>
        <p:spPr>
          <a:xfrm>
            <a:off x="5595981" y="1332007"/>
            <a:ext cx="174768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 Expansion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combination has planned expansion cohorts of 20-30 patients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87860E3-6FD5-1847-AC67-6F8CCB428BFC}"/>
              </a:ext>
            </a:extLst>
          </p:cNvPr>
          <p:cNvSpPr txBox="1"/>
          <p:nvPr/>
        </p:nvSpPr>
        <p:spPr>
          <a:xfrm>
            <a:off x="2401618" y="1416147"/>
            <a:ext cx="5660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err="1">
                <a:latin typeface="Arial" panose="020B0604020202020204" pitchFamily="34" charset="0"/>
                <a:cs typeface="Arial" panose="020B0604020202020204" pitchFamily="34" charset="0"/>
              </a:rPr>
              <a:t>RDE</a:t>
            </a:r>
            <a:endParaRPr 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227050B-DB74-BB4F-AD15-4CCD4B3F256C}"/>
              </a:ext>
            </a:extLst>
          </p:cNvPr>
          <p:cNvCxnSpPr/>
          <p:nvPr/>
        </p:nvCxnSpPr>
        <p:spPr>
          <a:xfrm>
            <a:off x="2489377" y="1737840"/>
            <a:ext cx="29722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B79463F-3D7A-1943-8999-A8DD65DD6CB1}"/>
              </a:ext>
            </a:extLst>
          </p:cNvPr>
          <p:cNvSpPr txBox="1"/>
          <p:nvPr/>
        </p:nvSpPr>
        <p:spPr>
          <a:xfrm>
            <a:off x="4933254" y="1420788"/>
            <a:ext cx="5660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err="1">
                <a:latin typeface="Arial" panose="020B0604020202020204" pitchFamily="34" charset="0"/>
                <a:cs typeface="Arial" panose="020B0604020202020204" pitchFamily="34" charset="0"/>
              </a:rPr>
              <a:t>RDE</a:t>
            </a:r>
            <a:endParaRPr 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FEC0A77-604D-B24B-8858-BBADE06F9A76}"/>
              </a:ext>
            </a:extLst>
          </p:cNvPr>
          <p:cNvCxnSpPr/>
          <p:nvPr/>
        </p:nvCxnSpPr>
        <p:spPr>
          <a:xfrm>
            <a:off x="5021013" y="1742481"/>
            <a:ext cx="29722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4636C020-DD06-6545-AB8D-75909E448C41}"/>
              </a:ext>
            </a:extLst>
          </p:cNvPr>
          <p:cNvSpPr txBox="1"/>
          <p:nvPr/>
        </p:nvSpPr>
        <p:spPr>
          <a:xfrm>
            <a:off x="324633" y="2950265"/>
            <a:ext cx="388805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Monotherapy Dose Escalation (Expanded Schema)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5B88E4D-B45F-C84F-A228-2236935B2E25}"/>
              </a:ext>
            </a:extLst>
          </p:cNvPr>
          <p:cNvSpPr txBox="1"/>
          <p:nvPr/>
        </p:nvSpPr>
        <p:spPr>
          <a:xfrm>
            <a:off x="470007" y="409045"/>
            <a:ext cx="6832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FIGURE 5.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Study schema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CE72B4-CF62-DA71-FC79-633BC97BA503}"/>
              </a:ext>
            </a:extLst>
          </p:cNvPr>
          <p:cNvSpPr txBox="1"/>
          <p:nvPr/>
        </p:nvSpPr>
        <p:spPr>
          <a:xfrm>
            <a:off x="470007" y="8510397"/>
            <a:ext cx="6858000" cy="67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 expanded study schema including portions of the study beyond monotherapy dose escalation.</a:t>
            </a:r>
            <a:r>
              <a:rPr lang="en-US" sz="12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Abbreviations: </a:t>
            </a:r>
            <a:r>
              <a:rPr lang="en-US" sz="120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RDE</a:t>
            </a:r>
            <a:r>
              <a:rPr lang="en-US" sz="12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—recommended dose for expansion; PD—progressive disease; PK/PD—pharmacokinetics/pharmacodynamics.</a:t>
            </a:r>
            <a:endParaRPr lang="en-US" sz="12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9" name="Footer Placeholder 1">
            <a:extLst>
              <a:ext uri="{FF2B5EF4-FFF2-40B4-BE49-F238E27FC236}">
                <a16:creationId xmlns:a16="http://schemas.microsoft.com/office/drawing/2014/main" id="{27580CD0-0CBD-81D5-8EC1-0FAFB2B1D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417621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7BAA98-4B26-4449-8949-3530162FE3A6}">
  <ds:schemaRefs>
    <ds:schemaRef ds:uri="http://schemas.openxmlformats.org/package/2006/metadata/core-properties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23489232-effb-4155-b587-7b10e02b3e7d"/>
    <ds:schemaRef ds:uri="8fe45260-7770-4b97-a3f8-ade69b7612b4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1259</Words>
  <Application>Microsoft Office PowerPoint</Application>
  <PresentationFormat>Custom</PresentationFormat>
  <Paragraphs>107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Rothenberg, Stephen Michael</cp:lastModifiedBy>
  <cp:revision>3</cp:revision>
  <dcterms:modified xsi:type="dcterms:W3CDTF">2023-05-02T02:29:11Z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