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7"/>
  </p:notesMasterIdLst>
  <p:sldIdLst>
    <p:sldId id="276" r:id="rId5"/>
    <p:sldId id="290" r:id="rId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27CA52-1549-4816-8743-0E4917159845}" v="8" dt="2023-05-02T03:23:42.5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7227CA52-1549-4816-8743-0E4917159845}"/>
    <pc:docChg chg="delSld">
      <pc:chgData name="Rothenberg, Stephen Michael" userId="S::rothes01@pfizer.com::43e148ea-22e2-4326-87a0-f168bc56389b" providerId="AD" clId="Web-{7227CA52-1549-4816-8743-0E4917159845}" dt="2023-05-02T03:23:42.561" v="7"/>
      <pc:docMkLst>
        <pc:docMk/>
      </pc:docMkLst>
      <pc:sldChg chg="del">
        <pc:chgData name="Rothenberg, Stephen Michael" userId="S::rothes01@pfizer.com::43e148ea-22e2-4326-87a0-f168bc56389b" providerId="AD" clId="Web-{7227CA52-1549-4816-8743-0E4917159845}" dt="2023-05-02T03:23:42.561" v="7"/>
        <pc:sldMkLst>
          <pc:docMk/>
          <pc:sldMk cId="2546720209" sldId="272"/>
        </pc:sldMkLst>
      </pc:sldChg>
      <pc:sldChg chg="del">
        <pc:chgData name="Rothenberg, Stephen Michael" userId="S::rothes01@pfizer.com::43e148ea-22e2-4326-87a0-f168bc56389b" providerId="AD" clId="Web-{7227CA52-1549-4816-8743-0E4917159845}" dt="2023-05-02T03:23:42.561" v="5"/>
        <pc:sldMkLst>
          <pc:docMk/>
          <pc:sldMk cId="548795368" sldId="273"/>
        </pc:sldMkLst>
      </pc:sldChg>
      <pc:sldChg chg="del">
        <pc:chgData name="Rothenberg, Stephen Michael" userId="S::rothes01@pfizer.com::43e148ea-22e2-4326-87a0-f168bc56389b" providerId="AD" clId="Web-{7227CA52-1549-4816-8743-0E4917159845}" dt="2023-05-02T03:23:42.545" v="0"/>
        <pc:sldMkLst>
          <pc:docMk/>
          <pc:sldMk cId="1276908399" sldId="274"/>
        </pc:sldMkLst>
      </pc:sldChg>
      <pc:sldChg chg="del">
        <pc:chgData name="Rothenberg, Stephen Michael" userId="S::rothes01@pfizer.com::43e148ea-22e2-4326-87a0-f168bc56389b" providerId="AD" clId="Web-{7227CA52-1549-4816-8743-0E4917159845}" dt="2023-05-02T03:23:42.561" v="6"/>
        <pc:sldMkLst>
          <pc:docMk/>
          <pc:sldMk cId="156417191" sldId="277"/>
        </pc:sldMkLst>
      </pc:sldChg>
      <pc:sldChg chg="del">
        <pc:chgData name="Rothenberg, Stephen Michael" userId="S::rothes01@pfizer.com::43e148ea-22e2-4326-87a0-f168bc56389b" providerId="AD" clId="Web-{7227CA52-1549-4816-8743-0E4917159845}" dt="2023-05-02T03:23:42.561" v="4"/>
        <pc:sldMkLst>
          <pc:docMk/>
          <pc:sldMk cId="3049072223" sldId="283"/>
        </pc:sldMkLst>
      </pc:sldChg>
      <pc:sldChg chg="del">
        <pc:chgData name="Rothenberg, Stephen Michael" userId="S::rothes01@pfizer.com::43e148ea-22e2-4326-87a0-f168bc56389b" providerId="AD" clId="Web-{7227CA52-1549-4816-8743-0E4917159845}" dt="2023-05-02T03:23:42.561" v="3"/>
        <pc:sldMkLst>
          <pc:docMk/>
          <pc:sldMk cId="3243591083" sldId="284"/>
        </pc:sldMkLst>
      </pc:sldChg>
      <pc:sldChg chg="del">
        <pc:chgData name="Rothenberg, Stephen Michael" userId="S::rothes01@pfizer.com::43e148ea-22e2-4326-87a0-f168bc56389b" providerId="AD" clId="Web-{7227CA52-1549-4816-8743-0E4917159845}" dt="2023-05-02T03:23:42.561" v="2"/>
        <pc:sldMkLst>
          <pc:docMk/>
          <pc:sldMk cId="2993431430" sldId="285"/>
        </pc:sldMkLst>
      </pc:sldChg>
      <pc:sldChg chg="del">
        <pc:chgData name="Rothenberg, Stephen Michael" userId="S::rothes01@pfizer.com::43e148ea-22e2-4326-87a0-f168bc56389b" providerId="AD" clId="Web-{7227CA52-1549-4816-8743-0E4917159845}" dt="2023-05-02T03:23:42.561" v="1"/>
        <pc:sldMkLst>
          <pc:docMk/>
          <pc:sldMk cId="3577519376" sldId="28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C329FDCF-445A-D24D-4F29-FF524AF8F8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593363"/>
              </p:ext>
            </p:extLst>
          </p:nvPr>
        </p:nvGraphicFramePr>
        <p:xfrm>
          <a:off x="1828800" y="995246"/>
          <a:ext cx="5943600" cy="645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943600" imgH="6451600" progId="Word.Document.12">
                  <p:embed/>
                </p:oleObj>
              </mc:Choice>
              <mc:Fallback>
                <p:oleObj name="Document" r:id="rId2" imgW="5943600" imgH="6451600" progId="Word.Documen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C329FDCF-445A-D24D-4F29-FF524AF8F8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28800" y="995246"/>
                        <a:ext cx="5943600" cy="6451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4A55DB29-873C-559D-E442-2AB42E009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F2AD15-0595-694A-889D-04B757BF8ABD}"/>
              </a:ext>
            </a:extLst>
          </p:cNvPr>
          <p:cNvSpPr txBox="1"/>
          <p:nvPr/>
        </p:nvSpPr>
        <p:spPr>
          <a:xfrm>
            <a:off x="480055" y="469336"/>
            <a:ext cx="6832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TABLE 1.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X-ray crystallography data collection and refinement statistics</a:t>
            </a:r>
          </a:p>
        </p:txBody>
      </p:sp>
    </p:spTree>
    <p:extLst>
      <p:ext uri="{BB962C8B-B14F-4D97-AF65-F5344CB8AC3E}">
        <p14:creationId xmlns:p14="http://schemas.microsoft.com/office/powerpoint/2010/main" val="4077435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F19173-C805-7624-05CD-FCA982B1D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052505-A865-456A-CF92-BB9440B8FF6E}"/>
              </a:ext>
            </a:extLst>
          </p:cNvPr>
          <p:cNvSpPr txBox="1"/>
          <p:nvPr/>
        </p:nvSpPr>
        <p:spPr>
          <a:xfrm>
            <a:off x="475999" y="941604"/>
            <a:ext cx="6832386" cy="20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Supplementary Table 1 (</a:t>
            </a:r>
            <a:r>
              <a:rPr lang="en-US" sz="1200" b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</a:t>
            </a:r>
            <a:r>
              <a:rPr lang="en-US" sz="12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</a:t>
            </a:r>
            <a:r>
              <a:rPr lang="en-US" sz="1200" baseline="30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Data for highest resolution shell are given in brackets. </a:t>
            </a:r>
            <a:r>
              <a:rPr lang="en-US" sz="1200" baseline="30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meas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=∑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(n/n-1)</a:t>
            </a:r>
            <a:r>
              <a:rPr lang="en-US" sz="1200" i="1" baseline="30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1/2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∑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|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)-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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I(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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|/ ∑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∑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where 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 the </a:t>
            </a:r>
            <a:r>
              <a:rPr lang="en-US" sz="12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observation of the intensity of the reflection </a:t>
            </a:r>
            <a:r>
              <a:rPr lang="en-US" sz="12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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I(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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 the mean over </a:t>
            </a:r>
            <a:r>
              <a:rPr lang="en-US" sz="12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observations.</a:t>
            </a:r>
            <a:r>
              <a:rPr lang="en-US" sz="12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p.i.m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=∑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(1/n-1)</a:t>
            </a:r>
            <a:r>
              <a:rPr lang="en-US" sz="1200" i="1" baseline="30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1/2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∑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|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)-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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I(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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|/ ∑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∑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aseline="30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1200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=∑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|| F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|-|</a:t>
            </a:r>
            <a:r>
              <a:rPr lang="en-US" sz="1200" i="1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||/ ∑</a:t>
            </a:r>
            <a:r>
              <a:rPr lang="en-US" sz="1200" i="1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|F</a:t>
            </a:r>
            <a:r>
              <a:rPr lang="en-US" sz="1200" i="1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</a:t>
            </a:r>
            <a:r>
              <a:rPr lang="en-US" sz="1200" i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|</a:t>
            </a:r>
            <a:r>
              <a:rPr lang="en-US" sz="12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where</a:t>
            </a:r>
            <a:r>
              <a:rPr lang="en-US" sz="12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</a:t>
            </a:r>
            <a:r>
              <a:rPr lang="en-US" sz="1200" i="1" baseline="-25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z="1200" i="1" baseline="-2500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are the observed and calculated structure-factor amplitudes for each reflection</a:t>
            </a:r>
            <a:r>
              <a:rPr lang="en-US" sz="12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hkl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</a:t>
            </a:r>
            <a:r>
              <a:rPr lang="en-US" sz="1200" baseline="-2500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free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was calculated with 5% of the diffraction data, which were selected randomly and excluded from refinement. Correlation coefficient: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CC</a:t>
            </a:r>
            <a:r>
              <a:rPr lang="en-US" sz="1200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US" sz="1200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/2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= 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</a:t>
            </a:r>
            <a:r>
              <a:rPr lang="en-US" sz="1200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((x</a:t>
            </a:r>
            <a:r>
              <a:rPr lang="en-US" sz="1200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-&lt;x&gt;)(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1200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-&lt;y&gt;))/(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Σ</a:t>
            </a:r>
            <a:r>
              <a:rPr lang="en-US" sz="1200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((x</a:t>
            </a:r>
            <a:r>
              <a:rPr lang="en-US" sz="1200" baseline="-25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-&lt;x&gt;)</a:t>
            </a:r>
            <a:r>
              <a:rPr lang="en-US" sz="1200" baseline="30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2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1200" baseline="-250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-&lt;y&gt;)</a:t>
            </a:r>
            <a:r>
              <a:rPr lang="en-US" sz="1200" baseline="30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sz="1200" baseline="300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1/2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where x</a:t>
            </a:r>
            <a:r>
              <a:rPr lang="en-US" sz="1200" baseline="-25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</a:t>
            </a:r>
            <a:r>
              <a:rPr lang="en-US" sz="1200" baseline="-2500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are the </a:t>
            </a:r>
            <a:r>
              <a:rPr lang="en-US" sz="1200" i="1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20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</a:t>
            </a:r>
            <a:r>
              <a:rPr lang="en-US" sz="1200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 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observations of intensity measurements derived from each of two randomly selected half-data sets from the set of unmerged data whose mean values are &lt;x&gt; and &lt;y&gt;. </a:t>
            </a:r>
            <a:r>
              <a:rPr lang="en-US" sz="1200" baseline="300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Calculated using </a:t>
            </a:r>
            <a:r>
              <a:rPr lang="en-US" sz="120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MolProbity</a:t>
            </a:r>
            <a:r>
              <a:rPr lang="en-US" sz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(1).</a:t>
            </a:r>
            <a:endParaRPr lang="en-US" sz="12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A33F6BC-0918-983B-1D45-5BC2202CE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517034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7BAA98-4B26-4449-8949-3530162FE3A6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8fe45260-7770-4b97-a3f8-ade69b7612b4"/>
    <ds:schemaRef ds:uri="http://purl.org/dc/elements/1.1/"/>
    <ds:schemaRef ds:uri="23489232-effb-4155-b587-7b10e02b3e7d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1100</Words>
  <Application>Microsoft Office PowerPoint</Application>
  <PresentationFormat>Custom</PresentationFormat>
  <Paragraphs>46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3</cp:revision>
  <dcterms:modified xsi:type="dcterms:W3CDTF">2023-05-02T03:23:42Z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