
<file path=[Content_Types].xml><?xml version="1.0" encoding="utf-8"?>
<Types xmlns="http://schemas.openxmlformats.org/package/2006/content-types">
  <Default Extension="docx" ContentType="application/vnd.openxmlformats-officedocument.wordprocessingml.document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6"/>
  </p:notesMasterIdLst>
  <p:sldIdLst>
    <p:sldId id="284" r:id="rId5"/>
  </p:sldIdLst>
  <p:sldSz cx="7772400" cy="100584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216" userDrawn="1">
          <p15:clr>
            <a:srgbClr val="A4A3A4"/>
          </p15:clr>
        </p15:guide>
        <p15:guide id="2" pos="2448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B7EFCA4A-9C67-04B6-5CCB-DAD83A33F64A}" name="Harney, Allison S" initials="HAS" userId="S::HARNEA01@pfizer.com::6208de90-c411-4cc2-89a7-51e581a127d3" providerId="AD"/>
  <p188:author id="{EA46A258-16B0-52D4-8BA3-F2C7C1B2221C}" name="drilona@mskcc.org" initials="dr" userId="S::urn:spo:guest#drilona@mskcc.org::" providerId="AD"/>
  <p188:author id="{0C1C317A-0734-D941-11FA-ADBF5A9D290C}" name="Rothenberg, Stephen Michael" initials="RSM" userId="S::ROTHES01@pfizer.com::43e148ea-22e2-4326-87a0-f168bc56389b" providerId="AD"/>
  <p188:author id="{7C8566B5-4450-3EC3-3CD0-C30DEBB51561}" name="Rothenberg, Stephen Michael" initials="RM" userId="S::rothes01@pfizer.com::43e148ea-22e2-4326-87a0-f168bc56389b" providerId="AD"/>
  <p188:author id="{0A815EC0-6061-B151-C543-02819C655DCB}" name="Feng, Gang" initials="FG" userId="S::FENGG01@pfizer.com::8e2a4499-420c-4726-a270-07da564efa1b" providerId="AD"/>
  <p188:author id="{D78F03E7-5303-4BCB-9B3C-7B9B7069B466}" name="Nepert, Dale" initials="ND" userId="S::NEPERD@pfizer.com::6ddafba3-8947-4172-acb4-b4ab6f80dd5d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5050"/>
    <a:srgbClr val="008080"/>
    <a:srgbClr val="009999"/>
    <a:srgbClr val="9933FF"/>
    <a:srgbClr val="9F1F71"/>
    <a:srgbClr val="FF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810A650-A2B1-4F5D-A797-8DF61ADA1039}" v="9" dt="2023-05-02T03:21:41.050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howGuides="1">
      <p:cViewPr varScale="1">
        <p:scale>
          <a:sx n="41" d="100"/>
          <a:sy n="41" d="100"/>
        </p:scale>
        <p:origin x="2104" y="24"/>
      </p:cViewPr>
      <p:guideLst>
        <p:guide orient="horz" pos="3216"/>
        <p:guide pos="244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13" Type="http://schemas.microsoft.com/office/2018/10/relationships/authors" Target="author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microsoft.com/office/2016/11/relationships/changesInfo" Target="changesInfos/changesInfo1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Rothenberg, Stephen Michael" userId="S::rothes01@pfizer.com::43e148ea-22e2-4326-87a0-f168bc56389b" providerId="AD" clId="Web-{2810A650-A2B1-4F5D-A797-8DF61ADA1039}"/>
    <pc:docChg chg="delSld">
      <pc:chgData name="Rothenberg, Stephen Michael" userId="S::rothes01@pfizer.com::43e148ea-22e2-4326-87a0-f168bc56389b" providerId="AD" clId="Web-{2810A650-A2B1-4F5D-A797-8DF61ADA1039}" dt="2023-05-02T03:21:41.050" v="8"/>
      <pc:docMkLst>
        <pc:docMk/>
      </pc:docMkLst>
      <pc:sldChg chg="del">
        <pc:chgData name="Rothenberg, Stephen Michael" userId="S::rothes01@pfizer.com::43e148ea-22e2-4326-87a0-f168bc56389b" providerId="AD" clId="Web-{2810A650-A2B1-4F5D-A797-8DF61ADA1039}" dt="2023-05-02T03:21:35.378" v="3"/>
        <pc:sldMkLst>
          <pc:docMk/>
          <pc:sldMk cId="2546720209" sldId="272"/>
        </pc:sldMkLst>
      </pc:sldChg>
      <pc:sldChg chg="del">
        <pc:chgData name="Rothenberg, Stephen Michael" userId="S::rothes01@pfizer.com::43e148ea-22e2-4326-87a0-f168bc56389b" providerId="AD" clId="Web-{2810A650-A2B1-4F5D-A797-8DF61ADA1039}" dt="2023-05-02T03:21:35.378" v="1"/>
        <pc:sldMkLst>
          <pc:docMk/>
          <pc:sldMk cId="548795368" sldId="273"/>
        </pc:sldMkLst>
      </pc:sldChg>
      <pc:sldChg chg="del">
        <pc:chgData name="Rothenberg, Stephen Michael" userId="S::rothes01@pfizer.com::43e148ea-22e2-4326-87a0-f168bc56389b" providerId="AD" clId="Web-{2810A650-A2B1-4F5D-A797-8DF61ADA1039}" dt="2023-05-02T03:21:41.050" v="8"/>
        <pc:sldMkLst>
          <pc:docMk/>
          <pc:sldMk cId="1276908399" sldId="274"/>
        </pc:sldMkLst>
      </pc:sldChg>
      <pc:sldChg chg="del">
        <pc:chgData name="Rothenberg, Stephen Michael" userId="S::rothes01@pfizer.com::43e148ea-22e2-4326-87a0-f168bc56389b" providerId="AD" clId="Web-{2810A650-A2B1-4F5D-A797-8DF61ADA1039}" dt="2023-05-02T03:21:35.394" v="5"/>
        <pc:sldMkLst>
          <pc:docMk/>
          <pc:sldMk cId="4077435671" sldId="276"/>
        </pc:sldMkLst>
      </pc:sldChg>
      <pc:sldChg chg="del">
        <pc:chgData name="Rothenberg, Stephen Michael" userId="S::rothes01@pfizer.com::43e148ea-22e2-4326-87a0-f168bc56389b" providerId="AD" clId="Web-{2810A650-A2B1-4F5D-A797-8DF61ADA1039}" dt="2023-05-02T03:21:35.378" v="2"/>
        <pc:sldMkLst>
          <pc:docMk/>
          <pc:sldMk cId="156417191" sldId="277"/>
        </pc:sldMkLst>
      </pc:sldChg>
      <pc:sldChg chg="del">
        <pc:chgData name="Rothenberg, Stephen Michael" userId="S::rothes01@pfizer.com::43e148ea-22e2-4326-87a0-f168bc56389b" providerId="AD" clId="Web-{2810A650-A2B1-4F5D-A797-8DF61ADA1039}" dt="2023-05-02T03:21:35.378" v="0"/>
        <pc:sldMkLst>
          <pc:docMk/>
          <pc:sldMk cId="3049072223" sldId="283"/>
        </pc:sldMkLst>
      </pc:sldChg>
      <pc:sldChg chg="del">
        <pc:chgData name="Rothenberg, Stephen Michael" userId="S::rothes01@pfizer.com::43e148ea-22e2-4326-87a0-f168bc56389b" providerId="AD" clId="Web-{2810A650-A2B1-4F5D-A797-8DF61ADA1039}" dt="2023-05-02T03:21:38.394" v="6"/>
        <pc:sldMkLst>
          <pc:docMk/>
          <pc:sldMk cId="2993431430" sldId="285"/>
        </pc:sldMkLst>
      </pc:sldChg>
      <pc:sldChg chg="del">
        <pc:chgData name="Rothenberg, Stephen Michael" userId="S::rothes01@pfizer.com::43e148ea-22e2-4326-87a0-f168bc56389b" providerId="AD" clId="Web-{2810A650-A2B1-4F5D-A797-8DF61ADA1039}" dt="2023-05-02T03:21:39.862" v="7"/>
        <pc:sldMkLst>
          <pc:docMk/>
          <pc:sldMk cId="3577519376" sldId="286"/>
        </pc:sldMkLst>
      </pc:sldChg>
      <pc:sldChg chg="del">
        <pc:chgData name="Rothenberg, Stephen Michael" userId="S::rothes01@pfizer.com::43e148ea-22e2-4326-87a0-f168bc56389b" providerId="AD" clId="Web-{2810A650-A2B1-4F5D-A797-8DF61ADA1039}" dt="2023-05-02T03:21:35.378" v="4"/>
        <pc:sldMkLst>
          <pc:docMk/>
          <pc:sldMk cId="3517034597" sldId="290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7DE74FF-D7C7-4DDE-8203-8E4F019B3C43}" type="datetimeFigureOut">
              <a:rPr lang="en-US" smtClean="0"/>
              <a:t>5/1/2023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36788" y="1143000"/>
            <a:ext cx="23844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A445A4E-B588-4730-BE39-19FC7E9851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65331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2930" y="1646133"/>
            <a:ext cx="6606540" cy="3501813"/>
          </a:xfrm>
        </p:spPr>
        <p:txBody>
          <a:bodyPr anchor="b"/>
          <a:lstStyle>
            <a:lvl1pPr algn="ctr">
              <a:defRPr sz="51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550" y="5282989"/>
            <a:ext cx="5829300" cy="2428451"/>
          </a:xfrm>
        </p:spPr>
        <p:txBody>
          <a:bodyPr/>
          <a:lstStyle>
            <a:lvl1pPr marL="0" indent="0" algn="ctr">
              <a:buNone/>
              <a:defRPr sz="2040"/>
            </a:lvl1pPr>
            <a:lvl2pPr marL="388620" indent="0" algn="ctr">
              <a:buNone/>
              <a:defRPr sz="1700"/>
            </a:lvl2pPr>
            <a:lvl3pPr marL="777240" indent="0" algn="ctr">
              <a:buNone/>
              <a:defRPr sz="1530"/>
            </a:lvl3pPr>
            <a:lvl4pPr marL="1165860" indent="0" algn="ctr">
              <a:buNone/>
              <a:defRPr sz="1360"/>
            </a:lvl4pPr>
            <a:lvl5pPr marL="1554480" indent="0" algn="ctr">
              <a:buNone/>
              <a:defRPr sz="1360"/>
            </a:lvl5pPr>
            <a:lvl6pPr marL="1943100" indent="0" algn="ctr">
              <a:buNone/>
              <a:defRPr sz="1360"/>
            </a:lvl6pPr>
            <a:lvl7pPr marL="2331720" indent="0" algn="ctr">
              <a:buNone/>
              <a:defRPr sz="1360"/>
            </a:lvl7pPr>
            <a:lvl8pPr marL="2720340" indent="0" algn="ctr">
              <a:buNone/>
              <a:defRPr sz="1360"/>
            </a:lvl8pPr>
            <a:lvl9pPr marL="3108960" indent="0" algn="ctr">
              <a:buNone/>
              <a:defRPr sz="136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55576E-E1C3-4591-B8D9-29E23EC33217}" type="datetime1">
              <a:rPr lang="en-US" smtClean="0"/>
              <a:t>5/1/2023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CD-23-0361_Drilon et al_SHP2 inhibition sensitizes to targeted therapy retreatment _Supplement  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C7999-5A04-4FBF-B9DB-6CFE6765BC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6200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613356-5A66-4CDC-A708-45748432871C}" type="datetime1">
              <a:rPr lang="en-US" smtClean="0"/>
              <a:t>5/1/2023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CD-23-0361_Drilon et al_SHP2 inhibition sensitizes to targeted therapy retreatment _Supplement  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C7999-5A04-4FBF-B9DB-6CFE6765BC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44149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2124" y="535517"/>
            <a:ext cx="1675924" cy="8524029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353" y="535517"/>
            <a:ext cx="4930616" cy="852402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117B4F-435E-4E3A-956B-049555933480}" type="datetime1">
              <a:rPr lang="en-US" smtClean="0"/>
              <a:t>5/1/2023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CD-23-0361_Drilon et al_SHP2 inhibition sensitizes to targeted therapy retreatment _Supplement  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C7999-5A04-4FBF-B9DB-6CFE6765BC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86652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888BD9-3994-458E-9BCE-651C1E85DECF}" type="datetime1">
              <a:rPr lang="en-US" smtClean="0"/>
              <a:t>5/1/2023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CD-23-0361_Drilon et al_SHP2 inhibition sensitizes to targeted therapy retreatment _Supplement  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C7999-5A04-4FBF-B9DB-6CFE6765BC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16689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05" y="2507618"/>
            <a:ext cx="6703695" cy="4184014"/>
          </a:xfrm>
        </p:spPr>
        <p:txBody>
          <a:bodyPr anchor="b"/>
          <a:lstStyle>
            <a:lvl1pPr>
              <a:defRPr sz="51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05" y="6731215"/>
            <a:ext cx="6703695" cy="2200274"/>
          </a:xfrm>
        </p:spPr>
        <p:txBody>
          <a:bodyPr/>
          <a:lstStyle>
            <a:lvl1pPr marL="0" indent="0">
              <a:buNone/>
              <a:defRPr sz="2040">
                <a:solidFill>
                  <a:schemeClr val="tx1"/>
                </a:solidFill>
              </a:defRPr>
            </a:lvl1pPr>
            <a:lvl2pPr marL="388620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2pPr>
            <a:lvl3pPr marL="777240" indent="0">
              <a:buNone/>
              <a:defRPr sz="1530">
                <a:solidFill>
                  <a:schemeClr val="tx1">
                    <a:tint val="75000"/>
                  </a:schemeClr>
                </a:solidFill>
              </a:defRPr>
            </a:lvl3pPr>
            <a:lvl4pPr marL="116586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448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1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172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034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0896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E52F5C-DA83-4449-BC40-B3FF3A19DD2C}" type="datetime1">
              <a:rPr lang="en-US" smtClean="0"/>
              <a:t>5/1/2023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CD-23-0361_Drilon et al_SHP2 inhibition sensitizes to targeted therapy retreatment _Supplement  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C7999-5A04-4FBF-B9DB-6CFE6765BC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91473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353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4778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9A0D4-27FC-4EFB-BB59-6609C9660F14}" type="datetime1">
              <a:rPr lang="en-US" smtClean="0"/>
              <a:t>5/1/2023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CD-23-0361_Drilon et al_SHP2 inhibition sensitizes to targeted therapy retreatment _Supplement  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C7999-5A04-4FBF-B9DB-6CFE6765BC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10206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535519"/>
            <a:ext cx="6703695" cy="194415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366" y="2465706"/>
            <a:ext cx="3288089" cy="1208404"/>
          </a:xfrm>
        </p:spPr>
        <p:txBody>
          <a:bodyPr anchor="b"/>
          <a:lstStyle>
            <a:lvl1pPr marL="0" indent="0">
              <a:buNone/>
              <a:defRPr sz="2040" b="1"/>
            </a:lvl1pPr>
            <a:lvl2pPr marL="388620" indent="0">
              <a:buNone/>
              <a:defRPr sz="1700" b="1"/>
            </a:lvl2pPr>
            <a:lvl3pPr marL="777240" indent="0">
              <a:buNone/>
              <a:defRPr sz="1530" b="1"/>
            </a:lvl3pPr>
            <a:lvl4pPr marL="1165860" indent="0">
              <a:buNone/>
              <a:defRPr sz="1360" b="1"/>
            </a:lvl4pPr>
            <a:lvl5pPr marL="1554480" indent="0">
              <a:buNone/>
              <a:defRPr sz="1360" b="1"/>
            </a:lvl5pPr>
            <a:lvl6pPr marL="1943100" indent="0">
              <a:buNone/>
              <a:defRPr sz="1360" b="1"/>
            </a:lvl6pPr>
            <a:lvl7pPr marL="2331720" indent="0">
              <a:buNone/>
              <a:defRPr sz="1360" b="1"/>
            </a:lvl7pPr>
            <a:lvl8pPr marL="2720340" indent="0">
              <a:buNone/>
              <a:defRPr sz="1360" b="1"/>
            </a:lvl8pPr>
            <a:lvl9pPr marL="3108960" indent="0">
              <a:buNone/>
              <a:defRPr sz="13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366" y="3674110"/>
            <a:ext cx="3288089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4778" y="2465706"/>
            <a:ext cx="3304282" cy="1208404"/>
          </a:xfrm>
        </p:spPr>
        <p:txBody>
          <a:bodyPr anchor="b"/>
          <a:lstStyle>
            <a:lvl1pPr marL="0" indent="0">
              <a:buNone/>
              <a:defRPr sz="2040" b="1"/>
            </a:lvl1pPr>
            <a:lvl2pPr marL="388620" indent="0">
              <a:buNone/>
              <a:defRPr sz="1700" b="1"/>
            </a:lvl2pPr>
            <a:lvl3pPr marL="777240" indent="0">
              <a:buNone/>
              <a:defRPr sz="1530" b="1"/>
            </a:lvl3pPr>
            <a:lvl4pPr marL="1165860" indent="0">
              <a:buNone/>
              <a:defRPr sz="1360" b="1"/>
            </a:lvl4pPr>
            <a:lvl5pPr marL="1554480" indent="0">
              <a:buNone/>
              <a:defRPr sz="1360" b="1"/>
            </a:lvl5pPr>
            <a:lvl6pPr marL="1943100" indent="0">
              <a:buNone/>
              <a:defRPr sz="1360" b="1"/>
            </a:lvl6pPr>
            <a:lvl7pPr marL="2331720" indent="0">
              <a:buNone/>
              <a:defRPr sz="1360" b="1"/>
            </a:lvl7pPr>
            <a:lvl8pPr marL="2720340" indent="0">
              <a:buNone/>
              <a:defRPr sz="1360" b="1"/>
            </a:lvl8pPr>
            <a:lvl9pPr marL="3108960" indent="0">
              <a:buNone/>
              <a:defRPr sz="13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4778" y="3674110"/>
            <a:ext cx="3304282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D5B4CB-F3B0-4282-9714-C885E10218BE}" type="datetime1">
              <a:rPr lang="en-US" smtClean="0"/>
              <a:t>5/1/2023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CD-23-0361_Drilon et al_SHP2 inhibition sensitizes to targeted therapy retreatment _Supplement                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C7999-5A04-4FBF-B9DB-6CFE6765BC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78669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C3F1A0-A837-48E9-94E7-FFDF1BA6CC9D}" type="datetime1">
              <a:rPr lang="en-US" smtClean="0"/>
              <a:t>5/1/2023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CD-23-0361_Drilon et al_SHP2 inhibition sensitizes to targeted therapy retreatment _Supplement               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C7999-5A04-4FBF-B9DB-6CFE6765BC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55497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B30B92-BCFF-4EF2-AD98-D446AADAE909}" type="datetime1">
              <a:rPr lang="en-US" smtClean="0"/>
              <a:t>5/1/2023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CD-23-0361_Drilon et al_SHP2 inhibition sensitizes to targeted therapy retreatment _Supplement               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C7999-5A04-4FBF-B9DB-6CFE6765BC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375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670560"/>
            <a:ext cx="2506801" cy="2346960"/>
          </a:xfrm>
        </p:spPr>
        <p:txBody>
          <a:bodyPr anchor="b"/>
          <a:lstStyle>
            <a:lvl1pPr>
              <a:defRPr sz="272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4282" y="1448226"/>
            <a:ext cx="3934778" cy="7147983"/>
          </a:xfrm>
        </p:spPr>
        <p:txBody>
          <a:bodyPr/>
          <a:lstStyle>
            <a:lvl1pPr>
              <a:defRPr sz="2720"/>
            </a:lvl1pPr>
            <a:lvl2pPr>
              <a:defRPr sz="2380"/>
            </a:lvl2pPr>
            <a:lvl3pPr>
              <a:defRPr sz="204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5" y="3017520"/>
            <a:ext cx="2506801" cy="5590329"/>
          </a:xfrm>
        </p:spPr>
        <p:txBody>
          <a:bodyPr/>
          <a:lstStyle>
            <a:lvl1pPr marL="0" indent="0">
              <a:buNone/>
              <a:defRPr sz="1360"/>
            </a:lvl1pPr>
            <a:lvl2pPr marL="388620" indent="0">
              <a:buNone/>
              <a:defRPr sz="1190"/>
            </a:lvl2pPr>
            <a:lvl3pPr marL="777240" indent="0">
              <a:buNone/>
              <a:defRPr sz="1020"/>
            </a:lvl3pPr>
            <a:lvl4pPr marL="1165860" indent="0">
              <a:buNone/>
              <a:defRPr sz="850"/>
            </a:lvl4pPr>
            <a:lvl5pPr marL="1554480" indent="0">
              <a:buNone/>
              <a:defRPr sz="850"/>
            </a:lvl5pPr>
            <a:lvl6pPr marL="1943100" indent="0">
              <a:buNone/>
              <a:defRPr sz="850"/>
            </a:lvl6pPr>
            <a:lvl7pPr marL="2331720" indent="0">
              <a:buNone/>
              <a:defRPr sz="850"/>
            </a:lvl7pPr>
            <a:lvl8pPr marL="2720340" indent="0">
              <a:buNone/>
              <a:defRPr sz="850"/>
            </a:lvl8pPr>
            <a:lvl9pPr marL="3108960" indent="0">
              <a:buNone/>
              <a:defRPr sz="8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B2AB42-B38A-46F3-B4E9-D5404173B06C}" type="datetime1">
              <a:rPr lang="en-US" smtClean="0"/>
              <a:t>5/1/2023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CD-23-0361_Drilon et al_SHP2 inhibition sensitizes to targeted therapy retreatment _Supplement  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C7999-5A04-4FBF-B9DB-6CFE6765BC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84805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670560"/>
            <a:ext cx="2506801" cy="2346960"/>
          </a:xfrm>
        </p:spPr>
        <p:txBody>
          <a:bodyPr anchor="b"/>
          <a:lstStyle>
            <a:lvl1pPr>
              <a:defRPr sz="272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4282" y="1448226"/>
            <a:ext cx="3934778" cy="7147983"/>
          </a:xfrm>
        </p:spPr>
        <p:txBody>
          <a:bodyPr anchor="t"/>
          <a:lstStyle>
            <a:lvl1pPr marL="0" indent="0">
              <a:buNone/>
              <a:defRPr sz="2720"/>
            </a:lvl1pPr>
            <a:lvl2pPr marL="388620" indent="0">
              <a:buNone/>
              <a:defRPr sz="2380"/>
            </a:lvl2pPr>
            <a:lvl3pPr marL="777240" indent="0">
              <a:buNone/>
              <a:defRPr sz="2040"/>
            </a:lvl3pPr>
            <a:lvl4pPr marL="1165860" indent="0">
              <a:buNone/>
              <a:defRPr sz="1700"/>
            </a:lvl4pPr>
            <a:lvl5pPr marL="1554480" indent="0">
              <a:buNone/>
              <a:defRPr sz="1700"/>
            </a:lvl5pPr>
            <a:lvl6pPr marL="1943100" indent="0">
              <a:buNone/>
              <a:defRPr sz="1700"/>
            </a:lvl6pPr>
            <a:lvl7pPr marL="2331720" indent="0">
              <a:buNone/>
              <a:defRPr sz="1700"/>
            </a:lvl7pPr>
            <a:lvl8pPr marL="2720340" indent="0">
              <a:buNone/>
              <a:defRPr sz="1700"/>
            </a:lvl8pPr>
            <a:lvl9pPr marL="3108960" indent="0">
              <a:buNone/>
              <a:defRPr sz="17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5" y="3017520"/>
            <a:ext cx="2506801" cy="5590329"/>
          </a:xfrm>
        </p:spPr>
        <p:txBody>
          <a:bodyPr/>
          <a:lstStyle>
            <a:lvl1pPr marL="0" indent="0">
              <a:buNone/>
              <a:defRPr sz="1360"/>
            </a:lvl1pPr>
            <a:lvl2pPr marL="388620" indent="0">
              <a:buNone/>
              <a:defRPr sz="1190"/>
            </a:lvl2pPr>
            <a:lvl3pPr marL="777240" indent="0">
              <a:buNone/>
              <a:defRPr sz="1020"/>
            </a:lvl3pPr>
            <a:lvl4pPr marL="1165860" indent="0">
              <a:buNone/>
              <a:defRPr sz="850"/>
            </a:lvl4pPr>
            <a:lvl5pPr marL="1554480" indent="0">
              <a:buNone/>
              <a:defRPr sz="850"/>
            </a:lvl5pPr>
            <a:lvl6pPr marL="1943100" indent="0">
              <a:buNone/>
              <a:defRPr sz="850"/>
            </a:lvl6pPr>
            <a:lvl7pPr marL="2331720" indent="0">
              <a:buNone/>
              <a:defRPr sz="850"/>
            </a:lvl7pPr>
            <a:lvl8pPr marL="2720340" indent="0">
              <a:buNone/>
              <a:defRPr sz="850"/>
            </a:lvl8pPr>
            <a:lvl9pPr marL="3108960" indent="0">
              <a:buNone/>
              <a:defRPr sz="8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172CD-2D7D-41A6-837A-44BFE5848A64}" type="datetime1">
              <a:rPr lang="en-US" smtClean="0"/>
              <a:t>5/1/2023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CD-23-0361_Drilon et al_SHP2 inhibition sensitizes to targeted therapy retreatment _Supplement  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C7999-5A04-4FBF-B9DB-6CFE6765BC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89128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353" y="535519"/>
            <a:ext cx="6703695" cy="1944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353" y="2677584"/>
            <a:ext cx="6703695" cy="6381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353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A6A08F-B1DE-45D7-AD15-1072B95AFB7C}" type="datetime1">
              <a:rPr lang="en-US" smtClean="0"/>
              <a:t>5/1/2023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608" y="9322649"/>
            <a:ext cx="2623185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CD-23-0361_Drilon et al_SHP2 inhibition sensitizes to targeted therapy retreatment _Supplement  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89258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6C7999-5A04-4FBF-B9DB-6CFE6765BC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6908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dt="0"/>
  <p:txStyles>
    <p:titleStyle>
      <a:lvl1pPr algn="l" defTabSz="777240" rtl="0" eaLnBrk="1" latinLnBrk="0" hangingPunct="1">
        <a:lnSpc>
          <a:spcPct val="90000"/>
        </a:lnSpc>
        <a:spcBef>
          <a:spcPct val="0"/>
        </a:spcBef>
        <a:buNone/>
        <a:defRPr sz="37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10" indent="-194310" algn="l" defTabSz="777240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sz="2380" kern="1200">
          <a:solidFill>
            <a:schemeClr val="tx1"/>
          </a:solidFill>
          <a:latin typeface="+mn-lt"/>
          <a:ea typeface="+mn-ea"/>
          <a:cs typeface="+mn-cs"/>
        </a:defRPr>
      </a:lvl1pPr>
      <a:lvl2pPr marL="5829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204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1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74879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213741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5260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9146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3032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1pPr>
      <a:lvl2pPr marL="3886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2pPr>
      <a:lvl3pPr marL="7772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3pPr>
      <a:lvl4pPr marL="11658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194310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3317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7203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package" Target="../embeddings/Microsoft_Word_Document4.docx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1">
            <a:extLst>
              <a:ext uri="{FF2B5EF4-FFF2-40B4-BE49-F238E27FC236}">
                <a16:creationId xmlns:a16="http://schemas.microsoft.com/office/drawing/2014/main" id="{563D46D3-BB7D-D849-9553-CC30E32D73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89467" y="9322649"/>
            <a:ext cx="6383865" cy="535517"/>
          </a:xfrm>
        </p:spPr>
        <p:txBody>
          <a:bodyPr/>
          <a:lstStyle/>
          <a:p>
            <a:pPr algn="l"/>
            <a:r>
              <a:rPr lang="en-US" sz="800">
                <a:cs typeface="Arial" panose="020B0604020202020204" pitchFamily="34" charset="0"/>
              </a:rPr>
              <a:t>CD-23-</a:t>
            </a:r>
            <a:r>
              <a:rPr lang="en-US" sz="800" err="1">
                <a:cs typeface="Arial" panose="020B0604020202020204" pitchFamily="34" charset="0"/>
              </a:rPr>
              <a:t>0361_Drilon</a:t>
            </a:r>
            <a:r>
              <a:rPr lang="en-US" sz="800">
                <a:cs typeface="Arial" panose="020B0604020202020204" pitchFamily="34" charset="0"/>
              </a:rPr>
              <a:t> et </a:t>
            </a:r>
            <a:r>
              <a:rPr lang="en-US" sz="800" err="1">
                <a:cs typeface="Arial" panose="020B0604020202020204" pitchFamily="34" charset="0"/>
              </a:rPr>
              <a:t>al_SHP2</a:t>
            </a:r>
            <a:r>
              <a:rPr lang="en-US" sz="800">
                <a:cs typeface="Arial" panose="020B0604020202020204" pitchFamily="34" charset="0"/>
              </a:rPr>
              <a:t> inhibition sensitizes to targeted therapy retreatment _Supplement                </a:t>
            </a:r>
          </a:p>
        </p:txBody>
      </p:sp>
      <p:graphicFrame>
        <p:nvGraphicFramePr>
          <p:cNvPr id="9" name="Object 8">
            <a:extLst>
              <a:ext uri="{FF2B5EF4-FFF2-40B4-BE49-F238E27FC236}">
                <a16:creationId xmlns:a16="http://schemas.microsoft.com/office/drawing/2014/main" id="{6E008FB5-C297-1F66-9772-AFF7AC35B2B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85655746"/>
              </p:ext>
            </p:extLst>
          </p:nvPr>
        </p:nvGraphicFramePr>
        <p:xfrm>
          <a:off x="523255" y="1096964"/>
          <a:ext cx="6858000" cy="379910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Document" r:id="rId2" imgW="6089342" imgH="3381344" progId="Word.Document.12">
                  <p:embed/>
                </p:oleObj>
              </mc:Choice>
              <mc:Fallback>
                <p:oleObj name="Document" r:id="rId2" imgW="6089342" imgH="3381344" progId="Word.Document.12">
                  <p:embed/>
                  <p:pic>
                    <p:nvPicPr>
                      <p:cNvPr id="9" name="Object 8">
                        <a:extLst>
                          <a:ext uri="{FF2B5EF4-FFF2-40B4-BE49-F238E27FC236}">
                            <a16:creationId xmlns:a16="http://schemas.microsoft.com/office/drawing/2014/main" id="{6E008FB5-C297-1F66-9772-AFF7AC35B2BB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523255" y="1096964"/>
                        <a:ext cx="6858000" cy="379910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Rectangle 4">
            <a:extLst>
              <a:ext uri="{FF2B5EF4-FFF2-40B4-BE49-F238E27FC236}">
                <a16:creationId xmlns:a16="http://schemas.microsoft.com/office/drawing/2014/main" id="{439DBDC1-5F92-5727-775F-C9D3F183CEC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85702" y="471936"/>
            <a:ext cx="5423088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1" i="0" strike="noStrike" cap="none" normalizeH="0" baseline="0">
                <a:ln>
                  <a:noFill/>
                </a:ln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Supplementary Table 6.</a:t>
            </a:r>
            <a:r>
              <a:rPr kumimoji="0" lang="en-US" altLang="en-US" sz="1200" b="1" i="0" strike="noStrike" cap="none" normalizeH="0" baseline="0">
                <a:ln>
                  <a:noFill/>
                </a:ln>
                <a:effectLst/>
                <a:latin typeface="Arial" panose="020B0604020202020204" pitchFamily="34" charset="0"/>
                <a:ea typeface="Yu Mincho" panose="02020400000000000000" pitchFamily="18" charset="-128"/>
                <a:cs typeface="Arial" panose="020B0604020202020204" pitchFamily="34" charset="0"/>
              </a:rPr>
              <a:t> </a:t>
            </a:r>
            <a:r>
              <a:rPr kumimoji="0" lang="en-US" altLang="en-US" sz="1200" i="0" strike="noStrike" cap="none" normalizeH="0" baseline="0">
                <a:ln>
                  <a:noFill/>
                </a:ln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Disposition of all patients enrolled to Dose Level 1. </a:t>
            </a:r>
            <a:endParaRPr kumimoji="0" lang="en-US" altLang="en-US" sz="1200" i="0" strike="noStrike" cap="none" normalizeH="0" baseline="0">
              <a:ln>
                <a:noFill/>
              </a:ln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B9F9D23-4B9F-0921-5F14-8E8F41499B17}"/>
              </a:ext>
            </a:extLst>
          </p:cNvPr>
          <p:cNvSpPr txBox="1"/>
          <p:nvPr/>
        </p:nvSpPr>
        <p:spPr>
          <a:xfrm>
            <a:off x="588247" y="8029433"/>
            <a:ext cx="6619874" cy="10661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algn="just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20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*Despite tolerating combination treatment without dose modification and achieving SD (with no net tumor increase or decrease), the patient discontinued the study after 6 weeks of combination treatment</a:t>
            </a:r>
            <a:r>
              <a:rPr lang="en-US" sz="120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 </a:t>
            </a:r>
            <a:r>
              <a:rPr lang="en-US" sz="120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Abbreviations: </a:t>
            </a:r>
            <a:r>
              <a:rPr lang="en-US" sz="120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BIW</a:t>
            </a:r>
            <a:r>
              <a:rPr lang="en-US" sz="120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—twice weekly; CRC—colorectal cancer; </a:t>
            </a:r>
            <a:r>
              <a:rPr lang="en-US" sz="120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D1</a:t>
            </a:r>
            <a:r>
              <a:rPr lang="en-US" sz="120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lang="en-US" sz="120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D4</a:t>
            </a:r>
            <a:r>
              <a:rPr lang="en-US" sz="120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— day 1 and day 4; NA—not applicable; NSCLC—non-small cell lung cancer; PD—progressive disease; PR—partial response; SD—stable disease; </a:t>
            </a:r>
            <a:r>
              <a:rPr lang="en-US" sz="120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uPR</a:t>
            </a:r>
            <a:r>
              <a:rPr lang="en-US" sz="120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—unconfirmed partial response</a:t>
            </a:r>
            <a:endParaRPr lang="en-US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4359108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23489232-effb-4155-b587-7b10e02b3e7d" xsi:nil="true"/>
    <lcf76f155ced4ddcb4097134ff3c332f xmlns="8fe45260-7770-4b97-a3f8-ade69b7612b4">
      <Terms xmlns="http://schemas.microsoft.com/office/infopath/2007/PartnerControls"/>
    </lcf76f155ced4ddcb4097134ff3c332f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09D12B9BB9DB04FB0BEBD0FBA911E73" ma:contentTypeVersion="12" ma:contentTypeDescription="Create a new document." ma:contentTypeScope="" ma:versionID="03c058c17efe1de044e147e5cb5a3e1a">
  <xsd:schema xmlns:xsd="http://www.w3.org/2001/XMLSchema" xmlns:xs="http://www.w3.org/2001/XMLSchema" xmlns:p="http://schemas.microsoft.com/office/2006/metadata/properties" xmlns:ns2="8fe45260-7770-4b97-a3f8-ade69b7612b4" xmlns:ns3="23489232-effb-4155-b587-7b10e02b3e7d" targetNamespace="http://schemas.microsoft.com/office/2006/metadata/properties" ma:root="true" ma:fieldsID="913a211f3ae7a6f12a4a850819a9c7f5" ns2:_="" ns3:_="">
    <xsd:import namespace="8fe45260-7770-4b97-a3f8-ade69b7612b4"/>
    <xsd:import namespace="23489232-effb-4155-b587-7b10e02b3e7d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fe45260-7770-4b97-a3f8-ade69b7612b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lcf76f155ced4ddcb4097134ff3c332f" ma:index="15" nillable="true" ma:taxonomy="true" ma:internalName="lcf76f155ced4ddcb4097134ff3c332f" ma:taxonomyFieldName="MediaServiceImageTags" ma:displayName="Image Tags" ma:readOnly="false" ma:fieldId="{5cf76f15-5ced-4ddc-b409-7134ff3c332f}" ma:taxonomyMulti="true" ma:sspId="8f9dd247-5f48-452a-8dc4-ff9a39258ebe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3489232-effb-4155-b587-7b10e02b3e7d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6" nillable="true" ma:displayName="Taxonomy Catch All Column" ma:hidden="true" ma:list="{210e5a39-41a6-4142-865b-8dddd935e0b0}" ma:internalName="TaxCatchAll" ma:showField="CatchAllData" ma:web="23489232-effb-4155-b587-7b10e02b3e7d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D140E981-E733-43BE-9186-7B39F848A650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417BAA98-4B26-4449-8949-3530162FE3A6}">
  <ds:schemaRefs>
    <ds:schemaRef ds:uri="8fe45260-7770-4b97-a3f8-ade69b7612b4"/>
    <ds:schemaRef ds:uri="http://www.w3.org/XML/1998/namespace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purl.org/dc/elements/1.1/"/>
    <ds:schemaRef ds:uri="http://purl.org/dc/dcmitype/"/>
    <ds:schemaRef ds:uri="23489232-effb-4155-b587-7b10e02b3e7d"/>
    <ds:schemaRef ds:uri="http://schemas.openxmlformats.org/package/2006/metadata/core-properties"/>
    <ds:schemaRef ds:uri="http://purl.org/dc/terms/"/>
  </ds:schemaRefs>
</ds:datastoreItem>
</file>

<file path=customXml/itemProps3.xml><?xml version="1.0" encoding="utf-8"?>
<ds:datastoreItem xmlns:ds="http://schemas.openxmlformats.org/officeDocument/2006/customXml" ds:itemID="{F6052E99-5D9E-40CC-BAA7-B9CB6E6A5131}">
  <ds:schemaRefs>
    <ds:schemaRef ds:uri="23489232-effb-4155-b587-7b10e02b3e7d"/>
    <ds:schemaRef ds:uri="8fe45260-7770-4b97-a3f8-ade69b7612b4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1100</Words>
  <Application>Microsoft Office PowerPoint</Application>
  <PresentationFormat>Custom</PresentationFormat>
  <Paragraphs>46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Rothenberg, Stephen Michael</dc:creator>
  <cp:lastModifiedBy>Rothenberg, Stephen Michael</cp:lastModifiedBy>
  <cp:revision>4</cp:revision>
  <dcterms:modified xsi:type="dcterms:W3CDTF">2023-05-02T03:21:44Z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0x010100209D12B9BB9DB04FB0BEBD0FBA911E73</vt:lpwstr>
  </property>
  <property fmtid="{D5CDD505-2E9C-101B-9397-08002B2CF9AE}" pid="3" name="MSIP_Label_4791b42f-c435-42ca-9531-75a3f42aae3d_Enabled">
    <vt:lpwstr>true</vt:lpwstr>
  </property>
  <property fmtid="{D5CDD505-2E9C-101B-9397-08002B2CF9AE}" pid="4" name="MSIP_Label_4791b42f-c435-42ca-9531-75a3f42aae3d_SetDate">
    <vt:lpwstr>2023-02-17T19:47:48Z</vt:lpwstr>
  </property>
  <property fmtid="{D5CDD505-2E9C-101B-9397-08002B2CF9AE}" pid="5" name="MSIP_Label_4791b42f-c435-42ca-9531-75a3f42aae3d_Method">
    <vt:lpwstr>Privileged</vt:lpwstr>
  </property>
  <property fmtid="{D5CDD505-2E9C-101B-9397-08002B2CF9AE}" pid="6" name="MSIP_Label_4791b42f-c435-42ca-9531-75a3f42aae3d_Name">
    <vt:lpwstr>4791b42f-c435-42ca-9531-75a3f42aae3d</vt:lpwstr>
  </property>
  <property fmtid="{D5CDD505-2E9C-101B-9397-08002B2CF9AE}" pid="7" name="MSIP_Label_4791b42f-c435-42ca-9531-75a3f42aae3d_SiteId">
    <vt:lpwstr>7a916015-20ae-4ad1-9170-eefd915e9272</vt:lpwstr>
  </property>
  <property fmtid="{D5CDD505-2E9C-101B-9397-08002B2CF9AE}" pid="8" name="MSIP_Label_4791b42f-c435-42ca-9531-75a3f42aae3d_ActionId">
    <vt:lpwstr>48d2c370-2ccd-46ab-803f-14b1523d18b4</vt:lpwstr>
  </property>
  <property fmtid="{D5CDD505-2E9C-101B-9397-08002B2CF9AE}" pid="9" name="MSIP_Label_4791b42f-c435-42ca-9531-75a3f42aae3d_ContentBits">
    <vt:lpwstr>0</vt:lpwstr>
  </property>
  <property fmtid="{D5CDD505-2E9C-101B-9397-08002B2CF9AE}" pid="10" name="MediaServiceImageTags">
    <vt:lpwstr/>
  </property>
</Properties>
</file>