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6"/>
  </p:notesMasterIdLst>
  <p:sldIdLst>
    <p:sldId id="286" r:id="rId5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16" userDrawn="1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7EFCA4A-9C67-04B6-5CCB-DAD83A33F64A}" name="Harney, Allison S" initials="HAS" userId="S::HARNEA01@pfizer.com::6208de90-c411-4cc2-89a7-51e581a127d3" providerId="AD"/>
  <p188:author id="{EA46A258-16B0-52D4-8BA3-F2C7C1B2221C}" name="drilona@mskcc.org" initials="dr" userId="S::urn:spo:guest#drilona@mskcc.org::" providerId="AD"/>
  <p188:author id="{0C1C317A-0734-D941-11FA-ADBF5A9D290C}" name="Rothenberg, Stephen Michael" initials="RSM" userId="S::ROTHES01@pfizer.com::43e148ea-22e2-4326-87a0-f168bc56389b" providerId="AD"/>
  <p188:author id="{7C8566B5-4450-3EC3-3CD0-C30DEBB51561}" name="Rothenberg, Stephen Michael" initials="RM" userId="S::rothes01@pfizer.com::43e148ea-22e2-4326-87a0-f168bc56389b" providerId="AD"/>
  <p188:author id="{0A815EC0-6061-B151-C543-02819C655DCB}" name="Feng, Gang" initials="FG" userId="S::FENGG01@pfizer.com::8e2a4499-420c-4726-a270-07da564efa1b" providerId="AD"/>
  <p188:author id="{D78F03E7-5303-4BCB-9B3C-7B9B7069B466}" name="Nepert, Dale" initials="ND" userId="S::NEPERD@pfizer.com::6ddafba3-8947-4172-acb4-b4ab6f80dd5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5050"/>
    <a:srgbClr val="008080"/>
    <a:srgbClr val="009999"/>
    <a:srgbClr val="9933FF"/>
    <a:srgbClr val="9F1F71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4FC83F8-848B-4C96-B767-175C46F34E41}" v="9" dt="2023-05-02T03:20:44.25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41" d="100"/>
          <a:sy n="41" d="100"/>
        </p:scale>
        <p:origin x="2104" y="24"/>
      </p:cViewPr>
      <p:guideLst>
        <p:guide orient="horz" pos="3216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thenberg, Stephen Michael" userId="S::rothes01@pfizer.com::43e148ea-22e2-4326-87a0-f168bc56389b" providerId="AD" clId="Web-{D4FC83F8-848B-4C96-B767-175C46F34E41}"/>
    <pc:docChg chg="delSld">
      <pc:chgData name="Rothenberg, Stephen Michael" userId="S::rothes01@pfizer.com::43e148ea-22e2-4326-87a0-f168bc56389b" providerId="AD" clId="Web-{D4FC83F8-848B-4C96-B767-175C46F34E41}" dt="2023-05-02T03:20:44.256" v="8"/>
      <pc:docMkLst>
        <pc:docMk/>
      </pc:docMkLst>
      <pc:sldChg chg="del">
        <pc:chgData name="Rothenberg, Stephen Michael" userId="S::rothes01@pfizer.com::43e148ea-22e2-4326-87a0-f168bc56389b" providerId="AD" clId="Web-{D4FC83F8-848B-4C96-B767-175C46F34E41}" dt="2023-05-02T03:20:40.850" v="5"/>
        <pc:sldMkLst>
          <pc:docMk/>
          <pc:sldMk cId="2546720209" sldId="272"/>
        </pc:sldMkLst>
      </pc:sldChg>
      <pc:sldChg chg="del">
        <pc:chgData name="Rothenberg, Stephen Michael" userId="S::rothes01@pfizer.com::43e148ea-22e2-4326-87a0-f168bc56389b" providerId="AD" clId="Web-{D4FC83F8-848B-4C96-B767-175C46F34E41}" dt="2023-05-02T03:20:40.834" v="3"/>
        <pc:sldMkLst>
          <pc:docMk/>
          <pc:sldMk cId="548795368" sldId="273"/>
        </pc:sldMkLst>
      </pc:sldChg>
      <pc:sldChg chg="del">
        <pc:chgData name="Rothenberg, Stephen Michael" userId="S::rothes01@pfizer.com::43e148ea-22e2-4326-87a0-f168bc56389b" providerId="AD" clId="Web-{D4FC83F8-848B-4C96-B767-175C46F34E41}" dt="2023-05-02T03:20:44.256" v="8"/>
        <pc:sldMkLst>
          <pc:docMk/>
          <pc:sldMk cId="1276908399" sldId="274"/>
        </pc:sldMkLst>
      </pc:sldChg>
      <pc:sldChg chg="del">
        <pc:chgData name="Rothenberg, Stephen Michael" userId="S::rothes01@pfizer.com::43e148ea-22e2-4326-87a0-f168bc56389b" providerId="AD" clId="Web-{D4FC83F8-848B-4C96-B767-175C46F34E41}" dt="2023-05-02T03:20:40.850" v="7"/>
        <pc:sldMkLst>
          <pc:docMk/>
          <pc:sldMk cId="4077435671" sldId="276"/>
        </pc:sldMkLst>
      </pc:sldChg>
      <pc:sldChg chg="del">
        <pc:chgData name="Rothenberg, Stephen Michael" userId="S::rothes01@pfizer.com::43e148ea-22e2-4326-87a0-f168bc56389b" providerId="AD" clId="Web-{D4FC83F8-848B-4C96-B767-175C46F34E41}" dt="2023-05-02T03:20:40.834" v="4"/>
        <pc:sldMkLst>
          <pc:docMk/>
          <pc:sldMk cId="156417191" sldId="277"/>
        </pc:sldMkLst>
      </pc:sldChg>
      <pc:sldChg chg="del">
        <pc:chgData name="Rothenberg, Stephen Michael" userId="S::rothes01@pfizer.com::43e148ea-22e2-4326-87a0-f168bc56389b" providerId="AD" clId="Web-{D4FC83F8-848B-4C96-B767-175C46F34E41}" dt="2023-05-02T03:20:40.834" v="2"/>
        <pc:sldMkLst>
          <pc:docMk/>
          <pc:sldMk cId="3049072223" sldId="283"/>
        </pc:sldMkLst>
      </pc:sldChg>
      <pc:sldChg chg="del">
        <pc:chgData name="Rothenberg, Stephen Michael" userId="S::rothes01@pfizer.com::43e148ea-22e2-4326-87a0-f168bc56389b" providerId="AD" clId="Web-{D4FC83F8-848B-4C96-B767-175C46F34E41}" dt="2023-05-02T03:20:40.834" v="1"/>
        <pc:sldMkLst>
          <pc:docMk/>
          <pc:sldMk cId="3243591083" sldId="284"/>
        </pc:sldMkLst>
      </pc:sldChg>
      <pc:sldChg chg="del">
        <pc:chgData name="Rothenberg, Stephen Michael" userId="S::rothes01@pfizer.com::43e148ea-22e2-4326-87a0-f168bc56389b" providerId="AD" clId="Web-{D4FC83F8-848B-4C96-B767-175C46F34E41}" dt="2023-05-02T03:20:40.834" v="0"/>
        <pc:sldMkLst>
          <pc:docMk/>
          <pc:sldMk cId="2993431430" sldId="285"/>
        </pc:sldMkLst>
      </pc:sldChg>
      <pc:sldChg chg="del">
        <pc:chgData name="Rothenberg, Stephen Michael" userId="S::rothes01@pfizer.com::43e148ea-22e2-4326-87a0-f168bc56389b" providerId="AD" clId="Web-{D4FC83F8-848B-4C96-B767-175C46F34E41}" dt="2023-05-02T03:20:40.850" v="6"/>
        <pc:sldMkLst>
          <pc:docMk/>
          <pc:sldMk cId="3517034597" sldId="29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DE74FF-D7C7-4DDE-8203-8E4F019B3C43}" type="datetimeFigureOut">
              <a:rPr lang="en-US" smtClean="0"/>
              <a:t>5/1/2023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445A4E-B588-4730-BE39-19FC7E985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533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5576E-E1C3-4591-B8D9-29E23EC33217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20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13356-5A66-4CDC-A708-45748432871C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414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17B4F-435E-4E3A-956B-049555933480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665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88BD9-3994-458E-9BCE-651C1E85DECF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668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52F5C-DA83-4449-BC40-B3FF3A19DD2C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147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9A0D4-27FC-4EFB-BB59-6609C9660F14}" type="datetime1">
              <a:rPr lang="en-US" smtClean="0"/>
              <a:t>5/1/2023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020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5B4CB-F3B0-4282-9714-C885E10218BE}" type="datetime1">
              <a:rPr lang="en-US" smtClean="0"/>
              <a:t>5/1/2023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866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3F1A0-A837-48E9-94E7-FFDF1BA6CC9D}" type="datetime1">
              <a:rPr lang="en-US" smtClean="0"/>
              <a:t>5/1/2023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49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30B92-BCFF-4EF2-AD98-D446AADAE909}" type="datetime1">
              <a:rPr lang="en-US" smtClean="0"/>
              <a:t>5/1/2023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7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2AB42-B38A-46F3-B4E9-D5404173B06C}" type="datetime1">
              <a:rPr lang="en-US" smtClean="0"/>
              <a:t>5/1/2023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480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172CD-2D7D-41A6-837A-44BFE5848A64}" type="datetime1">
              <a:rPr lang="en-US" smtClean="0"/>
              <a:t>5/1/2023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912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6A08F-B1DE-45D7-AD15-1072B95AFB7C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90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563D46D3-BB7D-D849-9553-CC30E32D7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9467" y="9339084"/>
            <a:ext cx="6383865" cy="535517"/>
          </a:xfrm>
        </p:spPr>
        <p:txBody>
          <a:bodyPr/>
          <a:lstStyle/>
          <a:p>
            <a:pPr algn="l"/>
            <a:r>
              <a:rPr lang="en-US" sz="800">
                <a:cs typeface="Arial" panose="020B0604020202020204" pitchFamily="34" charset="0"/>
              </a:rPr>
              <a:t>CD-23-</a:t>
            </a:r>
            <a:r>
              <a:rPr lang="en-US" sz="800" err="1">
                <a:cs typeface="Arial" panose="020B0604020202020204" pitchFamily="34" charset="0"/>
              </a:rPr>
              <a:t>0361_Drilon</a:t>
            </a:r>
            <a:r>
              <a:rPr lang="en-US" sz="800">
                <a:cs typeface="Arial" panose="020B0604020202020204" pitchFamily="34" charset="0"/>
              </a:rPr>
              <a:t> et </a:t>
            </a:r>
            <a:r>
              <a:rPr lang="en-US" sz="800" err="1">
                <a:cs typeface="Arial" panose="020B0604020202020204" pitchFamily="34" charset="0"/>
              </a:rPr>
              <a:t>al_SHP2</a:t>
            </a:r>
            <a:r>
              <a:rPr lang="en-US" sz="800">
                <a:cs typeface="Arial" panose="020B0604020202020204" pitchFamily="34" charset="0"/>
              </a:rPr>
              <a:t> inhibition sensitizes to targeted therapy retreatment _Supplement                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7CB0747-E2F7-7A8F-0139-4ABC77DCEA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7638938"/>
              </p:ext>
            </p:extLst>
          </p:nvPr>
        </p:nvGraphicFramePr>
        <p:xfrm>
          <a:off x="582611" y="1058740"/>
          <a:ext cx="6554169" cy="1966083"/>
        </p:xfrm>
        <a:graphic>
          <a:graphicData uri="http://schemas.openxmlformats.org/drawingml/2006/table">
            <a:tbl>
              <a:tblPr firstRow="1" firstCol="1" bandRow="1">
                <a:tableStyleId>{5A111915-BE36-4E01-A7E5-04B1672EAD32}</a:tableStyleId>
              </a:tblPr>
              <a:tblGrid>
                <a:gridCol w="1197029">
                  <a:extLst>
                    <a:ext uri="{9D8B030D-6E8A-4147-A177-3AD203B41FA5}">
                      <a16:colId xmlns:a16="http://schemas.microsoft.com/office/drawing/2014/main" val="2228919727"/>
                    </a:ext>
                  </a:extLst>
                </a:gridCol>
                <a:gridCol w="1310140">
                  <a:extLst>
                    <a:ext uri="{9D8B030D-6E8A-4147-A177-3AD203B41FA5}">
                      <a16:colId xmlns:a16="http://schemas.microsoft.com/office/drawing/2014/main" val="1203826545"/>
                    </a:ext>
                  </a:extLst>
                </a:gridCol>
                <a:gridCol w="1349000">
                  <a:extLst>
                    <a:ext uri="{9D8B030D-6E8A-4147-A177-3AD203B41FA5}">
                      <a16:colId xmlns:a16="http://schemas.microsoft.com/office/drawing/2014/main" val="1444448184"/>
                    </a:ext>
                  </a:extLst>
                </a:gridCol>
                <a:gridCol w="1349000">
                  <a:extLst>
                    <a:ext uri="{9D8B030D-6E8A-4147-A177-3AD203B41FA5}">
                      <a16:colId xmlns:a16="http://schemas.microsoft.com/office/drawing/2014/main" val="1895960444"/>
                    </a:ext>
                  </a:extLst>
                </a:gridCol>
                <a:gridCol w="1349000">
                  <a:extLst>
                    <a:ext uri="{9D8B030D-6E8A-4147-A177-3AD203B41FA5}">
                      <a16:colId xmlns:a16="http://schemas.microsoft.com/office/drawing/2014/main" val="4100908310"/>
                    </a:ext>
                  </a:extLst>
                </a:gridCol>
              </a:tblGrid>
              <a:tr h="36808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PF-07284892</a:t>
                      </a:r>
                      <a:endParaRPr lang="en-US" sz="140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RMC-4630 (vociprotafib, SAR442720)</a:t>
                      </a:r>
                      <a:endParaRPr lang="en-US" sz="140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TNO155 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1000" b="1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batoprotafib</a:t>
                      </a:r>
                      <a:r>
                        <a:rPr lang="en-US" sz="1000" b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140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ERAS-601</a:t>
                      </a:r>
                      <a:endParaRPr lang="en-US" sz="140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6994059"/>
                  </a:ext>
                </a:extLst>
              </a:tr>
              <a:tr h="17992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Dosing Regimen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BIW D1,D2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BIW D1,D2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QD 2wk/1wk off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BID 3 wk on/1wk off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93988918"/>
                  </a:ext>
                </a:extLst>
              </a:tr>
              <a:tr h="130883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First in human safety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u="sng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DLTs</a:t>
                      </a: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↑AST, ↑</a:t>
                      </a:r>
                      <a:r>
                        <a:rPr lang="en-US" sz="80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ALT,↑bilirubin</a:t>
                      </a: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anemia, thrombocytopenia</a:t>
                      </a:r>
                      <a:endParaRPr lang="en-US" sz="11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u="sng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G3</a:t>
                      </a:r>
                      <a:r>
                        <a:rPr lang="en-US" sz="800" u="sng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800" u="sng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TRAEs</a:t>
                      </a: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anemia, peripheral edema, ↑AST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u="sng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DLTs</a:t>
                      </a: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NA</a:t>
                      </a:r>
                      <a:endParaRPr lang="en-US" sz="11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u="sng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G3</a:t>
                      </a:r>
                      <a:r>
                        <a:rPr lang="en-US" sz="800" u="sng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800" u="sng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TRAEs</a:t>
                      </a: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diarrhea, thrombocytopenia, anemia</a:t>
                      </a:r>
                      <a:endParaRPr lang="en-US" sz="11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u="sng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DLTs</a:t>
                      </a: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↓EF, ↓</a:t>
                      </a:r>
                      <a:r>
                        <a:rPr lang="en-US" sz="80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LVEF</a:t>
                      </a: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fluid overload</a:t>
                      </a:r>
                      <a:endParaRPr lang="en-US" sz="11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u="sng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G3</a:t>
                      </a:r>
                      <a:r>
                        <a:rPr lang="en-US" sz="800" u="sng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800" u="sng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TRAEs</a:t>
                      </a: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↑CPK, diarrhea, ↑AST, thrombocytopenia, ↑amylase, anemia, ↓EF, fatigue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u="sng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DLTs</a:t>
                      </a: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↑AST, hypertension, thrombocytopenia</a:t>
                      </a:r>
                      <a:endParaRPr lang="en-US" sz="11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u="sng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G3</a:t>
                      </a:r>
                      <a:r>
                        <a:rPr lang="en-US" sz="800" u="sng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800" u="sng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TRAEs</a:t>
                      </a: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↑AST, thrombocytopenia, neutropenia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42170611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7FE342AE-B609-C642-B94D-48D97FAFB112}"/>
              </a:ext>
            </a:extLst>
          </p:cNvPr>
          <p:cNvSpPr txBox="1"/>
          <p:nvPr/>
        </p:nvSpPr>
        <p:spPr>
          <a:xfrm>
            <a:off x="701117" y="479383"/>
            <a:ext cx="68323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SUPPLEMENTARY TABLE 8. </a:t>
            </a:r>
            <a:r>
              <a:rPr lang="en-US" sz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Comparison of clinical safety data for SHP2 inhibitors </a:t>
            </a:r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199929B-E79B-2FB5-5F92-FD7693C70C30}"/>
              </a:ext>
            </a:extLst>
          </p:cNvPr>
          <p:cNvSpPr txBox="1"/>
          <p:nvPr/>
        </p:nvSpPr>
        <p:spPr>
          <a:xfrm>
            <a:off x="530692" y="8291530"/>
            <a:ext cx="6886805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en-US" sz="1200">
                <a:latin typeface="Arial"/>
                <a:cs typeface="Arial"/>
              </a:rPr>
              <a:t>Abbreviations: ALT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—</a:t>
            </a:r>
            <a:r>
              <a:rPr lang="en-US" sz="1200">
                <a:latin typeface="Arial"/>
                <a:cs typeface="Arial"/>
              </a:rPr>
              <a:t>alanine aminotransferase; AST – aspartate aminotransferase;  </a:t>
            </a:r>
            <a:r>
              <a:rPr lang="en-US" sz="1200" err="1">
                <a:latin typeface="Arial"/>
                <a:cs typeface="Arial"/>
              </a:rPr>
              <a:t>BIW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—</a:t>
            </a:r>
            <a:r>
              <a:rPr lang="en-US" sz="1200">
                <a:latin typeface="Arial"/>
                <a:cs typeface="Arial"/>
              </a:rPr>
              <a:t>twice weekly; CPK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—</a:t>
            </a:r>
            <a:r>
              <a:rPr lang="en-US" sz="1200">
                <a:latin typeface="Arial"/>
                <a:cs typeface="Arial"/>
              </a:rPr>
              <a:t>creatinine phosphokinase; </a:t>
            </a:r>
            <a:r>
              <a:rPr lang="en-US" sz="1200" err="1">
                <a:latin typeface="Arial"/>
                <a:cs typeface="Arial"/>
              </a:rPr>
              <a:t>D1</a:t>
            </a:r>
            <a:r>
              <a:rPr lang="en-US" sz="1200">
                <a:latin typeface="Arial"/>
                <a:cs typeface="Arial"/>
              </a:rPr>
              <a:t>, D2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—</a:t>
            </a:r>
            <a:r>
              <a:rPr lang="en-US" sz="1200">
                <a:latin typeface="Arial"/>
                <a:cs typeface="Arial"/>
              </a:rPr>
              <a:t>Day 1, Day 2; </a:t>
            </a:r>
            <a:r>
              <a:rPr lang="en-US" sz="1200" err="1">
                <a:latin typeface="Arial"/>
                <a:cs typeface="Arial"/>
              </a:rPr>
              <a:t>DLTs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—</a:t>
            </a:r>
            <a:r>
              <a:rPr lang="en-US" sz="1200">
                <a:latin typeface="Arial"/>
                <a:cs typeface="Arial"/>
              </a:rPr>
              <a:t>dose limiting toxicities; EF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—</a:t>
            </a:r>
            <a:r>
              <a:rPr lang="en-US" sz="1200">
                <a:latin typeface="Arial"/>
                <a:cs typeface="Arial"/>
              </a:rPr>
              <a:t>ejection fraction; </a:t>
            </a:r>
            <a:r>
              <a:rPr lang="en-US" sz="1200" err="1">
                <a:latin typeface="Arial"/>
                <a:cs typeface="Arial"/>
              </a:rPr>
              <a:t>G3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—</a:t>
            </a:r>
            <a:r>
              <a:rPr lang="en-US" sz="1200" err="1">
                <a:latin typeface="Arial"/>
                <a:cs typeface="Arial"/>
              </a:rPr>
              <a:t>CTCAE</a:t>
            </a:r>
            <a:r>
              <a:rPr lang="en-US" sz="1200">
                <a:latin typeface="Arial"/>
                <a:cs typeface="Arial"/>
              </a:rPr>
              <a:t> Grade 3; </a:t>
            </a:r>
            <a:r>
              <a:rPr lang="en-US" sz="1200" err="1">
                <a:latin typeface="Arial"/>
                <a:cs typeface="Arial"/>
              </a:rPr>
              <a:t>hr</a:t>
            </a:r>
            <a:r>
              <a:rPr lang="en-US" sz="1200">
                <a:latin typeface="Arial"/>
                <a:cs typeface="Arial"/>
              </a:rPr>
              <a:t> 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—</a:t>
            </a:r>
            <a:r>
              <a:rPr lang="en-US" sz="1200">
                <a:latin typeface="Arial"/>
                <a:cs typeface="Arial"/>
              </a:rPr>
              <a:t>hour; NA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—n</a:t>
            </a:r>
            <a:r>
              <a:rPr lang="en-US" sz="1200">
                <a:latin typeface="Arial"/>
                <a:cs typeface="Arial"/>
              </a:rPr>
              <a:t>ot available; PK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—</a:t>
            </a:r>
            <a:r>
              <a:rPr lang="en-US" sz="1200">
                <a:latin typeface="Arial"/>
                <a:cs typeface="Arial"/>
              </a:rPr>
              <a:t>pharmacokinetics; </a:t>
            </a:r>
            <a:r>
              <a:rPr lang="en-US" sz="1200" err="1">
                <a:latin typeface="Arial"/>
                <a:cs typeface="Arial"/>
              </a:rPr>
              <a:t>TRAEs</a:t>
            </a:r>
            <a:r>
              <a:rPr lang="en-US" sz="1200">
                <a:latin typeface="Arial"/>
                <a:cs typeface="Arial"/>
              </a:rPr>
              <a:t> 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—</a:t>
            </a:r>
            <a:r>
              <a:rPr lang="en-US" sz="1200">
                <a:effectLst/>
                <a:latin typeface="Arial"/>
                <a:ea typeface="Calibri" panose="020F0502020204030204" pitchFamily="34" charset="0"/>
                <a:cs typeface="Arial"/>
              </a:rPr>
              <a:t>t</a:t>
            </a:r>
            <a:r>
              <a:rPr lang="en-US" sz="1200">
                <a:latin typeface="Arial"/>
                <a:cs typeface="Arial"/>
              </a:rPr>
              <a:t>reatment related adverse events; </a:t>
            </a:r>
            <a:r>
              <a:rPr lang="en-US" sz="1200" err="1">
                <a:latin typeface="Arial"/>
                <a:cs typeface="Arial"/>
              </a:rPr>
              <a:t>wk</a:t>
            </a:r>
            <a:r>
              <a:rPr lang="en-US" sz="1200">
                <a:latin typeface="Arial"/>
                <a:cs typeface="Arial"/>
              </a:rPr>
              <a:t> 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—</a:t>
            </a:r>
            <a:r>
              <a:rPr lang="en-US" sz="1200">
                <a:latin typeface="Arial"/>
                <a:cs typeface="Arial"/>
              </a:rPr>
              <a:t>week.</a:t>
            </a:r>
          </a:p>
        </p:txBody>
      </p:sp>
    </p:spTree>
    <p:extLst>
      <p:ext uri="{BB962C8B-B14F-4D97-AF65-F5344CB8AC3E}">
        <p14:creationId xmlns:p14="http://schemas.microsoft.com/office/powerpoint/2010/main" val="35775193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3489232-effb-4155-b587-7b10e02b3e7d" xsi:nil="true"/>
    <lcf76f155ced4ddcb4097134ff3c332f xmlns="8fe45260-7770-4b97-a3f8-ade69b7612b4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09D12B9BB9DB04FB0BEBD0FBA911E73" ma:contentTypeVersion="12" ma:contentTypeDescription="Create a new document." ma:contentTypeScope="" ma:versionID="03c058c17efe1de044e147e5cb5a3e1a">
  <xsd:schema xmlns:xsd="http://www.w3.org/2001/XMLSchema" xmlns:xs="http://www.w3.org/2001/XMLSchema" xmlns:p="http://schemas.microsoft.com/office/2006/metadata/properties" xmlns:ns2="8fe45260-7770-4b97-a3f8-ade69b7612b4" xmlns:ns3="23489232-effb-4155-b587-7b10e02b3e7d" targetNamespace="http://schemas.microsoft.com/office/2006/metadata/properties" ma:root="true" ma:fieldsID="913a211f3ae7a6f12a4a850819a9c7f5" ns2:_="" ns3:_="">
    <xsd:import namespace="8fe45260-7770-4b97-a3f8-ade69b7612b4"/>
    <xsd:import namespace="23489232-effb-4155-b587-7b10e02b3e7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e45260-7770-4b97-a3f8-ade69b7612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f9dd247-5f48-452a-8dc4-ff9a39258eb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489232-effb-4155-b587-7b10e02b3e7d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210e5a39-41a6-4142-865b-8dddd935e0b0}" ma:internalName="TaxCatchAll" ma:showField="CatchAllData" ma:web="23489232-effb-4155-b587-7b10e02b3e7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140E981-E733-43BE-9186-7B39F848A65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17BAA98-4B26-4449-8949-3530162FE3A6}">
  <ds:schemaRefs>
    <ds:schemaRef ds:uri="23489232-effb-4155-b587-7b10e02b3e7d"/>
    <ds:schemaRef ds:uri="http://purl.org/dc/elements/1.1/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8fe45260-7770-4b97-a3f8-ade69b7612b4"/>
    <ds:schemaRef ds:uri="http://schemas.microsoft.com/office/2006/metadata/properties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F6052E99-5D9E-40CC-BAA7-B9CB6E6A5131}">
  <ds:schemaRefs>
    <ds:schemaRef ds:uri="23489232-effb-4155-b587-7b10e02b3e7d"/>
    <ds:schemaRef ds:uri="8fe45260-7770-4b97-a3f8-ade69b7612b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1100</Words>
  <Application>Microsoft Office PowerPoint</Application>
  <PresentationFormat>Custom</PresentationFormat>
  <Paragraphs>46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Rothenberg, Stephen Michael</dc:creator>
  <cp:lastModifiedBy>Rothenberg, Stephen Michael</cp:lastModifiedBy>
  <cp:revision>4</cp:revision>
  <dcterms:modified xsi:type="dcterms:W3CDTF">2023-05-02T03:20:48Z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0x010100209D12B9BB9DB04FB0BEBD0FBA911E73</vt:lpwstr>
  </property>
  <property fmtid="{D5CDD505-2E9C-101B-9397-08002B2CF9AE}" pid="3" name="MSIP_Label_4791b42f-c435-42ca-9531-75a3f42aae3d_Enabled">
    <vt:lpwstr>true</vt:lpwstr>
  </property>
  <property fmtid="{D5CDD505-2E9C-101B-9397-08002B2CF9AE}" pid="4" name="MSIP_Label_4791b42f-c435-42ca-9531-75a3f42aae3d_SetDate">
    <vt:lpwstr>2023-02-17T19:47:48Z</vt:lpwstr>
  </property>
  <property fmtid="{D5CDD505-2E9C-101B-9397-08002B2CF9AE}" pid="5" name="MSIP_Label_4791b42f-c435-42ca-9531-75a3f42aae3d_Method">
    <vt:lpwstr>Privileged</vt:lpwstr>
  </property>
  <property fmtid="{D5CDD505-2E9C-101B-9397-08002B2CF9AE}" pid="6" name="MSIP_Label_4791b42f-c435-42ca-9531-75a3f42aae3d_Name">
    <vt:lpwstr>4791b42f-c435-42ca-9531-75a3f42aae3d</vt:lpwstr>
  </property>
  <property fmtid="{D5CDD505-2E9C-101B-9397-08002B2CF9AE}" pid="7" name="MSIP_Label_4791b42f-c435-42ca-9531-75a3f42aae3d_SiteId">
    <vt:lpwstr>7a916015-20ae-4ad1-9170-eefd915e9272</vt:lpwstr>
  </property>
  <property fmtid="{D5CDD505-2E9C-101B-9397-08002B2CF9AE}" pid="8" name="MSIP_Label_4791b42f-c435-42ca-9531-75a3f42aae3d_ActionId">
    <vt:lpwstr>48d2c370-2ccd-46ab-803f-14b1523d18b4</vt:lpwstr>
  </property>
  <property fmtid="{D5CDD505-2E9C-101B-9397-08002B2CF9AE}" pid="9" name="MSIP_Label_4791b42f-c435-42ca-9531-75a3f42aae3d_ContentBits">
    <vt:lpwstr>0</vt:lpwstr>
  </property>
  <property fmtid="{D5CDD505-2E9C-101B-9397-08002B2CF9AE}" pid="10" name="MediaServiceImageTags">
    <vt:lpwstr/>
  </property>
</Properties>
</file>