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622" r:id="rId2"/>
    <p:sldId id="616" r:id="rId3"/>
    <p:sldId id="617" r:id="rId4"/>
    <p:sldId id="258" r:id="rId5"/>
    <p:sldId id="260" r:id="rId6"/>
    <p:sldId id="626" r:id="rId7"/>
    <p:sldId id="625" r:id="rId8"/>
    <p:sldId id="627" r:id="rId9"/>
    <p:sldId id="624" r:id="rId10"/>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FEFE137-7F99-4C55-0463-A799320C9ADF}" name="Lutter, R." initials="LR" userId="S::r.lutter@amsterdamumc.nl::71c176e9-8bea-4cd9-b51c-5c741dc2e2d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12"/>
    <p:restoredTop sz="96928"/>
  </p:normalViewPr>
  <p:slideViewPr>
    <p:cSldViewPr snapToGrid="0" snapToObjects="1">
      <p:cViewPr>
        <p:scale>
          <a:sx n="96" d="100"/>
          <a:sy n="96" d="100"/>
        </p:scale>
        <p:origin x="912" y="1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83F8DE-8708-8449-A9BC-FE99B467E681}" type="datetimeFigureOut">
              <a:rPr lang="en-NL" smtClean="0"/>
              <a:t>6/7/23</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B666BB-9166-5A48-A3C7-D1B2FE8781A9}" type="slidenum">
              <a:rPr lang="en-NL" smtClean="0"/>
              <a:t>‹#›</a:t>
            </a:fld>
            <a:endParaRPr lang="en-NL"/>
          </a:p>
        </p:txBody>
      </p:sp>
    </p:spTree>
    <p:extLst>
      <p:ext uri="{BB962C8B-B14F-4D97-AF65-F5344CB8AC3E}">
        <p14:creationId xmlns:p14="http://schemas.microsoft.com/office/powerpoint/2010/main" val="296717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7348B6D9-0D0D-C047-8DC1-1906995CB9A0}" type="slidenum">
              <a:rPr lang="en-NL" smtClean="0"/>
              <a:t>9</a:t>
            </a:fld>
            <a:endParaRPr lang="en-NL"/>
          </a:p>
        </p:txBody>
      </p:sp>
    </p:spTree>
    <p:extLst>
      <p:ext uri="{BB962C8B-B14F-4D97-AF65-F5344CB8AC3E}">
        <p14:creationId xmlns:p14="http://schemas.microsoft.com/office/powerpoint/2010/main" val="2700637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E9287-4A6A-2949-81AE-37B2C646F37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NL"/>
          </a:p>
        </p:txBody>
      </p:sp>
      <p:sp>
        <p:nvSpPr>
          <p:cNvPr id="3" name="Subtitle 2">
            <a:extLst>
              <a:ext uri="{FF2B5EF4-FFF2-40B4-BE49-F238E27FC236}">
                <a16:creationId xmlns:a16="http://schemas.microsoft.com/office/drawing/2014/main" id="{494AE234-CA66-1546-A0D4-4D50926B6C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NL"/>
          </a:p>
        </p:txBody>
      </p:sp>
      <p:sp>
        <p:nvSpPr>
          <p:cNvPr id="4" name="Date Placeholder 3">
            <a:extLst>
              <a:ext uri="{FF2B5EF4-FFF2-40B4-BE49-F238E27FC236}">
                <a16:creationId xmlns:a16="http://schemas.microsoft.com/office/drawing/2014/main" id="{08DCC20F-9D4C-EB4D-926C-C2B9F6CBBBB2}"/>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5" name="Footer Placeholder 4">
            <a:extLst>
              <a:ext uri="{FF2B5EF4-FFF2-40B4-BE49-F238E27FC236}">
                <a16:creationId xmlns:a16="http://schemas.microsoft.com/office/drawing/2014/main" id="{9067F4B5-2800-B745-BD4F-FB2C99549BE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9F2C13B-3ABD-1642-B5F4-91EDFBB1932C}"/>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1403391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D1897-BC94-E74D-AA62-FAB199A4D195}"/>
              </a:ext>
            </a:extLst>
          </p:cNvPr>
          <p:cNvSpPr>
            <a:spLocks noGrp="1"/>
          </p:cNvSpPr>
          <p:nvPr>
            <p:ph type="title"/>
          </p:nvPr>
        </p:nvSpPr>
        <p:spPr/>
        <p:txBody>
          <a:bodyPr/>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24F71A7B-7864-F741-8186-543CF8C949A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EE75E698-79E6-6047-8D4A-9C5756823CB5}"/>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5" name="Footer Placeholder 4">
            <a:extLst>
              <a:ext uri="{FF2B5EF4-FFF2-40B4-BE49-F238E27FC236}">
                <a16:creationId xmlns:a16="http://schemas.microsoft.com/office/drawing/2014/main" id="{080ED45B-EDF8-A54A-97B4-2E30A01AC54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CF352A89-E910-2F42-ADDC-420CD95C422B}"/>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2697432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61BE75-C9F8-B244-A3BE-A3677FDC63A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F87590F1-94FE-E642-AD52-5DB3DCFD932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22BE7059-AB55-E24D-8AF7-BB80E48E1FE9}"/>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5" name="Footer Placeholder 4">
            <a:extLst>
              <a:ext uri="{FF2B5EF4-FFF2-40B4-BE49-F238E27FC236}">
                <a16:creationId xmlns:a16="http://schemas.microsoft.com/office/drawing/2014/main" id="{B7E88C8E-EEF1-8F4C-A02A-01C1F79E6B6C}"/>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6F96E26-645B-1845-8FF1-DF85D480D6EE}"/>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2559970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47939-CFC1-3E4C-B69D-B2B3AC17FFFC}"/>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6A7BA7F4-E14A-E144-8D0B-D0DDF439DC3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E95616C4-82F2-4747-9DC0-D18742E7FC2E}"/>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5" name="Footer Placeholder 4">
            <a:extLst>
              <a:ext uri="{FF2B5EF4-FFF2-40B4-BE49-F238E27FC236}">
                <a16:creationId xmlns:a16="http://schemas.microsoft.com/office/drawing/2014/main" id="{5D4D8351-9208-8F45-9302-295B4CAAD97F}"/>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E58A96D0-BC70-7549-9CBA-806E5F93DC60}"/>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2238616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DE436-80C9-E842-9DE4-1ED9E4F9DCF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NL"/>
          </a:p>
        </p:txBody>
      </p:sp>
      <p:sp>
        <p:nvSpPr>
          <p:cNvPr id="3" name="Text Placeholder 2">
            <a:extLst>
              <a:ext uri="{FF2B5EF4-FFF2-40B4-BE49-F238E27FC236}">
                <a16:creationId xmlns:a16="http://schemas.microsoft.com/office/drawing/2014/main" id="{3DFD428E-3F52-A345-8D55-B3FF094460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A5A133C-0D12-B644-876A-64EA6AD3EF02}"/>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5" name="Footer Placeholder 4">
            <a:extLst>
              <a:ext uri="{FF2B5EF4-FFF2-40B4-BE49-F238E27FC236}">
                <a16:creationId xmlns:a16="http://schemas.microsoft.com/office/drawing/2014/main" id="{1F3E7AB3-562D-7047-81E4-D9C99F38E7F3}"/>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1E95191C-9546-B343-9313-D7DE0270083D}"/>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214953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2468B-0618-E444-8897-CBF8E59D02A7}"/>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5FB3BE64-CC97-B442-B16A-C6EA341F5C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Content Placeholder 3">
            <a:extLst>
              <a:ext uri="{FF2B5EF4-FFF2-40B4-BE49-F238E27FC236}">
                <a16:creationId xmlns:a16="http://schemas.microsoft.com/office/drawing/2014/main" id="{43317C88-71C1-724A-9C29-D6D12C6C0D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Date Placeholder 4">
            <a:extLst>
              <a:ext uri="{FF2B5EF4-FFF2-40B4-BE49-F238E27FC236}">
                <a16:creationId xmlns:a16="http://schemas.microsoft.com/office/drawing/2014/main" id="{71E0FA0C-6D3F-7D45-ADDE-66BF4BCBDD9F}"/>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6" name="Footer Placeholder 5">
            <a:extLst>
              <a:ext uri="{FF2B5EF4-FFF2-40B4-BE49-F238E27FC236}">
                <a16:creationId xmlns:a16="http://schemas.microsoft.com/office/drawing/2014/main" id="{D488C6E6-4F29-DA4B-BA53-BC9411E45AA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8DA5A317-7202-CC46-9AB4-2C574D47E5AD}"/>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1571385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8B169-1C37-5142-9F1B-6D2D2953DCA8}"/>
              </a:ext>
            </a:extLst>
          </p:cNvPr>
          <p:cNvSpPr>
            <a:spLocks noGrp="1"/>
          </p:cNvSpPr>
          <p:nvPr>
            <p:ph type="title"/>
          </p:nvPr>
        </p:nvSpPr>
        <p:spPr>
          <a:xfrm>
            <a:off x="839788" y="365125"/>
            <a:ext cx="10515600" cy="1325563"/>
          </a:xfrm>
        </p:spPr>
        <p:txBody>
          <a:bodyPr/>
          <a:lstStyle/>
          <a:p>
            <a:r>
              <a:rPr lang="en-GB"/>
              <a:t>Click to edit Master title style</a:t>
            </a:r>
            <a:endParaRPr lang="en-NL"/>
          </a:p>
        </p:txBody>
      </p:sp>
      <p:sp>
        <p:nvSpPr>
          <p:cNvPr id="3" name="Text Placeholder 2">
            <a:extLst>
              <a:ext uri="{FF2B5EF4-FFF2-40B4-BE49-F238E27FC236}">
                <a16:creationId xmlns:a16="http://schemas.microsoft.com/office/drawing/2014/main" id="{24A6CAC0-A043-0B41-A2DA-73BA63A05F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AEEEC6D-2720-5742-9132-DF5F351EA48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Text Placeholder 4">
            <a:extLst>
              <a:ext uri="{FF2B5EF4-FFF2-40B4-BE49-F238E27FC236}">
                <a16:creationId xmlns:a16="http://schemas.microsoft.com/office/drawing/2014/main" id="{388F0D8F-5FB9-1B4D-9646-1B33DB8DE2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16606CC-7569-8646-A2D3-31B286EFE97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7" name="Date Placeholder 6">
            <a:extLst>
              <a:ext uri="{FF2B5EF4-FFF2-40B4-BE49-F238E27FC236}">
                <a16:creationId xmlns:a16="http://schemas.microsoft.com/office/drawing/2014/main" id="{F1868500-7ADE-4C49-927A-8C35A8407F26}"/>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8" name="Footer Placeholder 7">
            <a:extLst>
              <a:ext uri="{FF2B5EF4-FFF2-40B4-BE49-F238E27FC236}">
                <a16:creationId xmlns:a16="http://schemas.microsoft.com/office/drawing/2014/main" id="{A4196868-0E2E-2A42-B014-05F5AE975AA1}"/>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F1E6EB30-5E4F-4D4C-BB38-6FD7EDAEC1FB}"/>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168464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11440-0F7F-DB45-984C-715714C2E274}"/>
              </a:ext>
            </a:extLst>
          </p:cNvPr>
          <p:cNvSpPr>
            <a:spLocks noGrp="1"/>
          </p:cNvSpPr>
          <p:nvPr>
            <p:ph type="title"/>
          </p:nvPr>
        </p:nvSpPr>
        <p:spPr/>
        <p:txBody>
          <a:bodyPr/>
          <a:lstStyle/>
          <a:p>
            <a:r>
              <a:rPr lang="en-GB"/>
              <a:t>Click to edit Master title style</a:t>
            </a:r>
            <a:endParaRPr lang="en-NL"/>
          </a:p>
        </p:txBody>
      </p:sp>
      <p:sp>
        <p:nvSpPr>
          <p:cNvPr id="3" name="Date Placeholder 2">
            <a:extLst>
              <a:ext uri="{FF2B5EF4-FFF2-40B4-BE49-F238E27FC236}">
                <a16:creationId xmlns:a16="http://schemas.microsoft.com/office/drawing/2014/main" id="{8E80C5D8-0E29-F140-BD27-066CB1642DC1}"/>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4" name="Footer Placeholder 3">
            <a:extLst>
              <a:ext uri="{FF2B5EF4-FFF2-40B4-BE49-F238E27FC236}">
                <a16:creationId xmlns:a16="http://schemas.microsoft.com/office/drawing/2014/main" id="{F0DF6985-118D-3344-8720-53B6F944808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88A2B715-86CF-8E48-B888-2BD9317D8E43}"/>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930770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482E74-C22E-A749-B5F0-72E75521700D}"/>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3" name="Footer Placeholder 2">
            <a:extLst>
              <a:ext uri="{FF2B5EF4-FFF2-40B4-BE49-F238E27FC236}">
                <a16:creationId xmlns:a16="http://schemas.microsoft.com/office/drawing/2014/main" id="{E21896B8-332E-7D45-8F7A-496EA0728A2F}"/>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01036619-EB00-2D4B-BE02-156576BB728E}"/>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622939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7A97F-F239-D04D-8110-5D38840DAEE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Content Placeholder 2">
            <a:extLst>
              <a:ext uri="{FF2B5EF4-FFF2-40B4-BE49-F238E27FC236}">
                <a16:creationId xmlns:a16="http://schemas.microsoft.com/office/drawing/2014/main" id="{BF37F167-5838-8C45-BFB3-C2BD1904F5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ext Placeholder 3">
            <a:extLst>
              <a:ext uri="{FF2B5EF4-FFF2-40B4-BE49-F238E27FC236}">
                <a16:creationId xmlns:a16="http://schemas.microsoft.com/office/drawing/2014/main" id="{CFFEF0FD-0355-8845-B691-F859445DB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900FCBD-BB3C-AA4E-A5F9-D27FCF320008}"/>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6" name="Footer Placeholder 5">
            <a:extLst>
              <a:ext uri="{FF2B5EF4-FFF2-40B4-BE49-F238E27FC236}">
                <a16:creationId xmlns:a16="http://schemas.microsoft.com/office/drawing/2014/main" id="{A69E640E-6FDB-0F43-9E96-DB5E06E1639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077BAA5-6907-D04F-80A3-857B950759CC}"/>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118318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F2F18-EFDA-5141-9CC2-E9F2D681358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Picture Placeholder 2">
            <a:extLst>
              <a:ext uri="{FF2B5EF4-FFF2-40B4-BE49-F238E27FC236}">
                <a16:creationId xmlns:a16="http://schemas.microsoft.com/office/drawing/2014/main" id="{BAAAC1D7-2755-5644-8552-883D785FEF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598B59D-B35D-B04A-B37A-593A8042F6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E68BD0F-943A-2C49-840B-8EEB6E427455}"/>
              </a:ext>
            </a:extLst>
          </p:cNvPr>
          <p:cNvSpPr>
            <a:spLocks noGrp="1"/>
          </p:cNvSpPr>
          <p:nvPr>
            <p:ph type="dt" sz="half" idx="10"/>
          </p:nvPr>
        </p:nvSpPr>
        <p:spPr/>
        <p:txBody>
          <a:bodyPr/>
          <a:lstStyle/>
          <a:p>
            <a:fld id="{BFCA67F5-AC5B-B546-AE3B-A260B8DB718B}" type="datetimeFigureOut">
              <a:rPr lang="en-NL" smtClean="0"/>
              <a:t>6/7/23</a:t>
            </a:fld>
            <a:endParaRPr lang="en-NL"/>
          </a:p>
        </p:txBody>
      </p:sp>
      <p:sp>
        <p:nvSpPr>
          <p:cNvPr id="6" name="Footer Placeholder 5">
            <a:extLst>
              <a:ext uri="{FF2B5EF4-FFF2-40B4-BE49-F238E27FC236}">
                <a16:creationId xmlns:a16="http://schemas.microsoft.com/office/drawing/2014/main" id="{72F35CC6-9710-8C4C-B493-B9062EF090CA}"/>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C5CE3058-0FF3-BC48-8672-6F080E3B58D8}"/>
              </a:ext>
            </a:extLst>
          </p:cNvPr>
          <p:cNvSpPr>
            <a:spLocks noGrp="1"/>
          </p:cNvSpPr>
          <p:nvPr>
            <p:ph type="sldNum" sz="quarter" idx="12"/>
          </p:nvPr>
        </p:nvSpPr>
        <p:spPr/>
        <p:txBody>
          <a:bodyPr/>
          <a:lstStyle/>
          <a:p>
            <a:fld id="{331A4089-504E-9C48-9D4F-D6A6AEDA4108}" type="slidenum">
              <a:rPr lang="en-NL" smtClean="0"/>
              <a:t>‹#›</a:t>
            </a:fld>
            <a:endParaRPr lang="en-NL"/>
          </a:p>
        </p:txBody>
      </p:sp>
    </p:spTree>
    <p:extLst>
      <p:ext uri="{BB962C8B-B14F-4D97-AF65-F5344CB8AC3E}">
        <p14:creationId xmlns:p14="http://schemas.microsoft.com/office/powerpoint/2010/main" val="1237180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AD1B03-150A-4F4B-9E2B-AFA5EC6319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AE9DBAE5-8DF3-6F43-BF6D-8921C2402C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81D79480-518C-3646-A5DE-1C2BDBBE27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A67F5-AC5B-B546-AE3B-A260B8DB718B}" type="datetimeFigureOut">
              <a:rPr lang="en-NL" smtClean="0"/>
              <a:t>6/7/23</a:t>
            </a:fld>
            <a:endParaRPr lang="en-NL"/>
          </a:p>
        </p:txBody>
      </p:sp>
      <p:sp>
        <p:nvSpPr>
          <p:cNvPr id="5" name="Footer Placeholder 4">
            <a:extLst>
              <a:ext uri="{FF2B5EF4-FFF2-40B4-BE49-F238E27FC236}">
                <a16:creationId xmlns:a16="http://schemas.microsoft.com/office/drawing/2014/main" id="{D12389F8-26D2-A849-BAF8-CAB6BDE923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C628E875-71A3-834B-A629-86FB1DBD4E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1A4089-504E-9C48-9D4F-D6A6AEDA4108}" type="slidenum">
              <a:rPr lang="en-NL" smtClean="0"/>
              <a:t>‹#›</a:t>
            </a:fld>
            <a:endParaRPr lang="en-NL"/>
          </a:p>
        </p:txBody>
      </p:sp>
    </p:spTree>
    <p:extLst>
      <p:ext uri="{BB962C8B-B14F-4D97-AF65-F5344CB8AC3E}">
        <p14:creationId xmlns:p14="http://schemas.microsoft.com/office/powerpoint/2010/main" val="1220536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agilent.com/en/product/immunohistochemistry/antibodies-controls/primary-antibodies/cd20cy-%28concentrate%29-76520" TargetMode="External"/><Relationship Id="rId13" Type="http://schemas.openxmlformats.org/officeDocument/2006/relationships/hyperlink" Target="https://www.agilent.com/en/product/immunohistochemistry/antibodies-controls/primary-antibodies/cd8-%28concentrate%29-76631" TargetMode="External"/><Relationship Id="rId3" Type="http://schemas.openxmlformats.org/officeDocument/2006/relationships/hyperlink" Target="https://www.immusmol.com/shop/quinolinic-acid-pab/" TargetMode="External"/><Relationship Id="rId7" Type="http://schemas.openxmlformats.org/officeDocument/2006/relationships/hyperlink" Target="https://www.thermofisher.com/antibody/product/CD4-Antibody-clone-4B12-Monoclonal/MA5-12259" TargetMode="External"/><Relationship Id="rId12" Type="http://schemas.openxmlformats.org/officeDocument/2006/relationships/hyperlink" Target="https://www.cellsignal.com/products/primary-antibodies/lc3b-antibody/2775" TargetMode="External"/><Relationship Id="rId2" Type="http://schemas.openxmlformats.org/officeDocument/2006/relationships/hyperlink" Target="https://www.biossusa.com/products/bs-16640r" TargetMode="External"/><Relationship Id="rId1" Type="http://schemas.openxmlformats.org/officeDocument/2006/relationships/slideLayout" Target="../slideLayouts/slideLayout2.xml"/><Relationship Id="rId6" Type="http://schemas.openxmlformats.org/officeDocument/2006/relationships/hyperlink" Target="https://www.fishersci.com/shop/products/lab-vision-cd3-early-t-cell-marker-rabbit-monoclonal-antibody/RM9107S" TargetMode="External"/><Relationship Id="rId11" Type="http://schemas.openxmlformats.org/officeDocument/2006/relationships/hyperlink" Target="https://www.cellsignal.com/products/primary-antibodies/cleaved-caspase-3-asp175-antibody/9661" TargetMode="External"/><Relationship Id="rId5" Type="http://schemas.openxmlformats.org/officeDocument/2006/relationships/hyperlink" Target="https://www.atlasantibodies.com/products/antibodies/primary-antibodies/triple-a-polyclonals/ahr-antibody-hpa029723/" TargetMode="External"/><Relationship Id="rId15" Type="http://schemas.openxmlformats.org/officeDocument/2006/relationships/hyperlink" Target="https://www.bio-techne.com/p/small-molecules-peptides/ch-223191_3858" TargetMode="External"/><Relationship Id="rId10" Type="http://schemas.openxmlformats.org/officeDocument/2006/relationships/hyperlink" Target="https://assets.thermofisher.com/TFS-Assets/APD/Specification-Sheets/D12074.pdf" TargetMode="External"/><Relationship Id="rId4" Type="http://schemas.openxmlformats.org/officeDocument/2006/relationships/hyperlink" Target="https://www.immusmol.com/shop/3-hydroxyanthranilic-acid-mab/" TargetMode="External"/><Relationship Id="rId9" Type="http://schemas.openxmlformats.org/officeDocument/2006/relationships/hyperlink" Target="https://scicrunch.org/resources/data/record/nif-0000-07730-1/AB_64334/resolver?q=%2A&amp;l=%2A&amp;filter%5b%5d=Catalog%20Number:MS-1080-S0&amp;i=2104114" TargetMode="External"/><Relationship Id="rId14" Type="http://schemas.openxmlformats.org/officeDocument/2006/relationships/hyperlink" Target="https://www.sinobiological.com/antibodies/cov-nucleocapsid-40143-t62"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694014-335F-FC4F-930E-AB3AF1CF4D6B}"/>
              </a:ext>
            </a:extLst>
          </p:cNvPr>
          <p:cNvSpPr txBox="1"/>
          <p:nvPr/>
        </p:nvSpPr>
        <p:spPr>
          <a:xfrm>
            <a:off x="3196456" y="1662995"/>
            <a:ext cx="490840" cy="267894"/>
          </a:xfrm>
          <a:prstGeom prst="rect">
            <a:avLst/>
          </a:prstGeom>
          <a:noFill/>
          <a:ln w="15875">
            <a:solidFill>
              <a:schemeClr val="tx1"/>
            </a:solidFill>
          </a:ln>
        </p:spPr>
        <p:txBody>
          <a:bodyPr wrap="none" rtlCol="0">
            <a:spAutoFit/>
          </a:bodyPr>
          <a:lstStyle/>
          <a:p>
            <a:r>
              <a:rPr lang="en-NL" sz="1141" dirty="0"/>
              <a:t>PASC</a:t>
            </a:r>
          </a:p>
        </p:txBody>
      </p:sp>
      <p:sp>
        <p:nvSpPr>
          <p:cNvPr id="4" name="TextBox 3">
            <a:extLst>
              <a:ext uri="{FF2B5EF4-FFF2-40B4-BE49-F238E27FC236}">
                <a16:creationId xmlns:a16="http://schemas.microsoft.com/office/drawing/2014/main" id="{FA2DC2C6-3EAE-8E43-8DAE-408B81A775EE}"/>
              </a:ext>
            </a:extLst>
          </p:cNvPr>
          <p:cNvSpPr txBox="1"/>
          <p:nvPr/>
        </p:nvSpPr>
        <p:spPr>
          <a:xfrm>
            <a:off x="4135744" y="1663649"/>
            <a:ext cx="542136" cy="267894"/>
          </a:xfrm>
          <a:prstGeom prst="rect">
            <a:avLst/>
          </a:prstGeom>
          <a:noFill/>
          <a:ln w="15875">
            <a:solidFill>
              <a:schemeClr val="tx1"/>
            </a:solidFill>
          </a:ln>
        </p:spPr>
        <p:txBody>
          <a:bodyPr wrap="none" rtlCol="0">
            <a:spAutoFit/>
          </a:bodyPr>
          <a:lstStyle/>
          <a:p>
            <a:r>
              <a:rPr lang="en-NL" sz="1141" dirty="0"/>
              <a:t>Recov</a:t>
            </a:r>
          </a:p>
        </p:txBody>
      </p:sp>
      <p:sp>
        <p:nvSpPr>
          <p:cNvPr id="5" name="TextBox 4">
            <a:extLst>
              <a:ext uri="{FF2B5EF4-FFF2-40B4-BE49-F238E27FC236}">
                <a16:creationId xmlns:a16="http://schemas.microsoft.com/office/drawing/2014/main" id="{38F686A1-D3FF-8249-84EE-2BE4BF85FD51}"/>
              </a:ext>
            </a:extLst>
          </p:cNvPr>
          <p:cNvSpPr txBox="1"/>
          <p:nvPr/>
        </p:nvSpPr>
        <p:spPr>
          <a:xfrm>
            <a:off x="3784228" y="2989857"/>
            <a:ext cx="1194558" cy="267894"/>
          </a:xfrm>
          <a:prstGeom prst="rect">
            <a:avLst/>
          </a:prstGeom>
          <a:noFill/>
          <a:ln w="15875">
            <a:solidFill>
              <a:schemeClr val="tx1"/>
            </a:solidFill>
          </a:ln>
        </p:spPr>
        <p:txBody>
          <a:bodyPr wrap="none" rtlCol="0">
            <a:spAutoFit/>
          </a:bodyPr>
          <a:lstStyle/>
          <a:p>
            <a:r>
              <a:rPr lang="en-NL" sz="1141" dirty="0">
                <a:solidFill>
                  <a:srgbClr val="000000"/>
                </a:solidFill>
                <a:latin typeface="Times New Roman" panose="02020603050405020304" pitchFamily="18" charset="0"/>
                <a:ea typeface="Times New Roman" panose="02020603050405020304" pitchFamily="18" charset="0"/>
              </a:rPr>
              <a:t>MUSCLE-PASC</a:t>
            </a:r>
            <a:endParaRPr lang="en-NL" sz="1141" dirty="0"/>
          </a:p>
        </p:txBody>
      </p:sp>
      <p:sp>
        <p:nvSpPr>
          <p:cNvPr id="6" name="TextBox 5">
            <a:extLst>
              <a:ext uri="{FF2B5EF4-FFF2-40B4-BE49-F238E27FC236}">
                <a16:creationId xmlns:a16="http://schemas.microsoft.com/office/drawing/2014/main" id="{9FA17B96-617F-1344-99E1-959588CE3D35}"/>
              </a:ext>
            </a:extLst>
          </p:cNvPr>
          <p:cNvSpPr txBox="1"/>
          <p:nvPr/>
        </p:nvSpPr>
        <p:spPr>
          <a:xfrm>
            <a:off x="5065388" y="1662995"/>
            <a:ext cx="630301" cy="267894"/>
          </a:xfrm>
          <a:prstGeom prst="rect">
            <a:avLst/>
          </a:prstGeom>
          <a:noFill/>
          <a:ln w="15875">
            <a:solidFill>
              <a:schemeClr val="tx1"/>
            </a:solidFill>
          </a:ln>
        </p:spPr>
        <p:txBody>
          <a:bodyPr wrap="none" rtlCol="0">
            <a:spAutoFit/>
          </a:bodyPr>
          <a:lstStyle/>
          <a:p>
            <a:r>
              <a:rPr lang="en-NL" sz="1141" dirty="0"/>
              <a:t>healthy</a:t>
            </a:r>
          </a:p>
        </p:txBody>
      </p:sp>
      <p:sp>
        <p:nvSpPr>
          <p:cNvPr id="7" name="TextBox 6">
            <a:extLst>
              <a:ext uri="{FF2B5EF4-FFF2-40B4-BE49-F238E27FC236}">
                <a16:creationId xmlns:a16="http://schemas.microsoft.com/office/drawing/2014/main" id="{8A98EDBA-1CBE-9949-A376-DB0DE5AB082E}"/>
              </a:ext>
            </a:extLst>
          </p:cNvPr>
          <p:cNvSpPr txBox="1"/>
          <p:nvPr/>
        </p:nvSpPr>
        <p:spPr>
          <a:xfrm>
            <a:off x="5911914" y="1664303"/>
            <a:ext cx="901209" cy="267894"/>
          </a:xfrm>
          <a:prstGeom prst="rect">
            <a:avLst/>
          </a:prstGeom>
          <a:noFill/>
          <a:ln w="15875">
            <a:solidFill>
              <a:schemeClr val="tx1"/>
            </a:solidFill>
          </a:ln>
        </p:spPr>
        <p:txBody>
          <a:bodyPr wrap="none" rtlCol="0">
            <a:spAutoFit/>
          </a:bodyPr>
          <a:lstStyle/>
          <a:p>
            <a:r>
              <a:rPr lang="en-GB" sz="1141" dirty="0"/>
              <a:t>f</a:t>
            </a:r>
            <a:r>
              <a:rPr lang="en-NL" sz="1141" dirty="0"/>
              <a:t>atal/severe</a:t>
            </a:r>
          </a:p>
        </p:txBody>
      </p:sp>
      <p:sp>
        <p:nvSpPr>
          <p:cNvPr id="8" name="TextBox 7">
            <a:extLst>
              <a:ext uri="{FF2B5EF4-FFF2-40B4-BE49-F238E27FC236}">
                <a16:creationId xmlns:a16="http://schemas.microsoft.com/office/drawing/2014/main" id="{6A67A125-B6FE-0942-92B8-77167E0FCF97}"/>
              </a:ext>
            </a:extLst>
          </p:cNvPr>
          <p:cNvSpPr txBox="1"/>
          <p:nvPr/>
        </p:nvSpPr>
        <p:spPr>
          <a:xfrm>
            <a:off x="4374127" y="1059503"/>
            <a:ext cx="1409360" cy="267894"/>
          </a:xfrm>
          <a:prstGeom prst="rect">
            <a:avLst/>
          </a:prstGeom>
          <a:noFill/>
          <a:ln w="15875">
            <a:solidFill>
              <a:schemeClr val="tx1"/>
            </a:solidFill>
          </a:ln>
        </p:spPr>
        <p:txBody>
          <a:bodyPr wrap="none" rtlCol="0">
            <a:spAutoFit/>
          </a:bodyPr>
          <a:lstStyle/>
          <a:p>
            <a:r>
              <a:rPr lang="en-NL" sz="1141" dirty="0"/>
              <a:t>SARS-CoV-2 infected</a:t>
            </a:r>
          </a:p>
        </p:txBody>
      </p:sp>
      <p:cxnSp>
        <p:nvCxnSpPr>
          <p:cNvPr id="10" name="Straight Connector 9">
            <a:extLst>
              <a:ext uri="{FF2B5EF4-FFF2-40B4-BE49-F238E27FC236}">
                <a16:creationId xmlns:a16="http://schemas.microsoft.com/office/drawing/2014/main" id="{6D25D6C1-CE04-414E-8724-E7B6778A9FCC}"/>
              </a:ext>
            </a:extLst>
          </p:cNvPr>
          <p:cNvCxnSpPr>
            <a:cxnSpLocks/>
          </p:cNvCxnSpPr>
          <p:nvPr/>
        </p:nvCxnSpPr>
        <p:spPr>
          <a:xfrm>
            <a:off x="5785330" y="1574675"/>
            <a:ext cx="0" cy="410793"/>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FCFF775-4DDB-CD4C-AF39-DC60D1D41B48}"/>
              </a:ext>
            </a:extLst>
          </p:cNvPr>
          <p:cNvSpPr txBox="1"/>
          <p:nvPr/>
        </p:nvSpPr>
        <p:spPr>
          <a:xfrm>
            <a:off x="6956070" y="1574674"/>
            <a:ext cx="2383986" cy="267894"/>
          </a:xfrm>
          <a:prstGeom prst="rect">
            <a:avLst/>
          </a:prstGeom>
          <a:noFill/>
        </p:spPr>
        <p:txBody>
          <a:bodyPr wrap="none" rtlCol="0">
            <a:spAutoFit/>
          </a:bodyPr>
          <a:lstStyle/>
          <a:p>
            <a:pPr marL="181166" indent="-181166">
              <a:buFont typeface="Courier New" panose="02070309020205020404" pitchFamily="49" charset="0"/>
              <a:buChar char="o"/>
            </a:pPr>
            <a:r>
              <a:rPr lang="en-GB" sz="1141" dirty="0"/>
              <a:t>kynurenine metabolites in p</a:t>
            </a:r>
            <a:r>
              <a:rPr lang="en-NL" sz="1141" dirty="0"/>
              <a:t>lasma</a:t>
            </a:r>
          </a:p>
        </p:txBody>
      </p:sp>
      <p:sp>
        <p:nvSpPr>
          <p:cNvPr id="14" name="TextBox 13">
            <a:extLst>
              <a:ext uri="{FF2B5EF4-FFF2-40B4-BE49-F238E27FC236}">
                <a16:creationId xmlns:a16="http://schemas.microsoft.com/office/drawing/2014/main" id="{2CED54A7-ACD7-D046-94CF-5BD141909252}"/>
              </a:ext>
            </a:extLst>
          </p:cNvPr>
          <p:cNvSpPr txBox="1"/>
          <p:nvPr/>
        </p:nvSpPr>
        <p:spPr>
          <a:xfrm>
            <a:off x="7457737" y="1059503"/>
            <a:ext cx="1075936" cy="267894"/>
          </a:xfrm>
          <a:prstGeom prst="rect">
            <a:avLst/>
          </a:prstGeom>
          <a:noFill/>
          <a:ln w="15875">
            <a:solidFill>
              <a:schemeClr val="tx1"/>
            </a:solidFill>
          </a:ln>
        </p:spPr>
        <p:txBody>
          <a:bodyPr wrap="none" rtlCol="0">
            <a:spAutoFit/>
          </a:bodyPr>
          <a:lstStyle/>
          <a:p>
            <a:r>
              <a:rPr lang="en-NL" sz="1141" dirty="0"/>
              <a:t>measurements</a:t>
            </a:r>
          </a:p>
        </p:txBody>
      </p:sp>
      <p:sp>
        <p:nvSpPr>
          <p:cNvPr id="15" name="TextBox 14">
            <a:extLst>
              <a:ext uri="{FF2B5EF4-FFF2-40B4-BE49-F238E27FC236}">
                <a16:creationId xmlns:a16="http://schemas.microsoft.com/office/drawing/2014/main" id="{22E59C75-6E52-2642-ACBC-2211860A7126}"/>
              </a:ext>
            </a:extLst>
          </p:cNvPr>
          <p:cNvSpPr txBox="1"/>
          <p:nvPr/>
        </p:nvSpPr>
        <p:spPr>
          <a:xfrm>
            <a:off x="4374127" y="2594600"/>
            <a:ext cx="1409360" cy="267894"/>
          </a:xfrm>
          <a:prstGeom prst="rect">
            <a:avLst/>
          </a:prstGeom>
          <a:noFill/>
          <a:ln w="15875">
            <a:solidFill>
              <a:schemeClr val="tx1"/>
            </a:solidFill>
          </a:ln>
        </p:spPr>
        <p:txBody>
          <a:bodyPr wrap="none" rtlCol="0">
            <a:spAutoFit/>
          </a:bodyPr>
          <a:lstStyle/>
          <a:p>
            <a:r>
              <a:rPr lang="en-NL" sz="1141" dirty="0"/>
              <a:t>SARS-CoV-2 infected</a:t>
            </a:r>
          </a:p>
        </p:txBody>
      </p:sp>
      <p:sp>
        <p:nvSpPr>
          <p:cNvPr id="16" name="TextBox 15">
            <a:extLst>
              <a:ext uri="{FF2B5EF4-FFF2-40B4-BE49-F238E27FC236}">
                <a16:creationId xmlns:a16="http://schemas.microsoft.com/office/drawing/2014/main" id="{BD61C732-1F87-504C-88ED-4686ACB5E25E}"/>
              </a:ext>
            </a:extLst>
          </p:cNvPr>
          <p:cNvSpPr txBox="1"/>
          <p:nvPr/>
        </p:nvSpPr>
        <p:spPr>
          <a:xfrm>
            <a:off x="5323043" y="2989857"/>
            <a:ext cx="827471" cy="267894"/>
          </a:xfrm>
          <a:prstGeom prst="rect">
            <a:avLst/>
          </a:prstGeom>
          <a:noFill/>
          <a:ln w="15875">
            <a:solidFill>
              <a:schemeClr val="tx1"/>
            </a:solidFill>
          </a:ln>
        </p:spPr>
        <p:txBody>
          <a:bodyPr wrap="none" rtlCol="0">
            <a:spAutoFit/>
          </a:bodyPr>
          <a:lstStyle/>
          <a:p>
            <a:r>
              <a:rPr lang="en-GB" sz="1141" dirty="0"/>
              <a:t>h</a:t>
            </a:r>
            <a:r>
              <a:rPr lang="en-NL" sz="1141" dirty="0"/>
              <a:t>ealthy (2)</a:t>
            </a:r>
          </a:p>
        </p:txBody>
      </p:sp>
      <p:sp>
        <p:nvSpPr>
          <p:cNvPr id="17" name="TextBox 16">
            <a:extLst>
              <a:ext uri="{FF2B5EF4-FFF2-40B4-BE49-F238E27FC236}">
                <a16:creationId xmlns:a16="http://schemas.microsoft.com/office/drawing/2014/main" id="{1974A21B-731C-C64E-9EC2-B47DDC5B099E}"/>
              </a:ext>
            </a:extLst>
          </p:cNvPr>
          <p:cNvSpPr txBox="1"/>
          <p:nvPr/>
        </p:nvSpPr>
        <p:spPr>
          <a:xfrm>
            <a:off x="6956071" y="2989859"/>
            <a:ext cx="2012089" cy="794576"/>
          </a:xfrm>
          <a:prstGeom prst="rect">
            <a:avLst/>
          </a:prstGeom>
          <a:noFill/>
        </p:spPr>
        <p:txBody>
          <a:bodyPr wrap="none" rtlCol="0">
            <a:spAutoFit/>
          </a:bodyPr>
          <a:lstStyle/>
          <a:p>
            <a:pPr marL="181166" indent="-181166">
              <a:buFont typeface="Courier New" panose="02070309020205020404" pitchFamily="49" charset="0"/>
              <a:buChar char="o"/>
            </a:pPr>
            <a:r>
              <a:rPr lang="en-GB" sz="1141" dirty="0" err="1"/>
              <a:t>i</a:t>
            </a:r>
            <a:r>
              <a:rPr lang="en-NL" sz="1141" dirty="0"/>
              <a:t>mmunohistochemical stain</a:t>
            </a:r>
          </a:p>
          <a:p>
            <a:pPr marL="181166" indent="-181166">
              <a:buFont typeface="Courier New" panose="02070309020205020404" pitchFamily="49" charset="0"/>
              <a:buChar char="o"/>
            </a:pPr>
            <a:r>
              <a:rPr lang="en-NL" sz="1141" dirty="0"/>
              <a:t>PBMC AHR antagonist</a:t>
            </a:r>
          </a:p>
          <a:p>
            <a:pPr marL="181166" indent="-181166">
              <a:buFont typeface="Courier New" panose="02070309020205020404" pitchFamily="49" charset="0"/>
              <a:buChar char="o"/>
            </a:pPr>
            <a:r>
              <a:rPr lang="en-NL" sz="1141" dirty="0"/>
              <a:t>PBMC metabolomics</a:t>
            </a:r>
          </a:p>
          <a:p>
            <a:pPr marL="181166" indent="-181166">
              <a:buFont typeface="Courier New" panose="02070309020205020404" pitchFamily="49" charset="0"/>
              <a:buChar char="o"/>
            </a:pPr>
            <a:r>
              <a:rPr lang="en-NL" sz="1141" dirty="0"/>
              <a:t>PBMC Seahorse</a:t>
            </a:r>
          </a:p>
        </p:txBody>
      </p:sp>
      <p:cxnSp>
        <p:nvCxnSpPr>
          <p:cNvPr id="19" name="Straight Connector 18">
            <a:extLst>
              <a:ext uri="{FF2B5EF4-FFF2-40B4-BE49-F238E27FC236}">
                <a16:creationId xmlns:a16="http://schemas.microsoft.com/office/drawing/2014/main" id="{6E9BEEB4-7B94-7846-8DDA-084BD45608EB}"/>
              </a:ext>
            </a:extLst>
          </p:cNvPr>
          <p:cNvCxnSpPr/>
          <p:nvPr/>
        </p:nvCxnSpPr>
        <p:spPr>
          <a:xfrm>
            <a:off x="3402051" y="2053173"/>
            <a:ext cx="293592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27367C5-18F4-9C49-A199-DA59C5C98104}"/>
              </a:ext>
            </a:extLst>
          </p:cNvPr>
          <p:cNvCxnSpPr>
            <a:cxnSpLocks/>
            <a:stCxn id="3" idx="2"/>
          </p:cNvCxnSpPr>
          <p:nvPr/>
        </p:nvCxnSpPr>
        <p:spPr>
          <a:xfrm flipH="1">
            <a:off x="3402050" y="1930889"/>
            <a:ext cx="39826" cy="12097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7EFBFAE-B926-9B48-A523-B011518E32F2}"/>
              </a:ext>
            </a:extLst>
          </p:cNvPr>
          <p:cNvCxnSpPr>
            <a:cxnSpLocks/>
          </p:cNvCxnSpPr>
          <p:nvPr/>
        </p:nvCxnSpPr>
        <p:spPr>
          <a:xfrm>
            <a:off x="4368425" y="1907083"/>
            <a:ext cx="0" cy="15471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EE64CDE-E7F1-4149-91AD-4AAED0D19058}"/>
              </a:ext>
            </a:extLst>
          </p:cNvPr>
          <p:cNvCxnSpPr>
            <a:cxnSpLocks/>
          </p:cNvCxnSpPr>
          <p:nvPr/>
        </p:nvCxnSpPr>
        <p:spPr>
          <a:xfrm>
            <a:off x="5340112" y="1907083"/>
            <a:ext cx="0" cy="15471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2C1F954-470D-B64C-AD75-7FA3CFA1EAB7}"/>
              </a:ext>
            </a:extLst>
          </p:cNvPr>
          <p:cNvCxnSpPr>
            <a:cxnSpLocks/>
          </p:cNvCxnSpPr>
          <p:nvPr/>
        </p:nvCxnSpPr>
        <p:spPr>
          <a:xfrm>
            <a:off x="6329927" y="1892829"/>
            <a:ext cx="0" cy="15471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6FCA9B5-F893-CE4E-ACB4-948CC2550204}"/>
              </a:ext>
            </a:extLst>
          </p:cNvPr>
          <p:cNvCxnSpPr/>
          <p:nvPr/>
        </p:nvCxnSpPr>
        <p:spPr>
          <a:xfrm>
            <a:off x="4324032" y="3389748"/>
            <a:ext cx="137588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E697E4E-CC42-1149-A5C3-E080DA2E45E9}"/>
              </a:ext>
            </a:extLst>
          </p:cNvPr>
          <p:cNvCxnSpPr>
            <a:cxnSpLocks/>
          </p:cNvCxnSpPr>
          <p:nvPr/>
        </p:nvCxnSpPr>
        <p:spPr>
          <a:xfrm>
            <a:off x="4342483" y="3224010"/>
            <a:ext cx="0" cy="15471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C91E418-DFC6-314A-AE72-CEF617C3CE3C}"/>
              </a:ext>
            </a:extLst>
          </p:cNvPr>
          <p:cNvCxnSpPr>
            <a:cxnSpLocks/>
          </p:cNvCxnSpPr>
          <p:nvPr/>
        </p:nvCxnSpPr>
        <p:spPr>
          <a:xfrm>
            <a:off x="5707963" y="3235031"/>
            <a:ext cx="0" cy="15471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EB78DA0B-5BBB-A546-9537-ADE5006E6163}"/>
              </a:ext>
            </a:extLst>
          </p:cNvPr>
          <p:cNvSpPr/>
          <p:nvPr/>
        </p:nvSpPr>
        <p:spPr>
          <a:xfrm>
            <a:off x="2956860" y="850880"/>
            <a:ext cx="6248087" cy="1400829"/>
          </a:xfrm>
          <a:prstGeom prst="rect">
            <a:avLst/>
          </a:prstGeom>
          <a:solidFill>
            <a:schemeClr val="accent1">
              <a:alpha val="2223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41" dirty="0"/>
          </a:p>
        </p:txBody>
      </p:sp>
      <p:sp>
        <p:nvSpPr>
          <p:cNvPr id="31" name="Rectangle 30">
            <a:extLst>
              <a:ext uri="{FF2B5EF4-FFF2-40B4-BE49-F238E27FC236}">
                <a16:creationId xmlns:a16="http://schemas.microsoft.com/office/drawing/2014/main" id="{10E909C4-F3E0-2B40-B69B-F6DFBF5D45F3}"/>
              </a:ext>
            </a:extLst>
          </p:cNvPr>
          <p:cNvSpPr/>
          <p:nvPr/>
        </p:nvSpPr>
        <p:spPr>
          <a:xfrm>
            <a:off x="2956860" y="2401217"/>
            <a:ext cx="6248087" cy="1400829"/>
          </a:xfrm>
          <a:prstGeom prst="rect">
            <a:avLst/>
          </a:prstGeom>
          <a:solidFill>
            <a:schemeClr val="accent2">
              <a:alpha val="22233"/>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141" dirty="0">
              <a:ln w="15875">
                <a:solidFill>
                  <a:schemeClr val="tx1"/>
                </a:solidFill>
              </a:ln>
              <a:solidFill>
                <a:schemeClr val="tx1"/>
              </a:solidFill>
            </a:endParaRPr>
          </a:p>
        </p:txBody>
      </p:sp>
      <p:sp>
        <p:nvSpPr>
          <p:cNvPr id="32" name="TextBox 31">
            <a:extLst>
              <a:ext uri="{FF2B5EF4-FFF2-40B4-BE49-F238E27FC236}">
                <a16:creationId xmlns:a16="http://schemas.microsoft.com/office/drawing/2014/main" id="{1F24D37A-7C92-F542-8410-2EC918529B51}"/>
              </a:ext>
            </a:extLst>
          </p:cNvPr>
          <p:cNvSpPr txBox="1"/>
          <p:nvPr/>
        </p:nvSpPr>
        <p:spPr>
          <a:xfrm>
            <a:off x="7449686" y="2560045"/>
            <a:ext cx="1075936" cy="267894"/>
          </a:xfrm>
          <a:prstGeom prst="rect">
            <a:avLst/>
          </a:prstGeom>
          <a:noFill/>
          <a:ln w="15875">
            <a:solidFill>
              <a:schemeClr val="tx1"/>
            </a:solidFill>
          </a:ln>
        </p:spPr>
        <p:txBody>
          <a:bodyPr wrap="none" rtlCol="0">
            <a:spAutoFit/>
          </a:bodyPr>
          <a:lstStyle/>
          <a:p>
            <a:r>
              <a:rPr lang="en-NL" sz="1141" dirty="0"/>
              <a:t>measurements</a:t>
            </a:r>
          </a:p>
        </p:txBody>
      </p:sp>
      <p:sp>
        <p:nvSpPr>
          <p:cNvPr id="41" name="TextBox 40">
            <a:extLst>
              <a:ext uri="{FF2B5EF4-FFF2-40B4-BE49-F238E27FC236}">
                <a16:creationId xmlns:a16="http://schemas.microsoft.com/office/drawing/2014/main" id="{C4DCE7B1-3FBE-D148-9AEF-3CD2B31AC78A}"/>
              </a:ext>
            </a:extLst>
          </p:cNvPr>
          <p:cNvSpPr txBox="1"/>
          <p:nvPr/>
        </p:nvSpPr>
        <p:spPr>
          <a:xfrm>
            <a:off x="2956861" y="4390688"/>
            <a:ext cx="6248087" cy="443455"/>
          </a:xfrm>
          <a:prstGeom prst="rect">
            <a:avLst/>
          </a:prstGeom>
          <a:noFill/>
        </p:spPr>
        <p:txBody>
          <a:bodyPr wrap="square" rtlCol="0">
            <a:spAutoFit/>
          </a:bodyPr>
          <a:lstStyle/>
          <a:p>
            <a:r>
              <a:rPr lang="en-NL" sz="1141" dirty="0"/>
              <a:t>Supplemental Figure 1: </a:t>
            </a:r>
            <a:r>
              <a:rPr lang="en-NL" sz="1141" b="1" dirty="0"/>
              <a:t>Study set-up showing the various cohorts involved and the determined parameters. </a:t>
            </a:r>
            <a:r>
              <a:rPr lang="en-NL" sz="1141" dirty="0"/>
              <a:t>The cohorts are described under ‘study participants’ in Material and Methods section.</a:t>
            </a:r>
          </a:p>
        </p:txBody>
      </p:sp>
      <p:sp>
        <p:nvSpPr>
          <p:cNvPr id="42" name="TextBox 41">
            <a:extLst>
              <a:ext uri="{FF2B5EF4-FFF2-40B4-BE49-F238E27FC236}">
                <a16:creationId xmlns:a16="http://schemas.microsoft.com/office/drawing/2014/main" id="{A2A20C36-CC8A-7241-A62F-2A87C0C2717F}"/>
              </a:ext>
            </a:extLst>
          </p:cNvPr>
          <p:cNvSpPr txBox="1"/>
          <p:nvPr/>
        </p:nvSpPr>
        <p:spPr>
          <a:xfrm>
            <a:off x="2964979" y="67607"/>
            <a:ext cx="1993366" cy="326564"/>
          </a:xfrm>
          <a:prstGeom prst="rect">
            <a:avLst/>
          </a:prstGeom>
          <a:noFill/>
        </p:spPr>
        <p:txBody>
          <a:bodyPr wrap="none" rtlCol="0">
            <a:spAutoFit/>
          </a:bodyPr>
          <a:lstStyle/>
          <a:p>
            <a:r>
              <a:rPr lang="en-NL" sz="1522" b="1" dirty="0"/>
              <a:t>Supplemental Figure 1</a:t>
            </a:r>
          </a:p>
        </p:txBody>
      </p:sp>
    </p:spTree>
    <p:extLst>
      <p:ext uri="{BB962C8B-B14F-4D97-AF65-F5344CB8AC3E}">
        <p14:creationId xmlns:p14="http://schemas.microsoft.com/office/powerpoint/2010/main" val="1540839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DF5E69-58C8-0346-AC97-3A3EEDE5FA73}"/>
              </a:ext>
            </a:extLst>
          </p:cNvPr>
          <p:cNvSpPr txBox="1"/>
          <p:nvPr/>
        </p:nvSpPr>
        <p:spPr>
          <a:xfrm>
            <a:off x="2462186" y="5745135"/>
            <a:ext cx="7331035" cy="1321259"/>
          </a:xfrm>
          <a:prstGeom prst="rect">
            <a:avLst/>
          </a:prstGeom>
          <a:noFill/>
        </p:spPr>
        <p:txBody>
          <a:bodyPr wrap="square" rtlCol="0">
            <a:spAutoFit/>
          </a:bodyPr>
          <a:lstStyle/>
          <a:p>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Supplemental Figure 2: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Raw data for the oxygen consumption rate and spare respiratory capacity of peripheral blood mononuclear cells (PBMC) from PASC patients </a:t>
            </a:r>
            <a:r>
              <a:rPr lang="en-US" sz="1141" b="1" i="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versus</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those from SARS-CoV-2-infected participants who recovered in full (healthy) and of individuals</a:t>
            </a:r>
            <a:r>
              <a:rPr lang="en-GB" sz="1141" b="1" dirty="0">
                <a:solidFill>
                  <a:srgbClr val="000000"/>
                </a:solidFill>
                <a:latin typeface="Times New Roman" panose="02020603050405020304" pitchFamily="18" charset="0"/>
                <a:cs typeface="Times New Roman" panose="02020603050405020304" pitchFamily="18" charset="0"/>
              </a:rPr>
              <a:t> who had not yet experienced a SARS-CoV-2 infection (non-COVID-19).</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The various analyses were performed in three runs. PBMC from two patients were run twice and showed similar readings in both runs. </a:t>
            </a:r>
            <a:r>
              <a:rPr lang="en-GB" sz="1141" dirty="0">
                <a:solidFill>
                  <a:srgbClr val="000000"/>
                </a:solidFill>
                <a:latin typeface="Times New Roman" panose="02020603050405020304" pitchFamily="18" charset="0"/>
                <a:cs typeface="Times New Roman" panose="02020603050405020304" pitchFamily="18" charset="0"/>
              </a:rPr>
              <a:t>All values were normally distributed and analysed with a t-test, which was followed with </a:t>
            </a:r>
            <a:r>
              <a:rPr lang="en-GB" sz="1141" dirty="0" err="1">
                <a:solidFill>
                  <a:srgbClr val="000000"/>
                </a:solidFill>
                <a:latin typeface="Times New Roman" panose="02020603050405020304" pitchFamily="18" charset="0"/>
                <a:cs typeface="Times New Roman" panose="02020603050405020304" pitchFamily="18" charset="0"/>
              </a:rPr>
              <a:t>Benjamini</a:t>
            </a:r>
            <a:r>
              <a:rPr lang="en-GB" sz="1141" dirty="0">
                <a:solidFill>
                  <a:srgbClr val="000000"/>
                </a:solidFill>
                <a:latin typeface="Times New Roman" panose="02020603050405020304" pitchFamily="18" charset="0"/>
                <a:cs typeface="Times New Roman" panose="02020603050405020304" pitchFamily="18" charset="0"/>
              </a:rPr>
              <a:t>-Hochberg (BH) correction. *: p-value&lt;0.05.</a:t>
            </a:r>
            <a:endParaRPr lang="en-NL" sz="1141" dirty="0">
              <a:latin typeface="Times New Roman" panose="02020603050405020304" pitchFamily="18" charset="0"/>
              <a:ea typeface="Times New Roman" panose="02020603050405020304" pitchFamily="18" charset="0"/>
            </a:endParaRPr>
          </a:p>
          <a:p>
            <a:endParaRPr lang="en-NL" sz="1141" dirty="0"/>
          </a:p>
        </p:txBody>
      </p:sp>
      <p:sp>
        <p:nvSpPr>
          <p:cNvPr id="7" name="TextBox 6">
            <a:extLst>
              <a:ext uri="{FF2B5EF4-FFF2-40B4-BE49-F238E27FC236}">
                <a16:creationId xmlns:a16="http://schemas.microsoft.com/office/drawing/2014/main" id="{EE6C3337-C563-6742-86AD-2BFBFF4763DB}"/>
              </a:ext>
            </a:extLst>
          </p:cNvPr>
          <p:cNvSpPr txBox="1"/>
          <p:nvPr/>
        </p:nvSpPr>
        <p:spPr>
          <a:xfrm>
            <a:off x="2964979" y="67607"/>
            <a:ext cx="1993366" cy="326564"/>
          </a:xfrm>
          <a:prstGeom prst="rect">
            <a:avLst/>
          </a:prstGeom>
          <a:noFill/>
        </p:spPr>
        <p:txBody>
          <a:bodyPr wrap="none" rtlCol="0">
            <a:spAutoFit/>
          </a:bodyPr>
          <a:lstStyle/>
          <a:p>
            <a:r>
              <a:rPr lang="en-NL" sz="1522" b="1" dirty="0"/>
              <a:t>Supplemental Figure 2</a:t>
            </a:r>
          </a:p>
        </p:txBody>
      </p:sp>
      <p:pic>
        <p:nvPicPr>
          <p:cNvPr id="5" name="Picture 4">
            <a:extLst>
              <a:ext uri="{FF2B5EF4-FFF2-40B4-BE49-F238E27FC236}">
                <a16:creationId xmlns:a16="http://schemas.microsoft.com/office/drawing/2014/main" id="{33B23CC6-EA28-9B53-4B58-952440753E54}"/>
              </a:ext>
            </a:extLst>
          </p:cNvPr>
          <p:cNvPicPr>
            <a:picLocks noChangeAspect="1"/>
          </p:cNvPicPr>
          <p:nvPr/>
        </p:nvPicPr>
        <p:blipFill>
          <a:blip r:embed="rId2"/>
          <a:stretch>
            <a:fillRect/>
          </a:stretch>
        </p:blipFill>
        <p:spPr>
          <a:xfrm>
            <a:off x="3723175" y="305947"/>
            <a:ext cx="4577294" cy="5517934"/>
          </a:xfrm>
          <a:prstGeom prst="rect">
            <a:avLst/>
          </a:prstGeom>
        </p:spPr>
      </p:pic>
    </p:spTree>
    <p:extLst>
      <p:ext uri="{BB962C8B-B14F-4D97-AF65-F5344CB8AC3E}">
        <p14:creationId xmlns:p14="http://schemas.microsoft.com/office/powerpoint/2010/main" val="1638430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7D3693-6D57-60CC-61AC-244940BFD54B}"/>
              </a:ext>
            </a:extLst>
          </p:cNvPr>
          <p:cNvPicPr>
            <a:picLocks noChangeAspect="1"/>
          </p:cNvPicPr>
          <p:nvPr/>
        </p:nvPicPr>
        <p:blipFill>
          <a:blip r:embed="rId2"/>
          <a:stretch>
            <a:fillRect/>
          </a:stretch>
        </p:blipFill>
        <p:spPr>
          <a:xfrm>
            <a:off x="3986466" y="625563"/>
            <a:ext cx="4323597" cy="4983688"/>
          </a:xfrm>
          <a:prstGeom prst="rect">
            <a:avLst/>
          </a:prstGeom>
        </p:spPr>
      </p:pic>
      <p:sp>
        <p:nvSpPr>
          <p:cNvPr id="3" name="TextBox 2">
            <a:extLst>
              <a:ext uri="{FF2B5EF4-FFF2-40B4-BE49-F238E27FC236}">
                <a16:creationId xmlns:a16="http://schemas.microsoft.com/office/drawing/2014/main" id="{77EA97F3-8BE5-474F-8B56-B78AB560CFD8}"/>
              </a:ext>
            </a:extLst>
          </p:cNvPr>
          <p:cNvSpPr txBox="1"/>
          <p:nvPr/>
        </p:nvSpPr>
        <p:spPr>
          <a:xfrm>
            <a:off x="3103766" y="5871997"/>
            <a:ext cx="5984471" cy="1145698"/>
          </a:xfrm>
          <a:prstGeom prst="rect">
            <a:avLst/>
          </a:prstGeom>
          <a:noFill/>
        </p:spPr>
        <p:txBody>
          <a:bodyPr wrap="square" rtlCol="0">
            <a:spAutoFit/>
          </a:bodyPr>
          <a:lstStyle/>
          <a:p>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Supplemental Figure 3: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Correlation plots for mitochondrial functioning and metabolic data. </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We used normalized oxygen consumption rate and spare respiratory capacity and compared that with kynurenine and nicotinamide riboside from the metabolomics analyses as explained in detail in the section Statistical analysis in the Material and Methods section. There was no correlation found.</a:t>
            </a:r>
            <a:endParaRPr lang="en-NL" sz="1141" dirty="0">
              <a:latin typeface="Times New Roman" panose="02020603050405020304" pitchFamily="18" charset="0"/>
              <a:ea typeface="Times New Roman" panose="02020603050405020304" pitchFamily="18" charset="0"/>
            </a:endParaRPr>
          </a:p>
          <a:p>
            <a:endParaRPr lang="en-NL" sz="1141" dirty="0"/>
          </a:p>
        </p:txBody>
      </p:sp>
      <p:sp>
        <p:nvSpPr>
          <p:cNvPr id="7" name="TextBox 6">
            <a:extLst>
              <a:ext uri="{FF2B5EF4-FFF2-40B4-BE49-F238E27FC236}">
                <a16:creationId xmlns:a16="http://schemas.microsoft.com/office/drawing/2014/main" id="{35F3542E-B64A-E640-B7EE-A887742452F4}"/>
              </a:ext>
            </a:extLst>
          </p:cNvPr>
          <p:cNvSpPr txBox="1"/>
          <p:nvPr/>
        </p:nvSpPr>
        <p:spPr>
          <a:xfrm>
            <a:off x="2964979" y="67607"/>
            <a:ext cx="1993366" cy="326564"/>
          </a:xfrm>
          <a:prstGeom prst="rect">
            <a:avLst/>
          </a:prstGeom>
          <a:noFill/>
        </p:spPr>
        <p:txBody>
          <a:bodyPr wrap="none" rtlCol="0">
            <a:spAutoFit/>
          </a:bodyPr>
          <a:lstStyle/>
          <a:p>
            <a:r>
              <a:rPr lang="en-NL" sz="1522" b="1" dirty="0"/>
              <a:t>Supplemental Figure 3</a:t>
            </a:r>
          </a:p>
        </p:txBody>
      </p:sp>
    </p:spTree>
    <p:extLst>
      <p:ext uri="{BB962C8B-B14F-4D97-AF65-F5344CB8AC3E}">
        <p14:creationId xmlns:p14="http://schemas.microsoft.com/office/powerpoint/2010/main" val="2321496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a:extLst>
              <a:ext uri="{FF2B5EF4-FFF2-40B4-BE49-F238E27FC236}">
                <a16:creationId xmlns:a16="http://schemas.microsoft.com/office/drawing/2014/main" id="{7D247D6A-658A-0A44-925C-5F2F14855134}"/>
              </a:ext>
            </a:extLst>
          </p:cNvPr>
          <p:cNvSpPr txBox="1"/>
          <p:nvPr/>
        </p:nvSpPr>
        <p:spPr>
          <a:xfrm>
            <a:off x="2964979" y="67607"/>
            <a:ext cx="1993366" cy="326564"/>
          </a:xfrm>
          <a:prstGeom prst="rect">
            <a:avLst/>
          </a:prstGeom>
          <a:noFill/>
        </p:spPr>
        <p:txBody>
          <a:bodyPr wrap="none" rtlCol="0">
            <a:spAutoFit/>
          </a:bodyPr>
          <a:lstStyle/>
          <a:p>
            <a:r>
              <a:rPr lang="en-NL" sz="1522" b="1" dirty="0"/>
              <a:t>Supplemental Figure 4</a:t>
            </a:r>
          </a:p>
        </p:txBody>
      </p:sp>
      <p:sp>
        <p:nvSpPr>
          <p:cNvPr id="81" name="TextBox 80">
            <a:extLst>
              <a:ext uri="{FF2B5EF4-FFF2-40B4-BE49-F238E27FC236}">
                <a16:creationId xmlns:a16="http://schemas.microsoft.com/office/drawing/2014/main" id="{9A740259-728C-BA42-BA72-9979CAD0B7E4}"/>
              </a:ext>
            </a:extLst>
          </p:cNvPr>
          <p:cNvSpPr txBox="1"/>
          <p:nvPr/>
        </p:nvSpPr>
        <p:spPr>
          <a:xfrm>
            <a:off x="2562636" y="5768999"/>
            <a:ext cx="7084125" cy="970137"/>
          </a:xfrm>
          <a:prstGeom prst="rect">
            <a:avLst/>
          </a:prstGeom>
          <a:noFill/>
        </p:spPr>
        <p:txBody>
          <a:bodyPr wrap="square" rtlCol="0">
            <a:spAutoFit/>
          </a:bodyPr>
          <a:lstStyle/>
          <a:p>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Supplemental Figure 4: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DO-2</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mmunohistochemical analyses of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edulla oblongata</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and</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spinal</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cord</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from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autopsy</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brain</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from</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PASC</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patient</a:t>
            </a:r>
            <a:r>
              <a:rPr lang="nl-NL"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nl-NL"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52</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nl-NL" altLang="zh-CN" sz="1141" b="1" dirty="0" err="1">
                <a:solidFill>
                  <a:srgbClr val="000000"/>
                </a:solidFill>
                <a:latin typeface="Times New Roman" panose="02020603050405020304" pitchFamily="18" charset="0"/>
                <a:ea typeface="Times New Roman" panose="02020603050405020304" pitchFamily="18" charset="0"/>
                <a:cs typeface="Calibri" panose="020F0502020204030204" pitchFamily="34" charset="0"/>
              </a:rPr>
              <a:t>year</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nl-NL" altLang="zh-CN" sz="1141" b="1" dirty="0" err="1">
                <a:solidFill>
                  <a:srgbClr val="000000"/>
                </a:solidFill>
                <a:latin typeface="Times New Roman" panose="02020603050405020304" pitchFamily="18" charset="0"/>
                <a:ea typeface="Times New Roman" panose="02020603050405020304" pitchFamily="18" charset="0"/>
                <a:cs typeface="Calibri" panose="020F0502020204030204" pitchFamily="34" charset="0"/>
              </a:rPr>
              <a:t>old</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nl-NL"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male</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IDO2</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(red)</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stained markedly in brain, which was spatially</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(high</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cs typeface="Calibri" panose="020F0502020204030204" pitchFamily="34" charset="0"/>
              </a:rPr>
              <a:t>magnification)</a:t>
            </a:r>
            <a:r>
              <a:rPr lang="zh-CN" altLang="en-US" sz="1141" dirty="0">
                <a:solidFill>
                  <a:srgbClr val="000000"/>
                </a:solidFill>
                <a:latin typeface="Times New Roman" panose="02020603050405020304" pitchFamily="18" charset="0"/>
                <a:cs typeface="Calibri" panose="020F0502020204030204" pitchFamily="34" charset="0"/>
              </a:rPr>
              <a:t> </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related to 3OH-AA</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(blue)</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and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QUIN(blue)</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and with nuclear, i.e. transcriptionally active AHR</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abundant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LC3B(red)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and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limited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Cas3(red)</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however,</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marked numbers of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Cas-3(red)</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cells were seen under the ependymal cells</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GB" sz="1141" dirty="0">
                <a:solidFill>
                  <a:srgbClr val="000000"/>
                </a:solidFill>
                <a:latin typeface="Times New Roman" panose="02020603050405020304" pitchFamily="18" charset="0"/>
                <a:cs typeface="Calibri" panose="020F0502020204030204" pitchFamily="34" charset="0"/>
              </a:rPr>
              <a:t>Magnifications are indicated in figures.</a:t>
            </a:r>
            <a:endParaRPr lang="en-US" altLang="zh-CN" sz="1141" dirty="0">
              <a:solidFill>
                <a:srgbClr val="000000"/>
              </a:solidFill>
              <a:latin typeface="Times New Roman" panose="02020603050405020304" pitchFamily="18" charset="0"/>
              <a:cs typeface="Calibri" panose="020F0502020204030204" pitchFamily="34" charset="0"/>
            </a:endParaRPr>
          </a:p>
        </p:txBody>
      </p:sp>
      <p:pic>
        <p:nvPicPr>
          <p:cNvPr id="12" name="Picture 11">
            <a:extLst>
              <a:ext uri="{FF2B5EF4-FFF2-40B4-BE49-F238E27FC236}">
                <a16:creationId xmlns:a16="http://schemas.microsoft.com/office/drawing/2014/main" id="{598DC847-5CCF-8145-89D7-3F6F932AA91F}"/>
              </a:ext>
            </a:extLst>
          </p:cNvPr>
          <p:cNvPicPr>
            <a:picLocks noChangeAspect="1"/>
          </p:cNvPicPr>
          <p:nvPr/>
        </p:nvPicPr>
        <p:blipFill>
          <a:blip r:embed="rId2"/>
          <a:stretch>
            <a:fillRect/>
          </a:stretch>
        </p:blipFill>
        <p:spPr>
          <a:xfrm>
            <a:off x="1765300" y="394171"/>
            <a:ext cx="8313261" cy="5397069"/>
          </a:xfrm>
          <a:prstGeom prst="rect">
            <a:avLst/>
          </a:prstGeom>
        </p:spPr>
      </p:pic>
    </p:spTree>
    <p:extLst>
      <p:ext uri="{BB962C8B-B14F-4D97-AF65-F5344CB8AC3E}">
        <p14:creationId xmlns:p14="http://schemas.microsoft.com/office/powerpoint/2010/main" val="1539488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a:extLst>
              <a:ext uri="{FF2B5EF4-FFF2-40B4-BE49-F238E27FC236}">
                <a16:creationId xmlns:a16="http://schemas.microsoft.com/office/drawing/2014/main" id="{0ECEA44E-BA41-A946-8319-E96E45BC7C9C}"/>
              </a:ext>
            </a:extLst>
          </p:cNvPr>
          <p:cNvSpPr txBox="1"/>
          <p:nvPr/>
        </p:nvSpPr>
        <p:spPr>
          <a:xfrm>
            <a:off x="2964979" y="67607"/>
            <a:ext cx="1993366" cy="326564"/>
          </a:xfrm>
          <a:prstGeom prst="rect">
            <a:avLst/>
          </a:prstGeom>
          <a:noFill/>
        </p:spPr>
        <p:txBody>
          <a:bodyPr wrap="none" rtlCol="0">
            <a:spAutoFit/>
          </a:bodyPr>
          <a:lstStyle/>
          <a:p>
            <a:r>
              <a:rPr lang="en-NL" sz="1522" b="1" dirty="0"/>
              <a:t>Supplemental Figure 5</a:t>
            </a:r>
          </a:p>
        </p:txBody>
      </p:sp>
      <p:sp>
        <p:nvSpPr>
          <p:cNvPr id="51" name="TextBox 50">
            <a:extLst>
              <a:ext uri="{FF2B5EF4-FFF2-40B4-BE49-F238E27FC236}">
                <a16:creationId xmlns:a16="http://schemas.microsoft.com/office/drawing/2014/main" id="{0816A5D2-0EA8-0F4F-862E-CCC4ADD976FF}"/>
              </a:ext>
            </a:extLst>
          </p:cNvPr>
          <p:cNvSpPr txBox="1"/>
          <p:nvPr/>
        </p:nvSpPr>
        <p:spPr>
          <a:xfrm>
            <a:off x="2565396" y="5677328"/>
            <a:ext cx="7210260" cy="970137"/>
          </a:xfrm>
          <a:prstGeom prst="rect">
            <a:avLst/>
          </a:prstGeom>
          <a:noFill/>
        </p:spPr>
        <p:txBody>
          <a:bodyPr wrap="square">
            <a:spAutoFit/>
          </a:bodyPr>
          <a:lstStyle/>
          <a:p>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Supplemental Figure 5: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IDO-2</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mmunohistochemical analyses of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edulla oblongata</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and</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spinal</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cord</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from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autopsy</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brain</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from</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PASC</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patient,</a:t>
            </a:r>
            <a:r>
              <a:rPr lang="zh-CN" alt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80 year old male</a:t>
            </a:r>
            <a:r>
              <a:rPr lang="en-US" sz="1141" b="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IDO2</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(red)</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stained markedly in brain, which was spatially related to 3OH-AA</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(blue)</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and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QUIN(blue)</a:t>
            </a:r>
            <a:r>
              <a:rPr 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and with nuclear, i.e. transcriptionally active AHR</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abundant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LC3B(red)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and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limited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Cas3(red)</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however,</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marked numbers of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Cas-3(red)</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cells were seen under the ependymal cells</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and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in</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both</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of</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GB"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medulla oblongata and spinal cord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pyramid</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(high</a:t>
            </a:r>
            <a:r>
              <a:rPr lang="zh-CN" altLang="en-US" sz="114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cs typeface="Calibri" panose="020F0502020204030204" pitchFamily="34" charset="0"/>
              </a:rPr>
              <a:t>magnification)</a:t>
            </a:r>
            <a:r>
              <a:rPr lang="zh-CN" altLang="en-US" sz="1141" dirty="0">
                <a:solidFill>
                  <a:srgbClr val="000000"/>
                </a:solidFill>
                <a:latin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cs typeface="Calibri" panose="020F0502020204030204" pitchFamily="34" charset="0"/>
              </a:rPr>
              <a:t>in</a:t>
            </a:r>
            <a:r>
              <a:rPr lang="zh-CN" altLang="en-US" sz="1141" dirty="0">
                <a:solidFill>
                  <a:srgbClr val="000000"/>
                </a:solidFill>
                <a:latin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cs typeface="Calibri" panose="020F0502020204030204" pitchFamily="34" charset="0"/>
              </a:rPr>
              <a:t>this</a:t>
            </a:r>
            <a:r>
              <a:rPr lang="zh-CN" altLang="en-US" sz="1141" dirty="0">
                <a:solidFill>
                  <a:srgbClr val="000000"/>
                </a:solidFill>
                <a:latin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cs typeface="Calibri" panose="020F0502020204030204" pitchFamily="34" charset="0"/>
              </a:rPr>
              <a:t>PASC</a:t>
            </a:r>
            <a:r>
              <a:rPr lang="zh-CN" altLang="en-US" sz="1141" dirty="0">
                <a:solidFill>
                  <a:srgbClr val="000000"/>
                </a:solidFill>
                <a:latin typeface="Times New Roman" panose="02020603050405020304" pitchFamily="18" charset="0"/>
                <a:cs typeface="Calibri" panose="020F0502020204030204" pitchFamily="34" charset="0"/>
              </a:rPr>
              <a:t> </a:t>
            </a:r>
            <a:r>
              <a:rPr lang="en-US" altLang="zh-CN" sz="1141" dirty="0">
                <a:solidFill>
                  <a:srgbClr val="000000"/>
                </a:solidFill>
                <a:latin typeface="Times New Roman" panose="02020603050405020304" pitchFamily="18" charset="0"/>
                <a:cs typeface="Calibri" panose="020F0502020204030204" pitchFamily="34" charset="0"/>
              </a:rPr>
              <a:t>patient</a:t>
            </a:r>
            <a:r>
              <a:rPr lang="en-GB" altLang="zh-CN" sz="1141" dirty="0">
                <a:solidFill>
                  <a:srgbClr val="000000"/>
                </a:solidFill>
                <a:latin typeface="Times New Roman" panose="02020603050405020304" pitchFamily="18" charset="0"/>
                <a:cs typeface="Calibri" panose="020F0502020204030204" pitchFamily="34" charset="0"/>
              </a:rPr>
              <a:t>.</a:t>
            </a:r>
            <a:r>
              <a:rPr lang="zh-CN" altLang="en-US" sz="1141" dirty="0">
                <a:solidFill>
                  <a:srgbClr val="000000"/>
                </a:solidFill>
                <a:latin typeface="Times New Roman" panose="02020603050405020304" pitchFamily="18" charset="0"/>
                <a:cs typeface="Calibri" panose="020F0502020204030204" pitchFamily="34" charset="0"/>
              </a:rPr>
              <a:t> </a:t>
            </a:r>
            <a:r>
              <a:rPr lang="en-GB" sz="1141" dirty="0">
                <a:solidFill>
                  <a:srgbClr val="000000"/>
                </a:solidFill>
                <a:latin typeface="Times New Roman" panose="02020603050405020304" pitchFamily="18" charset="0"/>
                <a:cs typeface="Calibri" panose="020F0502020204030204" pitchFamily="34" charset="0"/>
              </a:rPr>
              <a:t>Magnifications are indicated in </a:t>
            </a:r>
            <a:r>
              <a:rPr lang="nl-NL" sz="1141" dirty="0" err="1">
                <a:solidFill>
                  <a:srgbClr val="000000"/>
                </a:solidFill>
                <a:latin typeface="Times New Roman" panose="02020603050405020304" pitchFamily="18" charset="0"/>
                <a:cs typeface="Calibri" panose="020F0502020204030204" pitchFamily="34" charset="0"/>
              </a:rPr>
              <a:t>figures</a:t>
            </a:r>
            <a:r>
              <a:rPr lang="en-GB" sz="1141" dirty="0">
                <a:solidFill>
                  <a:srgbClr val="000000"/>
                </a:solidFill>
                <a:latin typeface="Times New Roman" panose="02020603050405020304" pitchFamily="18" charset="0"/>
                <a:cs typeface="Calibri" panose="020F0502020204030204" pitchFamily="34" charset="0"/>
              </a:rPr>
              <a:t>.</a:t>
            </a:r>
            <a:endParaRPr lang="en-US" altLang="zh-CN" sz="1141" dirty="0">
              <a:solidFill>
                <a:srgbClr val="000000"/>
              </a:solidFill>
              <a:latin typeface="Times New Roman" panose="02020603050405020304" pitchFamily="18" charset="0"/>
              <a:cs typeface="Calibri" panose="020F0502020204030204" pitchFamily="34" charset="0"/>
            </a:endParaRPr>
          </a:p>
        </p:txBody>
      </p:sp>
      <p:pic>
        <p:nvPicPr>
          <p:cNvPr id="10" name="Picture 9">
            <a:extLst>
              <a:ext uri="{FF2B5EF4-FFF2-40B4-BE49-F238E27FC236}">
                <a16:creationId xmlns:a16="http://schemas.microsoft.com/office/drawing/2014/main" id="{4F579178-04AD-4147-83E2-F553A87C19F4}"/>
              </a:ext>
            </a:extLst>
          </p:cNvPr>
          <p:cNvPicPr>
            <a:picLocks noChangeAspect="1"/>
          </p:cNvPicPr>
          <p:nvPr/>
        </p:nvPicPr>
        <p:blipFill>
          <a:blip r:embed="rId2"/>
          <a:stretch>
            <a:fillRect/>
          </a:stretch>
        </p:blipFill>
        <p:spPr>
          <a:xfrm>
            <a:off x="2673434" y="399551"/>
            <a:ext cx="6432466" cy="5109062"/>
          </a:xfrm>
          <a:prstGeom prst="rect">
            <a:avLst/>
          </a:prstGeom>
        </p:spPr>
      </p:pic>
    </p:spTree>
    <p:extLst>
      <p:ext uri="{BB962C8B-B14F-4D97-AF65-F5344CB8AC3E}">
        <p14:creationId xmlns:p14="http://schemas.microsoft.com/office/powerpoint/2010/main" val="3611503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5C9E63A-C699-4149-B94C-A3560D6B5175}"/>
              </a:ext>
            </a:extLst>
          </p:cNvPr>
          <p:cNvGraphicFramePr>
            <a:graphicFrameLocks noGrp="1"/>
          </p:cNvGraphicFramePr>
          <p:nvPr>
            <p:extLst>
              <p:ext uri="{D42A27DB-BD31-4B8C-83A1-F6EECF244321}">
                <p14:modId xmlns:p14="http://schemas.microsoft.com/office/powerpoint/2010/main" val="458035454"/>
              </p:ext>
            </p:extLst>
          </p:nvPr>
        </p:nvGraphicFramePr>
        <p:xfrm>
          <a:off x="2272938" y="1558834"/>
          <a:ext cx="7365321" cy="3907672"/>
        </p:xfrm>
        <a:graphic>
          <a:graphicData uri="http://schemas.openxmlformats.org/drawingml/2006/table">
            <a:tbl>
              <a:tblPr firstRow="1" firstCol="1" bandRow="1">
                <a:tableStyleId>{5C22544A-7EE6-4342-B048-85BDC9FD1C3A}</a:tableStyleId>
              </a:tblPr>
              <a:tblGrid>
                <a:gridCol w="734970">
                  <a:extLst>
                    <a:ext uri="{9D8B030D-6E8A-4147-A177-3AD203B41FA5}">
                      <a16:colId xmlns:a16="http://schemas.microsoft.com/office/drawing/2014/main" val="1063050598"/>
                    </a:ext>
                  </a:extLst>
                </a:gridCol>
                <a:gridCol w="737945">
                  <a:extLst>
                    <a:ext uri="{9D8B030D-6E8A-4147-A177-3AD203B41FA5}">
                      <a16:colId xmlns:a16="http://schemas.microsoft.com/office/drawing/2014/main" val="1605225059"/>
                    </a:ext>
                  </a:extLst>
                </a:gridCol>
                <a:gridCol w="848042">
                  <a:extLst>
                    <a:ext uri="{9D8B030D-6E8A-4147-A177-3AD203B41FA5}">
                      <a16:colId xmlns:a16="http://schemas.microsoft.com/office/drawing/2014/main" val="3026293291"/>
                    </a:ext>
                  </a:extLst>
                </a:gridCol>
                <a:gridCol w="1159735">
                  <a:extLst>
                    <a:ext uri="{9D8B030D-6E8A-4147-A177-3AD203B41FA5}">
                      <a16:colId xmlns:a16="http://schemas.microsoft.com/office/drawing/2014/main" val="3391169064"/>
                    </a:ext>
                  </a:extLst>
                </a:gridCol>
                <a:gridCol w="3884629">
                  <a:extLst>
                    <a:ext uri="{9D8B030D-6E8A-4147-A177-3AD203B41FA5}">
                      <a16:colId xmlns:a16="http://schemas.microsoft.com/office/drawing/2014/main" val="2439326291"/>
                    </a:ext>
                  </a:extLst>
                </a:gridCol>
              </a:tblGrid>
              <a:tr h="459727">
                <a:tc>
                  <a:txBody>
                    <a:bodyPr/>
                    <a:lstStyle/>
                    <a:p>
                      <a:r>
                        <a:rPr lang="en-GB" sz="1100">
                          <a:effectLst/>
                        </a:rPr>
                        <a:t>group</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age (yrs)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gender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PCR/Wantai</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residual symptoms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02673570"/>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49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24360188"/>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34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28112689"/>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56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56634844"/>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42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2003760"/>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46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22695279"/>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45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37050824"/>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60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26883250"/>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55633405"/>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43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65451452"/>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49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54100803"/>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52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5815923"/>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33</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PCR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17245787"/>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39</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No</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cognitive impairment,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17295279"/>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62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Wantai</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post-exertional malaise, fatigue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75769462"/>
                  </a:ext>
                </a:extLst>
              </a:tr>
              <a:tr h="229863">
                <a:tc>
                  <a:txBody>
                    <a:bodyPr/>
                    <a:lstStyle/>
                    <a:p>
                      <a:r>
                        <a:rPr lang="en-GB" sz="1100">
                          <a:effectLst/>
                        </a:rPr>
                        <a:t>PASC</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64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Female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a:effectLst/>
                        </a:rPr>
                        <a:t>Wantai</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r>
                        <a:rPr lang="en-GB" sz="1100" dirty="0">
                          <a:effectLst/>
                        </a:rPr>
                        <a:t>post-exertional malaise, cognitive impairment, fatigue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15057173"/>
                  </a:ext>
                </a:extLst>
              </a:tr>
            </a:tbl>
          </a:graphicData>
        </a:graphic>
      </p:graphicFrame>
      <p:sp>
        <p:nvSpPr>
          <p:cNvPr id="5" name="TextBox 4">
            <a:extLst>
              <a:ext uri="{FF2B5EF4-FFF2-40B4-BE49-F238E27FC236}">
                <a16:creationId xmlns:a16="http://schemas.microsoft.com/office/drawing/2014/main" id="{16516D8C-880F-A747-8C64-351F1B773576}"/>
              </a:ext>
            </a:extLst>
          </p:cNvPr>
          <p:cNvSpPr txBox="1"/>
          <p:nvPr/>
        </p:nvSpPr>
        <p:spPr>
          <a:xfrm>
            <a:off x="2964980" y="67607"/>
            <a:ext cx="1921488" cy="326564"/>
          </a:xfrm>
          <a:prstGeom prst="rect">
            <a:avLst/>
          </a:prstGeom>
          <a:noFill/>
        </p:spPr>
        <p:txBody>
          <a:bodyPr wrap="none" rtlCol="0">
            <a:spAutoFit/>
          </a:bodyPr>
          <a:lstStyle/>
          <a:p>
            <a:r>
              <a:rPr lang="en-NL" sz="1522" b="1" dirty="0"/>
              <a:t>Supplemental </a:t>
            </a:r>
            <a:r>
              <a:rPr lang="en-NL" sz="1522" b="1"/>
              <a:t>Table </a:t>
            </a:r>
            <a:r>
              <a:rPr lang="nl-NL" sz="1522" b="1" dirty="0"/>
              <a:t>1</a:t>
            </a:r>
            <a:endParaRPr lang="en-NL" sz="1522" b="1" dirty="0"/>
          </a:p>
        </p:txBody>
      </p:sp>
      <p:sp>
        <p:nvSpPr>
          <p:cNvPr id="6" name="TextBox 5">
            <a:extLst>
              <a:ext uri="{FF2B5EF4-FFF2-40B4-BE49-F238E27FC236}">
                <a16:creationId xmlns:a16="http://schemas.microsoft.com/office/drawing/2014/main" id="{F9C90527-8C7B-0945-AD49-F57E3CCC5665}"/>
              </a:ext>
            </a:extLst>
          </p:cNvPr>
          <p:cNvSpPr txBox="1"/>
          <p:nvPr/>
        </p:nvSpPr>
        <p:spPr>
          <a:xfrm>
            <a:off x="2272938" y="5886623"/>
            <a:ext cx="6196141" cy="215444"/>
          </a:xfrm>
          <a:prstGeom prst="rect">
            <a:avLst/>
          </a:prstGeom>
          <a:noFill/>
        </p:spPr>
        <p:txBody>
          <a:bodyPr wrap="square" rtlCol="0">
            <a:spAutoFit/>
          </a:bodyPr>
          <a:lstStyle/>
          <a:p>
            <a:r>
              <a:rPr lang="en-US" sz="800" dirty="0">
                <a:solidFill>
                  <a:srgbClr val="000000"/>
                </a:solidFill>
                <a:ea typeface="Times New Roman" panose="02020603050405020304" pitchFamily="18" charset="0"/>
                <a:cs typeface="Calibri" panose="020F0502020204030204" pitchFamily="34" charset="0"/>
              </a:rPr>
              <a:t>Supplemental Table 1: </a:t>
            </a:r>
            <a:r>
              <a:rPr lang="en-US" sz="800" b="1" dirty="0">
                <a:solidFill>
                  <a:srgbClr val="000000"/>
                </a:solidFill>
                <a:effectLst/>
                <a:ea typeface="Times New Roman" panose="02020603050405020304" pitchFamily="18" charset="0"/>
              </a:rPr>
              <a:t>Overview of symptoms of PASC patients for analyses of plasma.</a:t>
            </a:r>
            <a:r>
              <a:rPr lang="en-GB" sz="800" b="1" dirty="0">
                <a:effectLst/>
              </a:rPr>
              <a:t> </a:t>
            </a:r>
            <a:endParaRPr lang="en-GB" sz="800" b="1" dirty="0">
              <a:solidFill>
                <a:srgbClr val="000000"/>
              </a:solidFill>
            </a:endParaRPr>
          </a:p>
        </p:txBody>
      </p:sp>
    </p:spTree>
    <p:extLst>
      <p:ext uri="{BB962C8B-B14F-4D97-AF65-F5344CB8AC3E}">
        <p14:creationId xmlns:p14="http://schemas.microsoft.com/office/powerpoint/2010/main" val="3137846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FE5B0522-60A3-C845-AC1C-A9F2F5FF434A}"/>
              </a:ext>
            </a:extLst>
          </p:cNvPr>
          <p:cNvGraphicFramePr>
            <a:graphicFrameLocks noGrp="1"/>
          </p:cNvGraphicFramePr>
          <p:nvPr>
            <p:ph idx="1"/>
            <p:extLst>
              <p:ext uri="{D42A27DB-BD31-4B8C-83A1-F6EECF244321}">
                <p14:modId xmlns:p14="http://schemas.microsoft.com/office/powerpoint/2010/main" val="1374830050"/>
              </p:ext>
            </p:extLst>
          </p:nvPr>
        </p:nvGraphicFramePr>
        <p:xfrm>
          <a:off x="838200" y="379090"/>
          <a:ext cx="10515600" cy="6263640"/>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val="2042569556"/>
                    </a:ext>
                  </a:extLst>
                </a:gridCol>
              </a:tblGrid>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Inclusion Criteria:</a:t>
                      </a:r>
                    </a:p>
                  </a:txBody>
                  <a:tcPr/>
                </a:tc>
                <a:extLst>
                  <a:ext uri="{0D108BD9-81ED-4DB2-BD59-A6C34878D82A}">
                    <a16:rowId xmlns:a16="http://schemas.microsoft.com/office/drawing/2014/main" val="1992844918"/>
                  </a:ext>
                </a:extLst>
              </a:tr>
              <a:tr h="549565">
                <a:tc>
                  <a:txBody>
                    <a:bodyPr/>
                    <a:lstStyle/>
                    <a:p>
                      <a:r>
                        <a:rPr lang="en-GB" sz="1050" b="0" i="0" u="none" strike="noStrike" kern="1200" dirty="0">
                          <a:solidFill>
                            <a:schemeClr val="tx1"/>
                          </a:solidFill>
                          <a:effectLst/>
                          <a:latin typeface="+mn-lt"/>
                          <a:ea typeface="+mn-ea"/>
                          <a:cs typeface="+mn-cs"/>
                        </a:rPr>
                        <a:t>Non-hospitalized individuals with prior confirmed diagnosis of severe acute respiratory coronavirus 2 (SARS-CoV-2) infection by reverse transcription-polymerase chain reaction testing or serology (</a:t>
                      </a:r>
                      <a:r>
                        <a:rPr lang="en-GB" sz="1050" b="0" i="0" u="none" strike="noStrike" kern="1200" dirty="0" err="1">
                          <a:solidFill>
                            <a:schemeClr val="tx1"/>
                          </a:solidFill>
                          <a:effectLst/>
                          <a:latin typeface="+mn-lt"/>
                          <a:ea typeface="+mn-ea"/>
                          <a:cs typeface="+mn-cs"/>
                        </a:rPr>
                        <a:t>wantai</a:t>
                      </a:r>
                      <a:r>
                        <a:rPr lang="en-GB" sz="1050" b="0" i="0" u="none" strike="noStrike" kern="1200" dirty="0">
                          <a:solidFill>
                            <a:schemeClr val="tx1"/>
                          </a:solidFill>
                          <a:effectLst/>
                          <a:latin typeface="+mn-lt"/>
                          <a:ea typeface="+mn-ea"/>
                          <a:cs typeface="+mn-cs"/>
                        </a:rPr>
                        <a:t>) testing</a:t>
                      </a:r>
                    </a:p>
                    <a:p>
                      <a:r>
                        <a:rPr lang="en-GB" sz="1050" b="0" i="0" u="none" strike="noStrike" kern="1200" dirty="0">
                          <a:solidFill>
                            <a:schemeClr val="tx1"/>
                          </a:solidFill>
                          <a:effectLst/>
                          <a:latin typeface="+mn-lt"/>
                          <a:ea typeface="+mn-ea"/>
                          <a:cs typeface="+mn-cs"/>
                        </a:rPr>
                        <a:t>Individuals with diagnosed PASC by a post-covid physician</a:t>
                      </a:r>
                    </a:p>
                  </a:txBody>
                  <a:tcPr/>
                </a:tc>
                <a:extLst>
                  <a:ext uri="{0D108BD9-81ED-4DB2-BD59-A6C34878D82A}">
                    <a16:rowId xmlns:a16="http://schemas.microsoft.com/office/drawing/2014/main" val="2051965762"/>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&gt;3 months of symptoms</a:t>
                      </a:r>
                    </a:p>
                  </a:txBody>
                  <a:tcPr/>
                </a:tc>
                <a:extLst>
                  <a:ext uri="{0D108BD9-81ED-4DB2-BD59-A6C34878D82A}">
                    <a16:rowId xmlns:a16="http://schemas.microsoft.com/office/drawing/2014/main" val="743061743"/>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Post exertional malaise, according to the DSQ-PEM questionnaire</a:t>
                      </a:r>
                    </a:p>
                  </a:txBody>
                  <a:tcPr/>
                </a:tc>
                <a:extLst>
                  <a:ext uri="{0D108BD9-81ED-4DB2-BD59-A6C34878D82A}">
                    <a16:rowId xmlns:a16="http://schemas.microsoft.com/office/drawing/2014/main" val="339345743"/>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No symptoms present before confirmed diagnosis of severe acute respiratory coronavirus 2</a:t>
                      </a:r>
                    </a:p>
                  </a:txBody>
                  <a:tcPr/>
                </a:tc>
                <a:extLst>
                  <a:ext uri="{0D108BD9-81ED-4DB2-BD59-A6C34878D82A}">
                    <a16:rowId xmlns:a16="http://schemas.microsoft.com/office/drawing/2014/main" val="3080588684"/>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Aged between 18-65 years</a:t>
                      </a:r>
                    </a:p>
                  </a:txBody>
                  <a:tcPr/>
                </a:tc>
                <a:extLst>
                  <a:ext uri="{0D108BD9-81ED-4DB2-BD59-A6C34878D82A}">
                    <a16:rowId xmlns:a16="http://schemas.microsoft.com/office/drawing/2014/main" val="1950904380"/>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Exclusion Criteria:</a:t>
                      </a:r>
                    </a:p>
                  </a:txBody>
                  <a:tcPr>
                    <a:solidFill>
                      <a:srgbClr val="0070C0"/>
                    </a:solidFill>
                  </a:tcPr>
                </a:tc>
                <a:extLst>
                  <a:ext uri="{0D108BD9-81ED-4DB2-BD59-A6C34878D82A}">
                    <a16:rowId xmlns:a16="http://schemas.microsoft.com/office/drawing/2014/main" val="729109734"/>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History of severe asthma, chronic obstructive pulmonary disease, stroke, congestive heart failure, heart surgery, or congenital heart diseases</a:t>
                      </a:r>
                    </a:p>
                  </a:txBody>
                  <a:tcPr/>
                </a:tc>
                <a:extLst>
                  <a:ext uri="{0D108BD9-81ED-4DB2-BD59-A6C34878D82A}">
                    <a16:rowId xmlns:a16="http://schemas.microsoft.com/office/drawing/2014/main" val="803744451"/>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Current treatment with drugs known to interfere with metabolism e.g. systemic corticosteroids, statins, SGLT2 inhibitors, GLP1 receptor agonists</a:t>
                      </a:r>
                    </a:p>
                  </a:txBody>
                  <a:tcPr/>
                </a:tc>
                <a:extLst>
                  <a:ext uri="{0D108BD9-81ED-4DB2-BD59-A6C34878D82A}">
                    <a16:rowId xmlns:a16="http://schemas.microsoft.com/office/drawing/2014/main" val="1661873074"/>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Are current smokers or have been a regular smoker within the last 12 months</a:t>
                      </a:r>
                    </a:p>
                  </a:txBody>
                  <a:tcPr/>
                </a:tc>
                <a:extLst>
                  <a:ext uri="{0D108BD9-81ED-4DB2-BD59-A6C34878D82A}">
                    <a16:rowId xmlns:a16="http://schemas.microsoft.com/office/drawing/2014/main" val="3636166702"/>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Insulin pump therapy</a:t>
                      </a:r>
                    </a:p>
                  </a:txBody>
                  <a:tcPr/>
                </a:tc>
                <a:extLst>
                  <a:ext uri="{0D108BD9-81ED-4DB2-BD59-A6C34878D82A}">
                    <a16:rowId xmlns:a16="http://schemas.microsoft.com/office/drawing/2014/main" val="107252623"/>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Symptomatic autonomic or distal neuropathy</a:t>
                      </a:r>
                    </a:p>
                  </a:txBody>
                  <a:tcPr/>
                </a:tc>
                <a:extLst>
                  <a:ext uri="{0D108BD9-81ED-4DB2-BD59-A6C34878D82A}">
                    <a16:rowId xmlns:a16="http://schemas.microsoft.com/office/drawing/2014/main" val="1161169561"/>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BMI &gt;30 due to adiposity with probably cause for a difficult muscle biopsy.</a:t>
                      </a:r>
                    </a:p>
                  </a:txBody>
                  <a:tcPr/>
                </a:tc>
                <a:extLst>
                  <a:ext uri="{0D108BD9-81ED-4DB2-BD59-A6C34878D82A}">
                    <a16:rowId xmlns:a16="http://schemas.microsoft.com/office/drawing/2014/main" val="1005339524"/>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Pregnancy</a:t>
                      </a:r>
                    </a:p>
                  </a:txBody>
                  <a:tcPr/>
                </a:tc>
                <a:extLst>
                  <a:ext uri="{0D108BD9-81ED-4DB2-BD59-A6C34878D82A}">
                    <a16:rowId xmlns:a16="http://schemas.microsoft.com/office/drawing/2014/main" val="2371050530"/>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Recent acute myocardial infarction (&lt;6 months)</a:t>
                      </a:r>
                    </a:p>
                  </a:txBody>
                  <a:tcPr/>
                </a:tc>
                <a:extLst>
                  <a:ext uri="{0D108BD9-81ED-4DB2-BD59-A6C34878D82A}">
                    <a16:rowId xmlns:a16="http://schemas.microsoft.com/office/drawing/2014/main" val="695015075"/>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Uncontrolled arrhythmia/severe conduction disorder (atrial fibrillation or second/third degree AV block) causing hemodynamic compromise</a:t>
                      </a:r>
                    </a:p>
                  </a:txBody>
                  <a:tcPr/>
                </a:tc>
                <a:extLst>
                  <a:ext uri="{0D108BD9-81ED-4DB2-BD59-A6C34878D82A}">
                    <a16:rowId xmlns:a16="http://schemas.microsoft.com/office/drawing/2014/main" val="2587350533"/>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Implantable pacemaker or other cardiac device with complete ventricular pacing</a:t>
                      </a:r>
                    </a:p>
                  </a:txBody>
                  <a:tcPr/>
                </a:tc>
                <a:extLst>
                  <a:ext uri="{0D108BD9-81ED-4DB2-BD59-A6C34878D82A}">
                    <a16:rowId xmlns:a16="http://schemas.microsoft.com/office/drawing/2014/main" val="448679844"/>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Uncontrolled heart failure with hemodynamic compromise</a:t>
                      </a:r>
                    </a:p>
                  </a:txBody>
                  <a:tcPr/>
                </a:tc>
                <a:extLst>
                  <a:ext uri="{0D108BD9-81ED-4DB2-BD59-A6C34878D82A}">
                    <a16:rowId xmlns:a16="http://schemas.microsoft.com/office/drawing/2014/main" val="3542838196"/>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Uncontrolled hypertension (Systolic Blood Pressure &gt;150 mmHg and Diastolic Blood Pressure &gt; 100 mmHg on repeated measurements)</a:t>
                      </a:r>
                    </a:p>
                  </a:txBody>
                  <a:tcPr/>
                </a:tc>
                <a:extLst>
                  <a:ext uri="{0D108BD9-81ED-4DB2-BD59-A6C34878D82A}">
                    <a16:rowId xmlns:a16="http://schemas.microsoft.com/office/drawing/2014/main" val="1468066699"/>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Active infection, anaemia, severe renal dysfunction (estimated Glomerular filtration rate &lt;30 ml/min/1,73m2) likely to significantly impact on exercise performance</a:t>
                      </a:r>
                    </a:p>
                  </a:txBody>
                  <a:tcPr/>
                </a:tc>
                <a:extLst>
                  <a:ext uri="{0D108BD9-81ED-4DB2-BD59-A6C34878D82A}">
                    <a16:rowId xmlns:a16="http://schemas.microsoft.com/office/drawing/2014/main" val="3779350894"/>
                  </a:ext>
                </a:extLst>
              </a:tr>
              <a:tr h="395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Chronic illness (including orthopaedic, endocrinological, haematological, malignant, gastrointestinal, neurological, muscle or inflammatory disorders) likely to significantly impact on exercise performance</a:t>
                      </a:r>
                    </a:p>
                  </a:txBody>
                  <a:tcPr/>
                </a:tc>
                <a:extLst>
                  <a:ext uri="{0D108BD9-81ED-4DB2-BD59-A6C34878D82A}">
                    <a16:rowId xmlns:a16="http://schemas.microsoft.com/office/drawing/2014/main" val="3048124210"/>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&gt; 6 alcohol units per day or &gt;14 alcohol units per week</a:t>
                      </a:r>
                    </a:p>
                  </a:txBody>
                  <a:tcPr/>
                </a:tc>
                <a:extLst>
                  <a:ext uri="{0D108BD9-81ED-4DB2-BD59-A6C34878D82A}">
                    <a16:rowId xmlns:a16="http://schemas.microsoft.com/office/drawing/2014/main" val="3318843403"/>
                  </a:ext>
                </a:extLst>
              </a:tr>
              <a:tr h="2418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dirty="0">
                          <a:solidFill>
                            <a:schemeClr val="tx1"/>
                          </a:solidFill>
                          <a:effectLst/>
                          <a:latin typeface="+mn-lt"/>
                          <a:ea typeface="+mn-ea"/>
                          <a:cs typeface="+mn-cs"/>
                        </a:rPr>
                        <a:t>Use of anticoagulants or anti platelet therapy</a:t>
                      </a:r>
                    </a:p>
                  </a:txBody>
                  <a:tcPr/>
                </a:tc>
                <a:extLst>
                  <a:ext uri="{0D108BD9-81ED-4DB2-BD59-A6C34878D82A}">
                    <a16:rowId xmlns:a16="http://schemas.microsoft.com/office/drawing/2014/main" val="3616460193"/>
                  </a:ext>
                </a:extLst>
              </a:tr>
            </a:tbl>
          </a:graphicData>
        </a:graphic>
      </p:graphicFrame>
      <p:sp>
        <p:nvSpPr>
          <p:cNvPr id="8" name="TextBox 7">
            <a:extLst>
              <a:ext uri="{FF2B5EF4-FFF2-40B4-BE49-F238E27FC236}">
                <a16:creationId xmlns:a16="http://schemas.microsoft.com/office/drawing/2014/main" id="{7E3AB5D2-9E8D-6B40-8AB5-58B0DD37670D}"/>
              </a:ext>
            </a:extLst>
          </p:cNvPr>
          <p:cNvSpPr txBox="1"/>
          <p:nvPr/>
        </p:nvSpPr>
        <p:spPr>
          <a:xfrm>
            <a:off x="838200" y="24587"/>
            <a:ext cx="1921488" cy="326564"/>
          </a:xfrm>
          <a:prstGeom prst="rect">
            <a:avLst/>
          </a:prstGeom>
          <a:noFill/>
        </p:spPr>
        <p:txBody>
          <a:bodyPr wrap="none" rtlCol="0">
            <a:spAutoFit/>
          </a:bodyPr>
          <a:lstStyle/>
          <a:p>
            <a:r>
              <a:rPr lang="en-NL" sz="1522" b="1" dirty="0"/>
              <a:t>Supplemental </a:t>
            </a:r>
            <a:r>
              <a:rPr lang="en-NL" sz="1522" b="1"/>
              <a:t>Table </a:t>
            </a:r>
            <a:r>
              <a:rPr lang="nl-NL" sz="1522" b="1" dirty="0"/>
              <a:t>2</a:t>
            </a:r>
            <a:endParaRPr lang="en-NL" sz="1522" b="1" dirty="0"/>
          </a:p>
        </p:txBody>
      </p:sp>
      <p:sp>
        <p:nvSpPr>
          <p:cNvPr id="6" name="TextBox 5">
            <a:extLst>
              <a:ext uri="{FF2B5EF4-FFF2-40B4-BE49-F238E27FC236}">
                <a16:creationId xmlns:a16="http://schemas.microsoft.com/office/drawing/2014/main" id="{D90E43C1-50B1-FA46-AA63-40B0457A3C7D}"/>
              </a:ext>
            </a:extLst>
          </p:cNvPr>
          <p:cNvSpPr txBox="1"/>
          <p:nvPr/>
        </p:nvSpPr>
        <p:spPr>
          <a:xfrm>
            <a:off x="477592" y="6622667"/>
            <a:ext cx="6196141" cy="215444"/>
          </a:xfrm>
          <a:prstGeom prst="rect">
            <a:avLst/>
          </a:prstGeom>
          <a:noFill/>
        </p:spPr>
        <p:txBody>
          <a:bodyPr wrap="square" rtlCol="0">
            <a:spAutoFit/>
          </a:bodyPr>
          <a:lstStyle/>
          <a:p>
            <a:r>
              <a:rPr lang="en-US" sz="800" dirty="0">
                <a:solidFill>
                  <a:srgbClr val="000000"/>
                </a:solidFill>
                <a:ea typeface="Times New Roman" panose="02020603050405020304" pitchFamily="18" charset="0"/>
                <a:cs typeface="Calibri" panose="020F0502020204030204" pitchFamily="34" charset="0"/>
              </a:rPr>
              <a:t>Supplemental Table 2: </a:t>
            </a:r>
            <a:r>
              <a:rPr lang="en-US" sz="800" b="1" dirty="0">
                <a:solidFill>
                  <a:srgbClr val="000000"/>
                </a:solidFill>
                <a:effectLst/>
                <a:ea typeface="Times New Roman" panose="02020603050405020304" pitchFamily="18" charset="0"/>
              </a:rPr>
              <a:t>Overview of inclusion and exclusion criteria for PASC patients.</a:t>
            </a:r>
            <a:r>
              <a:rPr lang="en-GB" sz="800" b="1" dirty="0">
                <a:effectLst/>
              </a:rPr>
              <a:t> </a:t>
            </a:r>
            <a:endParaRPr lang="en-GB" sz="800" b="1" dirty="0">
              <a:solidFill>
                <a:srgbClr val="000000"/>
              </a:solidFill>
            </a:endParaRPr>
          </a:p>
        </p:txBody>
      </p:sp>
    </p:spTree>
    <p:extLst>
      <p:ext uri="{BB962C8B-B14F-4D97-AF65-F5344CB8AC3E}">
        <p14:creationId xmlns:p14="http://schemas.microsoft.com/office/powerpoint/2010/main" val="914403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1E703B1-39E7-5740-A20A-3408CE05355F}"/>
              </a:ext>
            </a:extLst>
          </p:cNvPr>
          <p:cNvGraphicFramePr>
            <a:graphicFrameLocks noGrp="1"/>
          </p:cNvGraphicFramePr>
          <p:nvPr>
            <p:extLst>
              <p:ext uri="{D42A27DB-BD31-4B8C-83A1-F6EECF244321}">
                <p14:modId xmlns:p14="http://schemas.microsoft.com/office/powerpoint/2010/main" val="695053679"/>
              </p:ext>
            </p:extLst>
          </p:nvPr>
        </p:nvGraphicFramePr>
        <p:xfrm>
          <a:off x="2706337" y="851312"/>
          <a:ext cx="5071660" cy="4506587"/>
        </p:xfrm>
        <a:graphic>
          <a:graphicData uri="http://schemas.openxmlformats.org/drawingml/2006/table">
            <a:tbl>
              <a:tblPr firstRow="1" firstCol="1" bandRow="1">
                <a:tableStyleId>{5C22544A-7EE6-4342-B048-85BDC9FD1C3A}</a:tableStyleId>
              </a:tblPr>
              <a:tblGrid>
                <a:gridCol w="452392">
                  <a:extLst>
                    <a:ext uri="{9D8B030D-6E8A-4147-A177-3AD203B41FA5}">
                      <a16:colId xmlns:a16="http://schemas.microsoft.com/office/drawing/2014/main" val="788364607"/>
                    </a:ext>
                  </a:extLst>
                </a:gridCol>
                <a:gridCol w="658302">
                  <a:extLst>
                    <a:ext uri="{9D8B030D-6E8A-4147-A177-3AD203B41FA5}">
                      <a16:colId xmlns:a16="http://schemas.microsoft.com/office/drawing/2014/main" val="195142099"/>
                    </a:ext>
                  </a:extLst>
                </a:gridCol>
                <a:gridCol w="456449">
                  <a:extLst>
                    <a:ext uri="{9D8B030D-6E8A-4147-A177-3AD203B41FA5}">
                      <a16:colId xmlns:a16="http://schemas.microsoft.com/office/drawing/2014/main" val="463390824"/>
                    </a:ext>
                  </a:extLst>
                </a:gridCol>
                <a:gridCol w="405733">
                  <a:extLst>
                    <a:ext uri="{9D8B030D-6E8A-4147-A177-3AD203B41FA5}">
                      <a16:colId xmlns:a16="http://schemas.microsoft.com/office/drawing/2014/main" val="1425524627"/>
                    </a:ext>
                  </a:extLst>
                </a:gridCol>
                <a:gridCol w="2279204">
                  <a:extLst>
                    <a:ext uri="{9D8B030D-6E8A-4147-A177-3AD203B41FA5}">
                      <a16:colId xmlns:a16="http://schemas.microsoft.com/office/drawing/2014/main" val="4247497940"/>
                    </a:ext>
                  </a:extLst>
                </a:gridCol>
                <a:gridCol w="819580">
                  <a:extLst>
                    <a:ext uri="{9D8B030D-6E8A-4147-A177-3AD203B41FA5}">
                      <a16:colId xmlns:a16="http://schemas.microsoft.com/office/drawing/2014/main" val="585182849"/>
                    </a:ext>
                  </a:extLst>
                </a:gridCol>
              </a:tblGrid>
              <a:tr h="181306">
                <a:tc>
                  <a:txBody>
                    <a:bodyPr/>
                    <a:lstStyle/>
                    <a:p>
                      <a:r>
                        <a:rPr lang="en-GB" sz="600" u="sng">
                          <a:effectLst/>
                        </a:rPr>
                        <a:t>Primary antibody</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Supplier</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Clonality/strain</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Species</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Catalog number (link)</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 RRID tags</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191334862"/>
                  </a:ext>
                </a:extLst>
              </a:tr>
              <a:tr h="266140">
                <a:tc>
                  <a:txBody>
                    <a:bodyPr/>
                    <a:lstStyle/>
                    <a:p>
                      <a:r>
                        <a:rPr lang="en-GB" sz="600" u="sng">
                          <a:effectLst/>
                        </a:rPr>
                        <a:t>IDO-1</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Benoit van den Eynde’s </a:t>
                      </a:r>
                      <a:r>
                        <a:rPr lang="en-GB" sz="600">
                          <a:effectLst/>
                        </a:rPr>
                        <a:t>lab, Brussels, Belgium</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Monoclonal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Mouse</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Non-commercial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RRID:AB_2938776</a:t>
                      </a:r>
                    </a:p>
                    <a:p>
                      <a:r>
                        <a:rPr lang="en-GB" sz="600">
                          <a:effectLst/>
                        </a:rPr>
                        <a:t>(temporary)</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543399681"/>
                  </a:ext>
                </a:extLst>
              </a:tr>
              <a:tr h="177937">
                <a:tc>
                  <a:txBody>
                    <a:bodyPr/>
                    <a:lstStyle/>
                    <a:p>
                      <a:r>
                        <a:rPr lang="en-GB" sz="600" u="sng">
                          <a:effectLst/>
                        </a:rPr>
                        <a:t>IDO-2</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Bioss, </a:t>
                      </a:r>
                      <a:r>
                        <a:rPr lang="en-GB" sz="600" u="sng">
                          <a:effectLst/>
                        </a:rPr>
                        <a:t>Boston, MA, USA</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Polyclonal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BS-16640R</a:t>
                      </a:r>
                      <a:endParaRPr lang="en-GB" sz="600">
                        <a:effectLst/>
                      </a:endParaRPr>
                    </a:p>
                    <a:p>
                      <a:r>
                        <a:rPr lang="en-GB" sz="600" u="sng">
                          <a:effectLst/>
                          <a:hlinkClick r:id="rId2"/>
                        </a:rPr>
                        <a:t>https://www.biossusa.com/products/bs-16640r</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RRID:AB_2938773</a:t>
                      </a:r>
                    </a:p>
                    <a:p>
                      <a:r>
                        <a:rPr lang="en-GB" sz="600">
                          <a:effectLst/>
                        </a:rPr>
                        <a:t>(temporary)</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23260220"/>
                  </a:ext>
                </a:extLst>
              </a:tr>
              <a:tr h="177937">
                <a:tc>
                  <a:txBody>
                    <a:bodyPr/>
                    <a:lstStyle/>
                    <a:p>
                      <a:r>
                        <a:rPr lang="en-GB" sz="600" u="sng">
                          <a:effectLst/>
                        </a:rPr>
                        <a:t>Quinolinic acid</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ImmuSmol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Polyclonal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140401</a:t>
                      </a:r>
                      <a:endParaRPr lang="en-GB" sz="600">
                        <a:effectLst/>
                      </a:endParaRPr>
                    </a:p>
                    <a:p>
                      <a:r>
                        <a:rPr lang="en-GB" sz="600" u="sng">
                          <a:effectLst/>
                          <a:hlinkClick r:id="rId3"/>
                        </a:rPr>
                        <a:t>https://www.immusmol.com/shop/quinolinic-acid-pab/</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RRID:AB_2938774</a:t>
                      </a:r>
                    </a:p>
                    <a:p>
                      <a:r>
                        <a:rPr lang="en-GB" sz="600">
                          <a:effectLst/>
                        </a:rPr>
                        <a:t>(temporary)</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742648279"/>
                  </a:ext>
                </a:extLst>
              </a:tr>
              <a:tr h="266140">
                <a:tc>
                  <a:txBody>
                    <a:bodyPr/>
                    <a:lstStyle/>
                    <a:p>
                      <a:r>
                        <a:rPr lang="en-GB" sz="600">
                          <a:effectLst/>
                        </a:rPr>
                        <a:t>3OH-anthranilic acid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ImmuSmol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5B2-G2</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Mouse</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140201</a:t>
                      </a:r>
                    </a:p>
                    <a:p>
                      <a:r>
                        <a:rPr lang="en-GB" sz="600" u="sng">
                          <a:effectLst/>
                          <a:hlinkClick r:id="rId4"/>
                        </a:rPr>
                        <a:t>https://www.immusmol.com/shop/3-hydroxyanthranilic-acid-mab/</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dirty="0">
                          <a:effectLst/>
                        </a:rPr>
                        <a:t>RRID:AB_2938775</a:t>
                      </a:r>
                    </a:p>
                    <a:p>
                      <a:r>
                        <a:rPr lang="en-GB" sz="600" dirty="0">
                          <a:effectLst/>
                        </a:rPr>
                        <a:t>(temporary)</a:t>
                      </a:r>
                      <a:endParaRPr lang="en-GB"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881681193"/>
                  </a:ext>
                </a:extLst>
              </a:tr>
              <a:tr h="266140">
                <a:tc>
                  <a:txBody>
                    <a:bodyPr/>
                    <a:lstStyle/>
                    <a:p>
                      <a:r>
                        <a:rPr lang="en-GB" sz="600">
                          <a:effectLst/>
                        </a:rPr>
                        <a:t>Aryl hydrocarbon receptor</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Sigma-Aldrich, Darmstadt, Germany</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Polyclonal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HPA029723</a:t>
                      </a:r>
                      <a:endParaRPr lang="en-GB" sz="600">
                        <a:effectLst/>
                      </a:endParaRPr>
                    </a:p>
                    <a:p>
                      <a:r>
                        <a:rPr lang="en-GB" sz="600" u="sng">
                          <a:effectLst/>
                          <a:hlinkClick r:id="rId5"/>
                        </a:rPr>
                        <a:t>https://www.atlasantibodies.com/products/antibodies/primary-antibodies/triple-a-polyclonals/ahr-antibody-hpa029723/</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dirty="0">
                          <a:effectLst/>
                        </a:rPr>
                        <a:t>RRID:AB_10599025</a:t>
                      </a:r>
                      <a:endParaRPr lang="en-GB"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418240385"/>
                  </a:ext>
                </a:extLst>
              </a:tr>
              <a:tr h="266140">
                <a:tc>
                  <a:txBody>
                    <a:bodyPr/>
                    <a:lstStyle/>
                    <a:p>
                      <a:r>
                        <a:rPr lang="en-GB" sz="600">
                          <a:effectLst/>
                        </a:rPr>
                        <a:t>CD3</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Thermo Fisher Scientific, Paisley, UK</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SP7</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RM9107-S</a:t>
                      </a:r>
                      <a:endParaRPr lang="en-GB" sz="600">
                        <a:effectLst/>
                      </a:endParaRPr>
                    </a:p>
                    <a:p>
                      <a:r>
                        <a:rPr lang="en-GB" sz="600" u="sng">
                          <a:effectLst/>
                          <a:hlinkClick r:id="rId6"/>
                        </a:rPr>
                        <a:t>https://www.fishersci.com/shop/products/lab-vision-cd3-early-t-cell-marker-rabbit-monoclonal-antibody/RM9107S</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RRID:AB_149924</a:t>
                      </a:r>
                    </a:p>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065628549"/>
                  </a:ext>
                </a:extLst>
              </a:tr>
              <a:tr h="266140">
                <a:tc>
                  <a:txBody>
                    <a:bodyPr/>
                    <a:lstStyle/>
                    <a:p>
                      <a:r>
                        <a:rPr lang="en-GB" sz="600" u="sng">
                          <a:effectLst/>
                        </a:rPr>
                        <a:t>CD4</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Thermo Fisher Scientific, Paisley, UK</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4B-12</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Mouse</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dirty="0">
                          <a:effectLst/>
                        </a:rPr>
                        <a:t>MA5-12259</a:t>
                      </a:r>
                      <a:endParaRPr lang="en-GB" sz="600" dirty="0">
                        <a:effectLst/>
                      </a:endParaRPr>
                    </a:p>
                    <a:p>
                      <a:r>
                        <a:rPr lang="en-GB" sz="600" u="sng" dirty="0">
                          <a:effectLst/>
                          <a:hlinkClick r:id="rId7"/>
                        </a:rPr>
                        <a:t>https://www.thermofisher.com/antibody/product/CD4-Antibody-clone-4B12-Monoclonal/MA5-12259</a:t>
                      </a:r>
                      <a:endParaRPr lang="en-GB"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RRID:AB_10989399</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49153040"/>
                  </a:ext>
                </a:extLst>
              </a:tr>
              <a:tr h="266140">
                <a:tc>
                  <a:txBody>
                    <a:bodyPr/>
                    <a:lstStyle/>
                    <a:p>
                      <a:r>
                        <a:rPr lang="en-GB" sz="600">
                          <a:effectLst/>
                        </a:rPr>
                        <a:t>CD20</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Dako</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L26</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Mouse</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M0755</a:t>
                      </a:r>
                      <a:endParaRPr lang="en-GB" sz="600">
                        <a:effectLst/>
                      </a:endParaRPr>
                    </a:p>
                    <a:p>
                      <a:r>
                        <a:rPr lang="en-GB" sz="600" u="sng">
                          <a:effectLst/>
                          <a:hlinkClick r:id="rId8"/>
                        </a:rPr>
                        <a:t>https://www.agilent.com/en/product/immunohistochemistry/antibodies-controls/primary-antibodies/cd20cy-%28concentrate%29-76520</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RRID:AB_2282030</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37086869"/>
                  </a:ext>
                </a:extLst>
              </a:tr>
              <a:tr h="618951">
                <a:tc>
                  <a:txBody>
                    <a:bodyPr/>
                    <a:lstStyle/>
                    <a:p>
                      <a:r>
                        <a:rPr lang="en-GB" sz="600">
                          <a:effectLst/>
                        </a:rPr>
                        <a:t>CD14</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Thermo Fisher Scientific, Paisley, UK</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7</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Mouse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MS-1080-S0 </a:t>
                      </a:r>
                      <a:r>
                        <a:rPr lang="en-GB" sz="600">
                          <a:effectLst/>
                        </a:rPr>
                        <a:t>(0.1 ml)</a:t>
                      </a:r>
                    </a:p>
                    <a:p>
                      <a:pPr fontAlgn="base"/>
                      <a:r>
                        <a:rPr lang="en-GB" sz="600" u="sng">
                          <a:effectLst/>
                          <a:hlinkClick r:id="rId9"/>
                        </a:rPr>
                        <a:t>https://scicrunch.org/resources/data/record/nif-0000-07730-1/AB_64334/resolver?q=%2A&amp;l=%2A&amp;filter[]=Catalog%20Number:MS-1080-S0&amp;i=2104114</a:t>
                      </a:r>
                      <a:endParaRPr lang="en-GB" sz="600">
                        <a:effectLst/>
                      </a:endParaRPr>
                    </a:p>
                    <a:p>
                      <a:r>
                        <a:rPr lang="en-GB" sz="600" u="sng">
                          <a:effectLst/>
                          <a:hlinkClick r:id="rId10"/>
                        </a:rPr>
                        <a:t>https://assets.thermofisher.com/TFS-Assets/APD/Specification-Sheets/D12074.pdf</a:t>
                      </a:r>
                      <a:endParaRPr lang="en-GB" sz="600">
                        <a:effectLst/>
                      </a:endParaRPr>
                    </a:p>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RRID:AB_64334</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323880563"/>
                  </a:ext>
                </a:extLst>
              </a:tr>
              <a:tr h="266140">
                <a:tc>
                  <a:txBody>
                    <a:bodyPr/>
                    <a:lstStyle/>
                    <a:p>
                      <a:r>
                        <a:rPr lang="en-GB" sz="600">
                          <a:effectLst/>
                        </a:rPr>
                        <a:t>Cleaved caspase 3</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Cell Signaling Technology</a:t>
                      </a:r>
                      <a:r>
                        <a:rPr lang="en-GB" sz="600">
                          <a:effectLst/>
                        </a:rPr>
                        <a:t>, Danvers, MA, USA</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Polyclonal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#9661</a:t>
                      </a:r>
                      <a:endParaRPr lang="en-GB" sz="600">
                        <a:effectLst/>
                      </a:endParaRPr>
                    </a:p>
                    <a:p>
                      <a:r>
                        <a:rPr lang="en-GB" sz="600" u="sng">
                          <a:effectLst/>
                          <a:hlinkClick r:id="rId11"/>
                        </a:rPr>
                        <a:t>https://www.cellsignal.com/products/primary-antibodies/cleaved-caspase-3-asp175-antibody/9661</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RRID:AB_2341188</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198450609"/>
                  </a:ext>
                </a:extLst>
              </a:tr>
              <a:tr h="266140">
                <a:tc>
                  <a:txBody>
                    <a:bodyPr/>
                    <a:lstStyle/>
                    <a:p>
                      <a:r>
                        <a:rPr lang="en-GB" sz="600">
                          <a:effectLst/>
                        </a:rPr>
                        <a:t>LC3b</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Cell Signaling Technology</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Polyclonal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dirty="0">
                          <a:effectLst/>
                        </a:rPr>
                        <a:t>#2775</a:t>
                      </a:r>
                      <a:endParaRPr lang="en-GB" sz="600" dirty="0">
                        <a:effectLst/>
                      </a:endParaRPr>
                    </a:p>
                    <a:p>
                      <a:r>
                        <a:rPr lang="en-GB" sz="600" u="sng" dirty="0">
                          <a:effectLst/>
                          <a:hlinkClick r:id="rId12"/>
                        </a:rPr>
                        <a:t>https://www.cellsignal.com/products/primary-antibodies/lc3b-antibody/2775</a:t>
                      </a:r>
                      <a:endParaRPr lang="en-GB"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RRID:AB_915950</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95218439"/>
                  </a:ext>
                </a:extLst>
              </a:tr>
              <a:tr h="266140">
                <a:tc>
                  <a:txBody>
                    <a:bodyPr/>
                    <a:lstStyle/>
                    <a:p>
                      <a:r>
                        <a:rPr lang="en-GB" sz="600">
                          <a:effectLst/>
                        </a:rPr>
                        <a:t>CD8</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Dako</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Monoclonal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Mouse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M-7103</a:t>
                      </a:r>
                      <a:endParaRPr lang="en-GB" sz="600">
                        <a:effectLst/>
                      </a:endParaRPr>
                    </a:p>
                    <a:p>
                      <a:r>
                        <a:rPr lang="en-GB" sz="600" u="sng">
                          <a:effectLst/>
                          <a:hlinkClick r:id="rId13"/>
                        </a:rPr>
                        <a:t>https://www.agilent.com/en/product/immunohistochemistry/antibodies-controls/primary-antibodies/cd8-%28concentrate%29-76631</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RRID:AB_2075537</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565631967"/>
                  </a:ext>
                </a:extLst>
              </a:tr>
              <a:tr h="266140">
                <a:tc>
                  <a:txBody>
                    <a:bodyPr/>
                    <a:lstStyle/>
                    <a:p>
                      <a:r>
                        <a:rPr lang="en-GB" sz="600" u="sng">
                          <a:effectLst/>
                        </a:rPr>
                        <a:t>SARS CoV2 </a:t>
                      </a:r>
                      <a:r>
                        <a:rPr lang="en-GB" sz="600">
                          <a:effectLst/>
                        </a:rPr>
                        <a:t>nucleocapsid protein</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Sino Biological inc</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polyclonal</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rabbit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u="sng">
                          <a:effectLst/>
                        </a:rPr>
                        <a:t>catno.40143-T62</a:t>
                      </a:r>
                      <a:endParaRPr lang="en-GB" sz="600">
                        <a:effectLst/>
                      </a:endParaRPr>
                    </a:p>
                    <a:p>
                      <a:r>
                        <a:rPr lang="en-GB" sz="600" u="sng">
                          <a:effectLst/>
                          <a:hlinkClick r:id="rId14"/>
                        </a:rPr>
                        <a:t>https://www.sinobiological.com/antibodies/cov-nucleocapsid-40143-t62</a:t>
                      </a:r>
                      <a:endParaRPr lang="en-GB" sz="600">
                        <a:effectLst/>
                      </a:endParaRPr>
                    </a:p>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RRID:AB_2892769</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264929493"/>
                  </a:ext>
                </a:extLst>
              </a:tr>
              <a:tr h="89734">
                <a:tc gridSpan="5">
                  <a:txBody>
                    <a:bodyPr/>
                    <a:lstStyle/>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994559615"/>
                  </a:ext>
                </a:extLst>
              </a:tr>
              <a:tr h="89734">
                <a:tc>
                  <a:txBody>
                    <a:bodyPr/>
                    <a:lstStyle/>
                    <a:p>
                      <a:r>
                        <a:rPr lang="en-GB" sz="600">
                          <a:effectLst/>
                        </a:rPr>
                        <a:t>Reagents</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a:effectLst/>
                        </a:rPr>
                        <a:t>Supplier</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gridSpan="3">
                  <a:txBody>
                    <a:bodyPr/>
                    <a:lstStyle/>
                    <a:p>
                      <a:r>
                        <a:rPr lang="en-GB" sz="600">
                          <a:effectLst/>
                        </a:rPr>
                        <a:t>Catalog number (link)</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hMerge="1">
                  <a:txBody>
                    <a:bodyPr/>
                    <a:lstStyle/>
                    <a:p>
                      <a:endParaRPr lang="en-US"/>
                    </a:p>
                  </a:txBody>
                  <a:tcPr/>
                </a:tc>
                <a:tc hMerge="1">
                  <a:txBody>
                    <a:bodyPr/>
                    <a:lstStyle/>
                    <a:p>
                      <a:endParaRPr lang="en-US"/>
                    </a:p>
                  </a:txBody>
                  <a:tcPr/>
                </a:tc>
                <a:tc>
                  <a:txBody>
                    <a:bodyPr/>
                    <a:lstStyle/>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978753092"/>
                  </a:ext>
                </a:extLst>
              </a:tr>
              <a:tr h="354342">
                <a:tc>
                  <a:txBody>
                    <a:bodyPr/>
                    <a:lstStyle/>
                    <a:p>
                      <a:r>
                        <a:rPr lang="en-GB" sz="600" kern="1200">
                          <a:effectLst/>
                        </a:rPr>
                        <a:t>AHR antagonist</a:t>
                      </a:r>
                      <a:endParaRPr lang="en-GB" sz="600">
                        <a:effectLst/>
                      </a:endParaRPr>
                    </a:p>
                    <a:p>
                      <a:r>
                        <a:rPr lang="en-GB" sz="600" kern="1200">
                          <a:effectLst/>
                        </a:rPr>
                        <a:t> </a:t>
                      </a:r>
                      <a:endParaRPr lang="en-GB" sz="600">
                        <a:effectLst/>
                      </a:endParaRPr>
                    </a:p>
                    <a:p>
                      <a:r>
                        <a:rPr lang="en-GB" sz="600">
                          <a:effectLst/>
                        </a:rPr>
                        <a:t>(</a:t>
                      </a:r>
                      <a:r>
                        <a:rPr lang="en-GB" sz="600" kern="1200">
                          <a:effectLst/>
                        </a:rPr>
                        <a:t>CH 223191</a:t>
                      </a:r>
                      <a:r>
                        <a:rPr lang="en-GB" sz="600">
                          <a:effectLst/>
                        </a:rPr>
                        <a:t>)</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a:txBody>
                    <a:bodyPr/>
                    <a:lstStyle/>
                    <a:p>
                      <a:r>
                        <a:rPr lang="en-GB" sz="600" kern="1200">
                          <a:effectLst/>
                        </a:rPr>
                        <a:t>Bio-Techne Brand</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gridSpan="3">
                  <a:txBody>
                    <a:bodyPr/>
                    <a:lstStyle/>
                    <a:p>
                      <a:r>
                        <a:rPr lang="en-GB" sz="600" u="sng" kern="1200">
                          <a:effectLst/>
                        </a:rPr>
                        <a:t>Catalog # 3858</a:t>
                      </a:r>
                      <a:endParaRPr lang="en-GB" sz="600">
                        <a:effectLst/>
                      </a:endParaRPr>
                    </a:p>
                    <a:p>
                      <a:r>
                        <a:rPr lang="en-GB" sz="600" u="sng" kern="1200">
                          <a:effectLst/>
                          <a:hlinkClick r:id="rId15"/>
                        </a:rPr>
                        <a:t>https://www.bio-techne.com/p/small-molecules-peptides/ch-223191_3858</a:t>
                      </a:r>
                      <a:endParaRPr lang="en-GB" sz="600">
                        <a:effectLst/>
                      </a:endParaRPr>
                    </a:p>
                    <a:p>
                      <a:r>
                        <a:rPr lang="en-GB" sz="600">
                          <a:effectLst/>
                        </a:rPr>
                        <a:t> </a:t>
                      </a:r>
                      <a:endParaRPr lang="en-GB" sz="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75" marR="3675" marT="1531" marB="0" anchor="ctr"/>
                </a:tc>
                <a:tc hMerge="1">
                  <a:txBody>
                    <a:bodyPr/>
                    <a:lstStyle/>
                    <a:p>
                      <a:endParaRPr lang="en-US"/>
                    </a:p>
                  </a:txBody>
                  <a:tcPr/>
                </a:tc>
                <a:tc hMerge="1">
                  <a:txBody>
                    <a:bodyPr/>
                    <a:lstStyle/>
                    <a:p>
                      <a:endParaRPr lang="en-US"/>
                    </a:p>
                  </a:txBody>
                  <a:tcPr/>
                </a:tc>
                <a:tc>
                  <a:txBody>
                    <a:bodyPr/>
                    <a:lstStyle/>
                    <a:p>
                      <a:r>
                        <a:rPr lang="en-GB" sz="600" kern="1200" dirty="0">
                          <a:effectLst/>
                        </a:rPr>
                        <a:t> </a:t>
                      </a:r>
                      <a:endParaRPr lang="en-GB" sz="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447590618"/>
                  </a:ext>
                </a:extLst>
              </a:tr>
            </a:tbl>
          </a:graphicData>
        </a:graphic>
      </p:graphicFrame>
      <p:sp>
        <p:nvSpPr>
          <p:cNvPr id="5" name="Rectangle 1">
            <a:extLst>
              <a:ext uri="{FF2B5EF4-FFF2-40B4-BE49-F238E27FC236}">
                <a16:creationId xmlns:a16="http://schemas.microsoft.com/office/drawing/2014/main" id="{E0243507-999C-4F40-8E08-6DC482A07C91}"/>
              </a:ext>
            </a:extLst>
          </p:cNvPr>
          <p:cNvSpPr>
            <a:spLocks noChangeArrowheads="1"/>
          </p:cNvSpPr>
          <p:nvPr/>
        </p:nvSpPr>
        <p:spPr bwMode="auto">
          <a:xfrm>
            <a:off x="2534851" y="201978"/>
            <a:ext cx="253062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Supplemental Table S3 </a:t>
            </a:r>
            <a:endParaRPr kumimoji="0" lang="en-US" altLang="zh-CN"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E711468D-783F-1041-BF6B-7BF77B268C7D}"/>
              </a:ext>
            </a:extLst>
          </p:cNvPr>
          <p:cNvSpPr txBox="1"/>
          <p:nvPr/>
        </p:nvSpPr>
        <p:spPr>
          <a:xfrm>
            <a:off x="1042096" y="5745078"/>
            <a:ext cx="8967443" cy="523220"/>
          </a:xfrm>
          <a:prstGeom prst="rect">
            <a:avLst/>
          </a:prstGeom>
          <a:noFill/>
        </p:spPr>
        <p:txBody>
          <a:bodyPr wrap="square" rtlCol="0">
            <a:spAutoFit/>
          </a:bodyPr>
          <a:lstStyle/>
          <a:p>
            <a:r>
              <a:rPr lang="en-US" sz="1000" dirty="0">
                <a:solidFill>
                  <a:srgbClr val="000000"/>
                </a:solidFill>
                <a:ea typeface="Times New Roman" panose="02020603050405020304" pitchFamily="18" charset="0"/>
                <a:cs typeface="Calibri" panose="020F0502020204030204" pitchFamily="34" charset="0"/>
              </a:rPr>
              <a:t>Supplemental Table 3: </a:t>
            </a:r>
            <a:r>
              <a:rPr kumimoji="0" lang="en-US" altLang="zh-CN" sz="1000" b="1" i="0" u="none" strike="noStrike" cap="none" normalizeH="0" baseline="0" dirty="0">
                <a:ln>
                  <a:noFill/>
                </a:ln>
                <a:solidFill>
                  <a:schemeClr val="tx1"/>
                </a:solidFill>
                <a:effectLst/>
                <a:ea typeface="Times New Roman" panose="02020603050405020304" pitchFamily="18" charset="0"/>
              </a:rPr>
              <a:t>Overview of the used antibodies and reagents, detailed information on source, including supplier name, catalogue numbers and RRID tags.</a:t>
            </a:r>
            <a:endParaRPr kumimoji="0" lang="en-US" altLang="zh-CN" sz="1000" b="1" i="0" u="none" strike="noStrike" cap="none" normalizeH="0" baseline="0" dirty="0">
              <a:ln>
                <a:noFill/>
              </a:ln>
              <a:solidFill>
                <a:schemeClr val="tx1"/>
              </a:solidFill>
              <a:effectLst/>
            </a:endParaRPr>
          </a:p>
          <a:p>
            <a:endParaRPr lang="en-US" dirty="0"/>
          </a:p>
        </p:txBody>
      </p:sp>
    </p:spTree>
    <p:extLst>
      <p:ext uri="{BB962C8B-B14F-4D97-AF65-F5344CB8AC3E}">
        <p14:creationId xmlns:p14="http://schemas.microsoft.com/office/powerpoint/2010/main" val="727030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7489B360-650E-A444-873E-CD86EF5562AB}"/>
              </a:ext>
            </a:extLst>
          </p:cNvPr>
          <p:cNvGraphicFramePr>
            <a:graphicFrameLocks noGrp="1"/>
          </p:cNvGraphicFramePr>
          <p:nvPr>
            <p:ph idx="1"/>
            <p:extLst>
              <p:ext uri="{D42A27DB-BD31-4B8C-83A1-F6EECF244321}">
                <p14:modId xmlns:p14="http://schemas.microsoft.com/office/powerpoint/2010/main" val="1525284937"/>
              </p:ext>
            </p:extLst>
          </p:nvPr>
        </p:nvGraphicFramePr>
        <p:xfrm>
          <a:off x="3103804" y="756820"/>
          <a:ext cx="5984392" cy="3686031"/>
        </p:xfrm>
        <a:graphic>
          <a:graphicData uri="http://schemas.openxmlformats.org/drawingml/2006/table">
            <a:tbl>
              <a:tblPr firstRow="1" bandRow="1">
                <a:tableStyleId>{5C22544A-7EE6-4342-B048-85BDC9FD1C3A}</a:tableStyleId>
              </a:tblPr>
              <a:tblGrid>
                <a:gridCol w="903420">
                  <a:extLst>
                    <a:ext uri="{9D8B030D-6E8A-4147-A177-3AD203B41FA5}">
                      <a16:colId xmlns:a16="http://schemas.microsoft.com/office/drawing/2014/main" val="3212200804"/>
                    </a:ext>
                  </a:extLst>
                </a:gridCol>
                <a:gridCol w="840441">
                  <a:extLst>
                    <a:ext uri="{9D8B030D-6E8A-4147-A177-3AD203B41FA5}">
                      <a16:colId xmlns:a16="http://schemas.microsoft.com/office/drawing/2014/main" val="4075435284"/>
                    </a:ext>
                  </a:extLst>
                </a:gridCol>
                <a:gridCol w="766482">
                  <a:extLst>
                    <a:ext uri="{9D8B030D-6E8A-4147-A177-3AD203B41FA5}">
                      <a16:colId xmlns:a16="http://schemas.microsoft.com/office/drawing/2014/main" val="1412101259"/>
                    </a:ext>
                  </a:extLst>
                </a:gridCol>
                <a:gridCol w="894229">
                  <a:extLst>
                    <a:ext uri="{9D8B030D-6E8A-4147-A177-3AD203B41FA5}">
                      <a16:colId xmlns:a16="http://schemas.microsoft.com/office/drawing/2014/main" val="1592933412"/>
                    </a:ext>
                  </a:extLst>
                </a:gridCol>
                <a:gridCol w="705971">
                  <a:extLst>
                    <a:ext uri="{9D8B030D-6E8A-4147-A177-3AD203B41FA5}">
                      <a16:colId xmlns:a16="http://schemas.microsoft.com/office/drawing/2014/main" val="3951900744"/>
                    </a:ext>
                  </a:extLst>
                </a:gridCol>
                <a:gridCol w="377751">
                  <a:extLst>
                    <a:ext uri="{9D8B030D-6E8A-4147-A177-3AD203B41FA5}">
                      <a16:colId xmlns:a16="http://schemas.microsoft.com/office/drawing/2014/main" val="3087862148"/>
                    </a:ext>
                  </a:extLst>
                </a:gridCol>
                <a:gridCol w="748049">
                  <a:extLst>
                    <a:ext uri="{9D8B030D-6E8A-4147-A177-3AD203B41FA5}">
                      <a16:colId xmlns:a16="http://schemas.microsoft.com/office/drawing/2014/main" val="762038266"/>
                    </a:ext>
                  </a:extLst>
                </a:gridCol>
                <a:gridCol w="748049">
                  <a:extLst>
                    <a:ext uri="{9D8B030D-6E8A-4147-A177-3AD203B41FA5}">
                      <a16:colId xmlns:a16="http://schemas.microsoft.com/office/drawing/2014/main" val="3958594517"/>
                    </a:ext>
                  </a:extLst>
                </a:gridCol>
              </a:tblGrid>
              <a:tr h="235108">
                <a:tc>
                  <a:txBody>
                    <a:bodyPr/>
                    <a:lstStyle/>
                    <a:p>
                      <a:pPr algn="l" fontAlgn="b"/>
                      <a:endParaRPr lang="en-NL" sz="700" b="0" i="0" u="none" strike="noStrike" dirty="0">
                        <a:solidFill>
                          <a:srgbClr val="000000"/>
                        </a:solidFill>
                        <a:effectLst/>
                        <a:latin typeface="Calibri" panose="020F0502020204030204" pitchFamily="34" charset="0"/>
                      </a:endParaRPr>
                    </a:p>
                  </a:txBody>
                  <a:tcPr marL="6039" marR="6039" marT="6039" marB="0" anchor="b"/>
                </a:tc>
                <a:tc>
                  <a:txBody>
                    <a:bodyPr/>
                    <a:lstStyle/>
                    <a:p>
                      <a:pPr algn="ctr" fontAlgn="b"/>
                      <a:r>
                        <a:rPr lang="en-GB" sz="700" b="0" i="0" u="none" strike="noStrike" dirty="0" err="1">
                          <a:solidFill>
                            <a:schemeClr val="bg1"/>
                          </a:solidFill>
                          <a:effectLst/>
                          <a:latin typeface="Calibri" panose="020F0502020204030204" pitchFamily="34" charset="0"/>
                        </a:rPr>
                        <a:t>Recov</a:t>
                      </a:r>
                      <a:endParaRPr lang="en-GB" sz="700" b="0" i="0" u="none" strike="noStrike" dirty="0">
                        <a:solidFill>
                          <a:schemeClr val="bg1"/>
                        </a:solidFill>
                        <a:effectLst/>
                        <a:latin typeface="Calibri" panose="020F0502020204030204" pitchFamily="34" charset="0"/>
                      </a:endParaRPr>
                    </a:p>
                  </a:txBody>
                  <a:tcPr marL="6039" marR="6039" marT="6039" marB="0" anchor="b"/>
                </a:tc>
                <a:tc>
                  <a:txBody>
                    <a:bodyPr/>
                    <a:lstStyle/>
                    <a:p>
                      <a:pPr algn="ctr" fontAlgn="b"/>
                      <a:r>
                        <a:rPr lang="en-GB" sz="700" b="0" i="0" u="none" strike="noStrike" dirty="0">
                          <a:solidFill>
                            <a:schemeClr val="bg1"/>
                          </a:solidFill>
                          <a:effectLst/>
                          <a:latin typeface="Calibri" panose="020F0502020204030204" pitchFamily="34" charset="0"/>
                        </a:rPr>
                        <a:t>PASC</a:t>
                      </a:r>
                    </a:p>
                  </a:txBody>
                  <a:tcPr marL="6039" marR="6039" marT="6039" marB="0" anchor="b"/>
                </a:tc>
                <a:tc>
                  <a:txBody>
                    <a:bodyPr/>
                    <a:lstStyle/>
                    <a:p>
                      <a:pPr algn="ctr" fontAlgn="b"/>
                      <a:r>
                        <a:rPr lang="en-GB" sz="700" b="0" i="0" u="none" strike="noStrike" dirty="0">
                          <a:solidFill>
                            <a:schemeClr val="bg1"/>
                          </a:solidFill>
                          <a:effectLst/>
                          <a:latin typeface="Calibri" panose="020F0502020204030204" pitchFamily="34" charset="0"/>
                        </a:rPr>
                        <a:t>Fatal/severe  COVID-19</a:t>
                      </a:r>
                    </a:p>
                  </a:txBody>
                  <a:tcPr marL="6039" marR="6039" marT="6039" marB="0" anchor="b"/>
                </a:tc>
                <a:tc>
                  <a:txBody>
                    <a:bodyPr/>
                    <a:lstStyle/>
                    <a:p>
                      <a:pPr algn="ctr" fontAlgn="b"/>
                      <a:r>
                        <a:rPr lang="en-GB" sz="700" b="0" i="0" u="none" strike="noStrike" dirty="0">
                          <a:solidFill>
                            <a:schemeClr val="bg1"/>
                          </a:solidFill>
                          <a:effectLst/>
                          <a:latin typeface="Calibri" panose="020F0502020204030204" pitchFamily="34" charset="0"/>
                        </a:rPr>
                        <a:t>Reference values </a:t>
                      </a:r>
                    </a:p>
                  </a:txBody>
                  <a:tcPr marL="6039" marR="6039" marT="6039" marB="0" anchor="b"/>
                </a:tc>
                <a:tc>
                  <a:txBody>
                    <a:bodyPr/>
                    <a:lstStyle/>
                    <a:p>
                      <a:pPr algn="ctr" fontAlgn="b"/>
                      <a:endParaRPr lang="en-NL" sz="700" b="0" i="0" u="none" strike="noStrike" dirty="0">
                        <a:solidFill>
                          <a:schemeClr val="bg1"/>
                        </a:solidFill>
                        <a:effectLst/>
                        <a:latin typeface="Calibri" panose="020F0502020204030204" pitchFamily="34" charset="0"/>
                      </a:endParaRPr>
                    </a:p>
                  </a:txBody>
                  <a:tcPr marL="6039" marR="6039" marT="6039" marB="0" anchor="b"/>
                </a:tc>
                <a:tc>
                  <a:txBody>
                    <a:bodyPr/>
                    <a:lstStyle/>
                    <a:p>
                      <a:pPr algn="ctr" fontAlgn="b"/>
                      <a:r>
                        <a:rPr lang="en-GB" sz="700" b="0" i="0" u="none" strike="noStrike" dirty="0">
                          <a:solidFill>
                            <a:schemeClr val="bg1"/>
                          </a:solidFill>
                          <a:effectLst/>
                          <a:latin typeface="Calibri" panose="020F0502020204030204" pitchFamily="34" charset="0"/>
                        </a:rPr>
                        <a:t>healthy</a:t>
                      </a:r>
                    </a:p>
                  </a:txBody>
                  <a:tcPr marL="6039" marR="6039" marT="6039" marB="0" anchor="b"/>
                </a:tc>
                <a:tc>
                  <a:txBody>
                    <a:bodyPr/>
                    <a:lstStyle/>
                    <a:p>
                      <a:pPr algn="ctr" fontAlgn="b"/>
                      <a:r>
                        <a:rPr lang="en-GB" sz="700" b="0" i="0" u="none" strike="noStrike" dirty="0">
                          <a:solidFill>
                            <a:schemeClr val="bg1"/>
                          </a:solidFill>
                          <a:effectLst/>
                          <a:latin typeface="Calibri" panose="020F0502020204030204" pitchFamily="34" charset="0"/>
                        </a:rPr>
                        <a:t>Reference values</a:t>
                      </a:r>
                    </a:p>
                  </a:txBody>
                  <a:tcPr marL="6039" marR="6039" marT="6039" marB="0" anchor="b"/>
                </a:tc>
                <a:extLst>
                  <a:ext uri="{0D108BD9-81ED-4DB2-BD59-A6C34878D82A}">
                    <a16:rowId xmlns:a16="http://schemas.microsoft.com/office/drawing/2014/main" val="3217377992"/>
                  </a:ext>
                </a:extLst>
              </a:tr>
              <a:tr h="235108">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EDTA plasma</a:t>
                      </a: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EDTA plasma</a:t>
                      </a: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EDTA plasma</a:t>
                      </a: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EDTA plasma</a:t>
                      </a:r>
                    </a:p>
                  </a:txBody>
                  <a:tcPr marL="6039" marR="6039" marT="6039" marB="0" anchor="b"/>
                </a:tc>
                <a:tc>
                  <a:txBody>
                    <a:bodyPr/>
                    <a:lstStyle/>
                    <a:p>
                      <a:pPr algn="ctr"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Serum</a:t>
                      </a:r>
                    </a:p>
                  </a:txBody>
                  <a:tcPr marL="6039" marR="6039" marT="6039" marB="0" anchor="b"/>
                </a:tc>
                <a:tc>
                  <a:txBody>
                    <a:bodyPr/>
                    <a:lstStyle/>
                    <a:p>
                      <a:pPr algn="ctr" fontAlgn="b"/>
                      <a:r>
                        <a:rPr lang="en-GB" sz="700" b="0" i="0" u="none" strike="noStrike">
                          <a:solidFill>
                            <a:srgbClr val="000000"/>
                          </a:solidFill>
                          <a:effectLst/>
                          <a:latin typeface="Calibri" panose="020F0502020204030204" pitchFamily="34" charset="0"/>
                        </a:rPr>
                        <a:t>Serum</a:t>
                      </a:r>
                    </a:p>
                  </a:txBody>
                  <a:tcPr marL="6039" marR="6039" marT="6039" marB="0" anchor="b"/>
                </a:tc>
                <a:extLst>
                  <a:ext uri="{0D108BD9-81ED-4DB2-BD59-A6C34878D82A}">
                    <a16:rowId xmlns:a16="http://schemas.microsoft.com/office/drawing/2014/main" val="2873338081"/>
                  </a:ext>
                </a:extLst>
              </a:tr>
              <a:tr h="235108">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n=15</a:t>
                      </a:r>
                    </a:p>
                  </a:txBody>
                  <a:tcPr marL="6039" marR="6039" marT="6039" marB="0" anchor="b"/>
                </a:tc>
                <a:tc>
                  <a:txBody>
                    <a:bodyPr/>
                    <a:lstStyle/>
                    <a:p>
                      <a:pPr algn="ctr" fontAlgn="b"/>
                      <a:r>
                        <a:rPr lang="en-GB" sz="700" b="0" i="0" u="none" strike="noStrike">
                          <a:solidFill>
                            <a:srgbClr val="000000"/>
                          </a:solidFill>
                          <a:effectLst/>
                          <a:latin typeface="Calibri" panose="020F0502020204030204" pitchFamily="34" charset="0"/>
                        </a:rPr>
                        <a:t>n=14</a:t>
                      </a:r>
                    </a:p>
                  </a:txBody>
                  <a:tcPr marL="6039" marR="6039" marT="6039" marB="0" anchor="b"/>
                </a:tc>
                <a:tc>
                  <a:txBody>
                    <a:bodyPr/>
                    <a:lstStyle/>
                    <a:p>
                      <a:pPr algn="ctr" fontAlgn="b"/>
                      <a:r>
                        <a:rPr lang="en-GB" sz="700" b="0" i="0" u="none" strike="noStrike">
                          <a:solidFill>
                            <a:srgbClr val="000000"/>
                          </a:solidFill>
                          <a:effectLst/>
                          <a:latin typeface="Calibri" panose="020F0502020204030204" pitchFamily="34" charset="0"/>
                        </a:rPr>
                        <a:t>n=29</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GB" sz="700" b="0" i="0" u="none" strike="noStrike">
                          <a:solidFill>
                            <a:srgbClr val="000000"/>
                          </a:solidFill>
                          <a:effectLst/>
                          <a:latin typeface="Calibri" panose="020F0502020204030204" pitchFamily="34" charset="0"/>
                        </a:rPr>
                        <a:t>n=12</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extLst>
                  <a:ext uri="{0D108BD9-81ED-4DB2-BD59-A6C34878D82A}">
                    <a16:rowId xmlns:a16="http://schemas.microsoft.com/office/drawing/2014/main" val="263087924"/>
                  </a:ext>
                </a:extLst>
              </a:tr>
              <a:tr h="235108">
                <a:tc>
                  <a:txBody>
                    <a:bodyPr/>
                    <a:lstStyle/>
                    <a:p>
                      <a:pPr algn="l" fontAlgn="b"/>
                      <a:r>
                        <a:rPr lang="en-GB" sz="700" b="0" i="0" u="none" strike="noStrike">
                          <a:solidFill>
                            <a:srgbClr val="000000"/>
                          </a:solidFill>
                          <a:effectLst/>
                          <a:latin typeface="Calibri" panose="020F0502020204030204" pitchFamily="34" charset="0"/>
                        </a:rPr>
                        <a:t>Tryptophan,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75.37 (65.21, 82.37)</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59.74 (57.97, 75.77)</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26.85 (20.39, 37.08)</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45-88</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75.79 [71.72, 86.26]</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41-95</a:t>
                      </a:r>
                    </a:p>
                  </a:txBody>
                  <a:tcPr marL="6039" marR="6039" marT="6039" marB="0" anchor="b"/>
                </a:tc>
                <a:extLst>
                  <a:ext uri="{0D108BD9-81ED-4DB2-BD59-A6C34878D82A}">
                    <a16:rowId xmlns:a16="http://schemas.microsoft.com/office/drawing/2014/main" val="1048590784"/>
                  </a:ext>
                </a:extLst>
              </a:tr>
              <a:tr h="235108">
                <a:tc>
                  <a:txBody>
                    <a:bodyPr/>
                    <a:lstStyle/>
                    <a:p>
                      <a:pPr algn="l" fontAlgn="b"/>
                      <a:r>
                        <a:rPr lang="en-GB" sz="700" b="0" i="0" u="none" strike="noStrike">
                          <a:solidFill>
                            <a:srgbClr val="000000"/>
                          </a:solidFill>
                          <a:effectLst/>
                          <a:latin typeface="Calibri" panose="020F0502020204030204" pitchFamily="34" charset="0"/>
                        </a:rPr>
                        <a:t>Kynurenine,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5.31 (4.65, 6.53)</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4.22 (1.15, 6.00)</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4.44 (3.24, 7.43)</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1.2-3.4</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5.94 [4.45, 9.27]</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1.054-2.349</a:t>
                      </a:r>
                    </a:p>
                  </a:txBody>
                  <a:tcPr marL="6039" marR="6039" marT="6039" marB="0" anchor="b"/>
                </a:tc>
                <a:extLst>
                  <a:ext uri="{0D108BD9-81ED-4DB2-BD59-A6C34878D82A}">
                    <a16:rowId xmlns:a16="http://schemas.microsoft.com/office/drawing/2014/main" val="3718028165"/>
                  </a:ext>
                </a:extLst>
              </a:tr>
              <a:tr h="324884">
                <a:tc>
                  <a:txBody>
                    <a:bodyPr/>
                    <a:lstStyle/>
                    <a:p>
                      <a:pPr algn="l" fontAlgn="b"/>
                      <a:r>
                        <a:rPr lang="en-GB" sz="700" b="0" i="0" u="none" strike="noStrike">
                          <a:solidFill>
                            <a:srgbClr val="000000"/>
                          </a:solidFill>
                          <a:effectLst/>
                          <a:latin typeface="Calibri" panose="020F0502020204030204" pitchFamily="34" charset="0"/>
                        </a:rPr>
                        <a:t>Kynurenic acid,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0.09 (0.08, 0.11)</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0.07 (0.06, 0.08)</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0.17 (0.12, 0.27)</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0.021-0.066</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0.11 [0.10, 0.13]</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0.014-0.088</a:t>
                      </a:r>
                    </a:p>
                  </a:txBody>
                  <a:tcPr marL="6039" marR="6039" marT="6039" marB="0" anchor="b"/>
                </a:tc>
                <a:extLst>
                  <a:ext uri="{0D108BD9-81ED-4DB2-BD59-A6C34878D82A}">
                    <a16:rowId xmlns:a16="http://schemas.microsoft.com/office/drawing/2014/main" val="3530752514"/>
                  </a:ext>
                </a:extLst>
              </a:tr>
              <a:tr h="324884">
                <a:tc>
                  <a:txBody>
                    <a:bodyPr/>
                    <a:lstStyle/>
                    <a:p>
                      <a:pPr algn="l" fontAlgn="b"/>
                      <a:r>
                        <a:rPr lang="en-GB" sz="700" b="0" i="0" u="none" strike="noStrike">
                          <a:solidFill>
                            <a:srgbClr val="000000"/>
                          </a:solidFill>
                          <a:effectLst/>
                          <a:latin typeface="Calibri" panose="020F0502020204030204" pitchFamily="34" charset="0"/>
                        </a:rPr>
                        <a:t>3OH-Kynurenine,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0.12 (0.11, 0.12)</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0.09 (0.09, 0.10)</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0.28 (0.19, 0.40)</a:t>
                      </a:r>
                    </a:p>
                  </a:txBody>
                  <a:tcPr marL="6039" marR="6039" marT="6039" marB="0" anchor="b"/>
                </a:tc>
                <a:tc>
                  <a:txBody>
                    <a:bodyPr/>
                    <a:lstStyle/>
                    <a:p>
                      <a:pPr algn="ctr" fontAlgn="b"/>
                      <a:r>
                        <a:rPr lang="en-NL" sz="700" b="0" i="0" u="none" strike="noStrike" dirty="0">
                          <a:solidFill>
                            <a:srgbClr val="000000"/>
                          </a:solidFill>
                          <a:effectLst/>
                          <a:latin typeface="Calibri" panose="020F0502020204030204" pitchFamily="34" charset="0"/>
                        </a:rPr>
                        <a:t>0.014-0.054</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0.11 [0.10, 0.11]</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0.038-0.254</a:t>
                      </a:r>
                    </a:p>
                  </a:txBody>
                  <a:tcPr marL="6039" marR="6039" marT="6039" marB="0" anchor="b"/>
                </a:tc>
                <a:extLst>
                  <a:ext uri="{0D108BD9-81ED-4DB2-BD59-A6C34878D82A}">
                    <a16:rowId xmlns:a16="http://schemas.microsoft.com/office/drawing/2014/main" val="1842877831"/>
                  </a:ext>
                </a:extLst>
              </a:tr>
              <a:tr h="324884">
                <a:tc>
                  <a:txBody>
                    <a:bodyPr/>
                    <a:lstStyle/>
                    <a:p>
                      <a:pPr algn="l" fontAlgn="b"/>
                      <a:r>
                        <a:rPr lang="en-GB" sz="700" b="0" i="0" u="none" strike="noStrike">
                          <a:solidFill>
                            <a:srgbClr val="000000"/>
                          </a:solidFill>
                          <a:effectLst/>
                          <a:latin typeface="Calibri" panose="020F0502020204030204" pitchFamily="34" charset="0"/>
                        </a:rPr>
                        <a:t>Xanthurenic acid,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0.01 (0.01, 0.03)</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0.08 (0.07, 0.11)</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0.01 (0.01, 0.01)</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0.012-0.033</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0.06 [0.04, 0.07]</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0.023-0.057</a:t>
                      </a:r>
                    </a:p>
                  </a:txBody>
                  <a:tcPr marL="6039" marR="6039" marT="6039" marB="0" anchor="b"/>
                </a:tc>
                <a:extLst>
                  <a:ext uri="{0D108BD9-81ED-4DB2-BD59-A6C34878D82A}">
                    <a16:rowId xmlns:a16="http://schemas.microsoft.com/office/drawing/2014/main" val="499668529"/>
                  </a:ext>
                </a:extLst>
              </a:tr>
              <a:tr h="235108">
                <a:tc>
                  <a:txBody>
                    <a:bodyPr/>
                    <a:lstStyle/>
                    <a:p>
                      <a:pPr algn="l" fontAlgn="b"/>
                      <a:r>
                        <a:rPr lang="en-GB" sz="700" b="0" i="0" u="none" strike="noStrike" dirty="0">
                          <a:solidFill>
                            <a:srgbClr val="000000"/>
                          </a:solidFill>
                          <a:effectLst/>
                          <a:latin typeface="Calibri" panose="020F0502020204030204" pitchFamily="34" charset="0"/>
                        </a:rPr>
                        <a:t>Anthranilic acid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0.01 [0.01, 0.01]</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0.03 [0.03, 0.04]</a:t>
                      </a:r>
                    </a:p>
                  </a:txBody>
                  <a:tcPr marL="6039" marR="6039" marT="6039" marB="0" anchor="b"/>
                </a:tc>
                <a:tc>
                  <a:txBody>
                    <a:bodyPr/>
                    <a:lstStyle/>
                    <a:p>
                      <a:pPr algn="ctr" fontAlgn="b"/>
                      <a:r>
                        <a:rPr lang="en-NL" sz="700" b="0" i="0" u="none" strike="noStrike" dirty="0">
                          <a:solidFill>
                            <a:srgbClr val="000000"/>
                          </a:solidFill>
                          <a:effectLst/>
                          <a:latin typeface="Calibri" panose="020F0502020204030204" pitchFamily="34" charset="0"/>
                        </a:rPr>
                        <a:t>0.03 [0.03, 0.04]</a:t>
                      </a:r>
                    </a:p>
                  </a:txBody>
                  <a:tcPr marL="6039" marR="6039" marT="6039" marB="0" anchor="b"/>
                </a:tc>
                <a:tc>
                  <a:txBody>
                    <a:bodyPr/>
                    <a:lstStyle/>
                    <a:p>
                      <a:pPr marL="0" marR="0" lvl="0" indent="0" algn="ctr" defTabSz="1166317" rtl="0" eaLnBrk="1" fontAlgn="b" latinLnBrk="0" hangingPunct="1">
                        <a:lnSpc>
                          <a:spcPct val="100000"/>
                        </a:lnSpc>
                        <a:spcBef>
                          <a:spcPts val="0"/>
                        </a:spcBef>
                        <a:spcAft>
                          <a:spcPts val="0"/>
                        </a:spcAft>
                        <a:buClrTx/>
                        <a:buSzTx/>
                        <a:buFontTx/>
                        <a:buNone/>
                        <a:tabLst/>
                        <a:defRPr/>
                      </a:pPr>
                      <a:r>
                        <a:rPr lang="en-GB" sz="700" b="0" i="0" u="none" strike="noStrike" dirty="0">
                          <a:solidFill>
                            <a:srgbClr val="000000"/>
                          </a:solidFill>
                          <a:effectLst/>
                          <a:latin typeface="Calibri" panose="020F0502020204030204" pitchFamily="34" charset="0"/>
                        </a:rPr>
                        <a:t>Not available</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0.04 [0.03, 0.04]</a:t>
                      </a:r>
                    </a:p>
                  </a:txBody>
                  <a:tcPr marL="6039" marR="6039" marT="6039" marB="0" anchor="b"/>
                </a:tc>
                <a:tc>
                  <a:txBody>
                    <a:bodyPr/>
                    <a:lstStyle/>
                    <a:p>
                      <a:pPr marL="0" marR="0" lvl="0" indent="0" algn="ctr" defTabSz="1166317" rtl="0" eaLnBrk="1" fontAlgn="b" latinLnBrk="0" hangingPunct="1">
                        <a:lnSpc>
                          <a:spcPct val="100000"/>
                        </a:lnSpc>
                        <a:spcBef>
                          <a:spcPts val="0"/>
                        </a:spcBef>
                        <a:spcAft>
                          <a:spcPts val="0"/>
                        </a:spcAft>
                        <a:buClrTx/>
                        <a:buSzTx/>
                        <a:buFontTx/>
                        <a:buNone/>
                        <a:tabLst/>
                        <a:defRPr/>
                      </a:pPr>
                      <a:r>
                        <a:rPr lang="en-GB" sz="700" b="0" i="0" u="none" strike="noStrike" dirty="0">
                          <a:solidFill>
                            <a:srgbClr val="000000"/>
                          </a:solidFill>
                          <a:effectLst/>
                          <a:latin typeface="Calibri" panose="020F0502020204030204" pitchFamily="34" charset="0"/>
                        </a:rPr>
                        <a:t>Not available</a:t>
                      </a:r>
                    </a:p>
                  </a:txBody>
                  <a:tcPr marL="6039" marR="6039" marT="6039" marB="0" anchor="b"/>
                </a:tc>
                <a:extLst>
                  <a:ext uri="{0D108BD9-81ED-4DB2-BD59-A6C34878D82A}">
                    <a16:rowId xmlns:a16="http://schemas.microsoft.com/office/drawing/2014/main" val="570561972"/>
                  </a:ext>
                </a:extLst>
              </a:tr>
              <a:tr h="324884">
                <a:tc>
                  <a:txBody>
                    <a:bodyPr/>
                    <a:lstStyle/>
                    <a:p>
                      <a:pPr algn="l" fontAlgn="b"/>
                      <a:r>
                        <a:rPr lang="en-GB" sz="700" b="0" i="0" u="none" strike="noStrike" dirty="0">
                          <a:solidFill>
                            <a:srgbClr val="000000"/>
                          </a:solidFill>
                          <a:effectLst/>
                          <a:latin typeface="Calibri" panose="020F0502020204030204" pitchFamily="34" charset="0"/>
                        </a:rPr>
                        <a:t>3OH-anthranilic acid,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1.77 (1.21, 2.86)</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2.98 (0.00, 5.38)</a:t>
                      </a:r>
                    </a:p>
                  </a:txBody>
                  <a:tcPr marL="6039" marR="6039" marT="6039" marB="0" anchor="b"/>
                </a:tc>
                <a:tc>
                  <a:txBody>
                    <a:bodyPr/>
                    <a:lstStyle/>
                    <a:p>
                      <a:pPr algn="ctr" fontAlgn="b"/>
                      <a:r>
                        <a:rPr lang="en-NL" sz="700" b="0" i="0" u="none" strike="noStrike" dirty="0">
                          <a:solidFill>
                            <a:srgbClr val="000000"/>
                          </a:solidFill>
                          <a:effectLst/>
                          <a:latin typeface="Calibri" panose="020F0502020204030204" pitchFamily="34" charset="0"/>
                        </a:rPr>
                        <a:t>0.21 (0.18, 0.29)</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0.005-0.051</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10.20 [4.69, 16.85]</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0.175-0.637</a:t>
                      </a:r>
                    </a:p>
                  </a:txBody>
                  <a:tcPr marL="6039" marR="6039" marT="6039" marB="0" anchor="b"/>
                </a:tc>
                <a:extLst>
                  <a:ext uri="{0D108BD9-81ED-4DB2-BD59-A6C34878D82A}">
                    <a16:rowId xmlns:a16="http://schemas.microsoft.com/office/drawing/2014/main" val="1308135742"/>
                  </a:ext>
                </a:extLst>
              </a:tr>
              <a:tr h="324884">
                <a:tc>
                  <a:txBody>
                    <a:bodyPr/>
                    <a:lstStyle/>
                    <a:p>
                      <a:pPr algn="l" fontAlgn="b"/>
                      <a:r>
                        <a:rPr lang="en-GB" sz="700" b="0" i="0" u="none" strike="noStrike" dirty="0">
                          <a:solidFill>
                            <a:srgbClr val="000000"/>
                          </a:solidFill>
                          <a:effectLst/>
                          <a:latin typeface="Calibri" panose="020F0502020204030204" pitchFamily="34" charset="0"/>
                        </a:rPr>
                        <a:t>Quinolinic acid,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0.08 (0.08, 0.08)</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0.06 (0.06, 0.08)</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0.56 (0.05, 0.70)</a:t>
                      </a:r>
                    </a:p>
                  </a:txBody>
                  <a:tcPr marL="6039" marR="6039" marT="6039" marB="0" anchor="b"/>
                </a:tc>
                <a:tc>
                  <a:txBody>
                    <a:bodyPr/>
                    <a:lstStyle/>
                    <a:p>
                      <a:pPr algn="ctr" fontAlgn="b"/>
                      <a:r>
                        <a:rPr lang="en-GB" sz="700" b="0" i="0" u="none" strike="noStrike" dirty="0">
                          <a:solidFill>
                            <a:srgbClr val="000000"/>
                          </a:solidFill>
                          <a:effectLst/>
                          <a:latin typeface="Calibri" panose="020F0502020204030204" pitchFamily="34" charset="0"/>
                        </a:rPr>
                        <a:t>Not available</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0.06 [0.05, 0.08]</a:t>
                      </a:r>
                    </a:p>
                  </a:txBody>
                  <a:tcPr marL="6039" marR="6039" marT="6039" marB="0" anchor="b"/>
                </a:tc>
                <a:tc>
                  <a:txBody>
                    <a:bodyPr/>
                    <a:lstStyle/>
                    <a:p>
                      <a:pPr algn="ctr" fontAlgn="b"/>
                      <a:r>
                        <a:rPr lang="en-NL" sz="700" b="0" i="0" u="none" strike="noStrike" dirty="0">
                          <a:solidFill>
                            <a:srgbClr val="000000"/>
                          </a:solidFill>
                          <a:effectLst/>
                          <a:latin typeface="Calibri" panose="020F0502020204030204" pitchFamily="34" charset="0"/>
                        </a:rPr>
                        <a:t>0.367-0.597</a:t>
                      </a:r>
                    </a:p>
                  </a:txBody>
                  <a:tcPr marL="6039" marR="6039" marT="6039" marB="0" anchor="b"/>
                </a:tc>
                <a:extLst>
                  <a:ext uri="{0D108BD9-81ED-4DB2-BD59-A6C34878D82A}">
                    <a16:rowId xmlns:a16="http://schemas.microsoft.com/office/drawing/2014/main" val="3468406019"/>
                  </a:ext>
                </a:extLst>
              </a:tr>
              <a:tr h="324884">
                <a:tc>
                  <a:txBody>
                    <a:bodyPr/>
                    <a:lstStyle/>
                    <a:p>
                      <a:pPr algn="l" fontAlgn="b"/>
                      <a:r>
                        <a:rPr lang="en-GB" sz="700" b="0" i="0" u="none" strike="noStrike" dirty="0">
                          <a:solidFill>
                            <a:srgbClr val="000000"/>
                          </a:solidFill>
                          <a:effectLst/>
                          <a:latin typeface="Calibri" panose="020F0502020204030204" pitchFamily="34" charset="0"/>
                        </a:rPr>
                        <a:t>Kynurenic pathway sum, µmol/l,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8.53 (6.65, 9.99)</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6.70 (4.78, 10.61)</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5.68 (4.00, 9.70)</a:t>
                      </a:r>
                    </a:p>
                  </a:txBody>
                  <a:tcPr marL="6039" marR="6039" marT="6039" marB="0" anchor="b"/>
                </a:tc>
                <a:tc>
                  <a:txBody>
                    <a:bodyPr/>
                    <a:lstStyle/>
                    <a:p>
                      <a:pPr algn="ctr"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17.05 [10.26, 27.23]</a:t>
                      </a:r>
                    </a:p>
                  </a:txBody>
                  <a:tcPr marL="6039" marR="6039" marT="6039" marB="0" anchor="b"/>
                </a:tc>
                <a:tc>
                  <a:txBody>
                    <a:bodyPr/>
                    <a:lstStyle/>
                    <a:p>
                      <a:pPr algn="l" fontAlgn="b"/>
                      <a:endParaRPr lang="en-NL" sz="700" b="0" i="0" u="none" strike="noStrike">
                        <a:solidFill>
                          <a:srgbClr val="000000"/>
                        </a:solidFill>
                        <a:effectLst/>
                        <a:latin typeface="Calibri" panose="020F0502020204030204" pitchFamily="34" charset="0"/>
                      </a:endParaRPr>
                    </a:p>
                  </a:txBody>
                  <a:tcPr marL="6039" marR="6039" marT="6039" marB="0" anchor="b"/>
                </a:tc>
                <a:extLst>
                  <a:ext uri="{0D108BD9-81ED-4DB2-BD59-A6C34878D82A}">
                    <a16:rowId xmlns:a16="http://schemas.microsoft.com/office/drawing/2014/main" val="1764657451"/>
                  </a:ext>
                </a:extLst>
              </a:tr>
              <a:tr h="324884">
                <a:tc>
                  <a:txBody>
                    <a:bodyPr/>
                    <a:lstStyle/>
                    <a:p>
                      <a:pPr algn="l" fontAlgn="b"/>
                      <a:r>
                        <a:rPr lang="en-GB" sz="700" b="0" i="0" u="none" strike="noStrike" dirty="0">
                          <a:solidFill>
                            <a:srgbClr val="000000"/>
                          </a:solidFill>
                          <a:effectLst/>
                          <a:latin typeface="Calibri" panose="020F0502020204030204" pitchFamily="34" charset="0"/>
                        </a:rPr>
                        <a:t>Tryptophan/Kynurenic pathway sum ratio, median (IQR)</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9.65 (8.34, 10.08)</a:t>
                      </a:r>
                    </a:p>
                  </a:txBody>
                  <a:tcPr marL="6039" marR="6039" marT="6039" marB="0" anchor="b"/>
                </a:tc>
                <a:tc>
                  <a:txBody>
                    <a:bodyPr/>
                    <a:lstStyle/>
                    <a:p>
                      <a:pPr algn="ctr" fontAlgn="b"/>
                      <a:r>
                        <a:rPr lang="en-NL" sz="700" b="0" i="0" u="none" strike="noStrike" dirty="0">
                          <a:solidFill>
                            <a:srgbClr val="000000"/>
                          </a:solidFill>
                          <a:effectLst/>
                          <a:latin typeface="Calibri" panose="020F0502020204030204" pitchFamily="34" charset="0"/>
                        </a:rPr>
                        <a:t>9.37 (6.50, 14.26)</a:t>
                      </a:r>
                    </a:p>
                  </a:txBody>
                  <a:tcPr marL="6039" marR="6039" marT="6039" marB="0" anchor="b"/>
                </a:tc>
                <a:tc>
                  <a:txBody>
                    <a:bodyPr/>
                    <a:lstStyle/>
                    <a:p>
                      <a:pPr algn="ctr" fontAlgn="b"/>
                      <a:r>
                        <a:rPr lang="en-NL" sz="700" b="0" i="0" u="none" strike="noStrike">
                          <a:solidFill>
                            <a:srgbClr val="000000"/>
                          </a:solidFill>
                          <a:effectLst/>
                          <a:latin typeface="Calibri" panose="020F0502020204030204" pitchFamily="34" charset="0"/>
                        </a:rPr>
                        <a:t>5.25 (2.19, 8.03)</a:t>
                      </a:r>
                    </a:p>
                  </a:txBody>
                  <a:tcPr marL="6039" marR="6039" marT="6039" marB="0" anchor="b"/>
                </a:tc>
                <a:tc>
                  <a:txBody>
                    <a:bodyPr/>
                    <a:lstStyle/>
                    <a:p>
                      <a:pPr algn="ctr"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endParaRPr lang="en-NL" sz="700" b="0" i="0" u="none" strike="noStrike">
                        <a:solidFill>
                          <a:srgbClr val="000000"/>
                        </a:solidFill>
                        <a:effectLst/>
                        <a:latin typeface="Calibri" panose="020F0502020204030204" pitchFamily="34" charset="0"/>
                      </a:endParaRPr>
                    </a:p>
                  </a:txBody>
                  <a:tcPr marL="6039" marR="6039" marT="6039" marB="0" anchor="b"/>
                </a:tc>
                <a:tc>
                  <a:txBody>
                    <a:bodyPr/>
                    <a:lstStyle/>
                    <a:p>
                      <a:pPr algn="ctr" fontAlgn="b"/>
                      <a:r>
                        <a:rPr lang="en-NL" sz="700" b="0" i="0" u="none" strike="noStrike" dirty="0">
                          <a:solidFill>
                            <a:srgbClr val="000000"/>
                          </a:solidFill>
                          <a:effectLst/>
                          <a:latin typeface="Calibri" panose="020F0502020204030204" pitchFamily="34" charset="0"/>
                        </a:rPr>
                        <a:t>4.94 [2.63, 8.95]</a:t>
                      </a:r>
                    </a:p>
                  </a:txBody>
                  <a:tcPr marL="6039" marR="6039" marT="6039" marB="0" anchor="b"/>
                </a:tc>
                <a:tc>
                  <a:txBody>
                    <a:bodyPr/>
                    <a:lstStyle/>
                    <a:p>
                      <a:pPr algn="l" fontAlgn="b"/>
                      <a:endParaRPr lang="en-NL" sz="700" b="0" i="0" u="none" strike="noStrike" dirty="0">
                        <a:solidFill>
                          <a:srgbClr val="000000"/>
                        </a:solidFill>
                        <a:effectLst/>
                        <a:latin typeface="Calibri" panose="020F0502020204030204" pitchFamily="34" charset="0"/>
                      </a:endParaRPr>
                    </a:p>
                  </a:txBody>
                  <a:tcPr marL="6039" marR="6039" marT="6039" marB="0" anchor="b"/>
                </a:tc>
                <a:extLst>
                  <a:ext uri="{0D108BD9-81ED-4DB2-BD59-A6C34878D82A}">
                    <a16:rowId xmlns:a16="http://schemas.microsoft.com/office/drawing/2014/main" val="857350479"/>
                  </a:ext>
                </a:extLst>
              </a:tr>
            </a:tbl>
          </a:graphicData>
        </a:graphic>
      </p:graphicFrame>
      <p:sp>
        <p:nvSpPr>
          <p:cNvPr id="5" name="TextBox 4">
            <a:extLst>
              <a:ext uri="{FF2B5EF4-FFF2-40B4-BE49-F238E27FC236}">
                <a16:creationId xmlns:a16="http://schemas.microsoft.com/office/drawing/2014/main" id="{C1EA99FE-A7B4-0447-BC71-7486A0D83F5E}"/>
              </a:ext>
            </a:extLst>
          </p:cNvPr>
          <p:cNvSpPr txBox="1"/>
          <p:nvPr/>
        </p:nvSpPr>
        <p:spPr>
          <a:xfrm>
            <a:off x="2997931" y="4684840"/>
            <a:ext cx="6196141" cy="1146083"/>
          </a:xfrm>
          <a:prstGeom prst="rect">
            <a:avLst/>
          </a:prstGeom>
          <a:noFill/>
        </p:spPr>
        <p:txBody>
          <a:bodyPr wrap="square" rtlCol="0">
            <a:spAutoFit/>
          </a:bodyPr>
          <a:lstStyle/>
          <a:p>
            <a:r>
              <a:rPr lang="en-US" sz="761" dirty="0">
                <a:solidFill>
                  <a:srgbClr val="000000"/>
                </a:solidFill>
                <a:ea typeface="Times New Roman" panose="02020603050405020304" pitchFamily="18" charset="0"/>
                <a:cs typeface="Calibri" panose="020F0502020204030204" pitchFamily="34" charset="0"/>
              </a:rPr>
              <a:t>Supplemental Table 4: </a:t>
            </a:r>
            <a:r>
              <a:rPr lang="en-GB" sz="761" b="1" dirty="0">
                <a:solidFill>
                  <a:srgbClr val="000000"/>
                </a:solidFill>
              </a:rPr>
              <a:t>Kynurenine pathway metabolites in plasma and serum from PASC patients, recovered but prior hospitalized COVID-19 patients (</a:t>
            </a:r>
            <a:r>
              <a:rPr lang="en-GB" sz="761" b="1" dirty="0" err="1">
                <a:solidFill>
                  <a:srgbClr val="000000"/>
                </a:solidFill>
              </a:rPr>
              <a:t>Recov</a:t>
            </a:r>
            <a:r>
              <a:rPr lang="en-GB" sz="761" b="1" dirty="0">
                <a:solidFill>
                  <a:srgbClr val="000000"/>
                </a:solidFill>
              </a:rPr>
              <a:t>), and non-hospitalised COVID-19 patients (healthy). </a:t>
            </a:r>
            <a:r>
              <a:rPr lang="en-US" sz="76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For comparison we included values of plasma from patients with fatal/severe Covid-19 (reference 6; these separate data have not been published before).</a:t>
            </a:r>
            <a:r>
              <a:rPr lang="en-NL" sz="761" dirty="0">
                <a:latin typeface="Times New Roman" panose="02020603050405020304" pitchFamily="18" charset="0"/>
                <a:ea typeface="Times New Roman" panose="02020603050405020304" pitchFamily="18" charset="0"/>
              </a:rPr>
              <a:t> </a:t>
            </a:r>
            <a:r>
              <a:rPr lang="en-GB" sz="761" dirty="0">
                <a:solidFill>
                  <a:srgbClr val="000000"/>
                </a:solidFill>
              </a:rPr>
              <a:t>Statistical analysis of parametric variables were performed using analysis of variance and post hoc tests with Tukey HSD. Non-parametric data were analysed using the Kruskal-Wallis H test with post hoc pairwise Kruskal-Wallis test with </a:t>
            </a:r>
            <a:r>
              <a:rPr lang="en-GB" sz="761" dirty="0" err="1">
                <a:solidFill>
                  <a:srgbClr val="000000"/>
                </a:solidFill>
              </a:rPr>
              <a:t>Benjamini</a:t>
            </a:r>
            <a:r>
              <a:rPr lang="en-GB" sz="761" dirty="0">
                <a:solidFill>
                  <a:srgbClr val="000000"/>
                </a:solidFill>
              </a:rPr>
              <a:t>-Hochberg correction. </a:t>
            </a:r>
          </a:p>
          <a:p>
            <a:r>
              <a:rPr lang="en-GB" sz="761" dirty="0">
                <a:solidFill>
                  <a:srgbClr val="000000"/>
                </a:solidFill>
              </a:rPr>
              <a:t>Normal reference values were taken from references 22 for plasma and 23 for serum.  Metabolites in the fatal/severe group had several measurements at the lower limit of quantification for quinolinic acid, OH-anthranilic acid, kynurenic acid and xanthurenic acid, which were set at 1/10 of the lower limit of quantification. Ns: not significant, *: p-value &lt;0.05, **: p-value &lt;0.001. </a:t>
            </a:r>
            <a:r>
              <a:rPr lang="en-GB" sz="761" dirty="0" err="1">
                <a:solidFill>
                  <a:srgbClr val="000000"/>
                </a:solidFill>
              </a:rPr>
              <a:t>Recov</a:t>
            </a:r>
            <a:r>
              <a:rPr lang="en-GB" sz="761" dirty="0">
                <a:solidFill>
                  <a:srgbClr val="000000"/>
                </a:solidFill>
              </a:rPr>
              <a:t>: recovered but prior hospitalized COVID-19 patients,  PASC: Post-acute sequelae of COVID-19, healthy: non-hospitalized COVID-19 patients.</a:t>
            </a:r>
          </a:p>
        </p:txBody>
      </p:sp>
      <p:sp>
        <p:nvSpPr>
          <p:cNvPr id="6" name="TextBox 5">
            <a:extLst>
              <a:ext uri="{FF2B5EF4-FFF2-40B4-BE49-F238E27FC236}">
                <a16:creationId xmlns:a16="http://schemas.microsoft.com/office/drawing/2014/main" id="{5F3B1E3C-9765-4C46-B0D0-2F6E340CADE1}"/>
              </a:ext>
            </a:extLst>
          </p:cNvPr>
          <p:cNvSpPr txBox="1"/>
          <p:nvPr/>
        </p:nvSpPr>
        <p:spPr>
          <a:xfrm>
            <a:off x="2964980" y="67607"/>
            <a:ext cx="1921488" cy="326564"/>
          </a:xfrm>
          <a:prstGeom prst="rect">
            <a:avLst/>
          </a:prstGeom>
          <a:noFill/>
        </p:spPr>
        <p:txBody>
          <a:bodyPr wrap="none" rtlCol="0">
            <a:spAutoFit/>
          </a:bodyPr>
          <a:lstStyle/>
          <a:p>
            <a:r>
              <a:rPr lang="en-NL" sz="1522" b="1" dirty="0"/>
              <a:t>Supplemental </a:t>
            </a:r>
            <a:r>
              <a:rPr lang="en-NL" sz="1522" b="1"/>
              <a:t>Table </a:t>
            </a:r>
            <a:r>
              <a:rPr lang="nl-NL" sz="1522" b="1" dirty="0"/>
              <a:t>4</a:t>
            </a:r>
            <a:endParaRPr lang="en-NL" sz="1522" b="1" dirty="0"/>
          </a:p>
        </p:txBody>
      </p:sp>
    </p:spTree>
    <p:extLst>
      <p:ext uri="{BB962C8B-B14F-4D97-AF65-F5344CB8AC3E}">
        <p14:creationId xmlns:p14="http://schemas.microsoft.com/office/powerpoint/2010/main" val="32921709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7519</TotalTime>
  <Words>2058</Words>
  <Application>Microsoft Macintosh PowerPoint</Application>
  <PresentationFormat>Widescreen</PresentationFormat>
  <Paragraphs>339</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Lutter, R.</dc:creator>
  <cp:lastModifiedBy>Lutter, R.</cp:lastModifiedBy>
  <cp:revision>6</cp:revision>
  <dcterms:created xsi:type="dcterms:W3CDTF">2023-03-28T14:33:06Z</dcterms:created>
  <dcterms:modified xsi:type="dcterms:W3CDTF">2023-06-08T12:38:26Z</dcterms:modified>
</cp:coreProperties>
</file>