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9.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0.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1.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2.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3.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4.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5.xml" ContentType="application/vnd.openxmlformats-officedocument.drawingml.chart+xml"/>
  <Override PartName="/ppt/charts/style24.xml" ContentType="application/vnd.ms-office.chartstyle+xml"/>
  <Override PartName="/ppt/charts/colors2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417" r:id="rId2"/>
    <p:sldId id="395" r:id="rId3"/>
    <p:sldId id="396" r:id="rId4"/>
    <p:sldId id="311" r:id="rId5"/>
    <p:sldId id="315" r:id="rId6"/>
    <p:sldId id="316" r:id="rId7"/>
    <p:sldId id="405" r:id="rId8"/>
    <p:sldId id="407" r:id="rId9"/>
    <p:sldId id="412" r:id="rId10"/>
  </p:sldIdLst>
  <p:sldSz cx="6858000" cy="9906000" type="A4"/>
  <p:notesSz cx="10020300" cy="6888163"/>
  <p:defaultTextStyle>
    <a:defPPr>
      <a:defRPr lang="ja-JP"/>
    </a:defPPr>
    <a:lvl1pPr marL="0" algn="l" defTabSz="914192" rtl="0" eaLnBrk="1" latinLnBrk="0" hangingPunct="1">
      <a:defRPr kumimoji="1" sz="1800" kern="1200">
        <a:solidFill>
          <a:schemeClr val="tx1"/>
        </a:solidFill>
        <a:latin typeface="+mn-lt"/>
        <a:ea typeface="+mn-ea"/>
        <a:cs typeface="+mn-cs"/>
      </a:defRPr>
    </a:lvl1pPr>
    <a:lvl2pPr marL="457097" algn="l" defTabSz="914192" rtl="0" eaLnBrk="1" latinLnBrk="0" hangingPunct="1">
      <a:defRPr kumimoji="1" sz="1800" kern="1200">
        <a:solidFill>
          <a:schemeClr val="tx1"/>
        </a:solidFill>
        <a:latin typeface="+mn-lt"/>
        <a:ea typeface="+mn-ea"/>
        <a:cs typeface="+mn-cs"/>
      </a:defRPr>
    </a:lvl2pPr>
    <a:lvl3pPr marL="914192" algn="l" defTabSz="914192" rtl="0" eaLnBrk="1" latinLnBrk="0" hangingPunct="1">
      <a:defRPr kumimoji="1" sz="1800" kern="1200">
        <a:solidFill>
          <a:schemeClr val="tx1"/>
        </a:solidFill>
        <a:latin typeface="+mn-lt"/>
        <a:ea typeface="+mn-ea"/>
        <a:cs typeface="+mn-cs"/>
      </a:defRPr>
    </a:lvl3pPr>
    <a:lvl4pPr marL="1371289" algn="l" defTabSz="914192" rtl="0" eaLnBrk="1" latinLnBrk="0" hangingPunct="1">
      <a:defRPr kumimoji="1" sz="1800" kern="1200">
        <a:solidFill>
          <a:schemeClr val="tx1"/>
        </a:solidFill>
        <a:latin typeface="+mn-lt"/>
        <a:ea typeface="+mn-ea"/>
        <a:cs typeface="+mn-cs"/>
      </a:defRPr>
    </a:lvl4pPr>
    <a:lvl5pPr marL="1828384" algn="l" defTabSz="914192" rtl="0" eaLnBrk="1" latinLnBrk="0" hangingPunct="1">
      <a:defRPr kumimoji="1" sz="1800" kern="1200">
        <a:solidFill>
          <a:schemeClr val="tx1"/>
        </a:solidFill>
        <a:latin typeface="+mn-lt"/>
        <a:ea typeface="+mn-ea"/>
        <a:cs typeface="+mn-cs"/>
      </a:defRPr>
    </a:lvl5pPr>
    <a:lvl6pPr marL="2285480" algn="l" defTabSz="914192" rtl="0" eaLnBrk="1" latinLnBrk="0" hangingPunct="1">
      <a:defRPr kumimoji="1" sz="1800" kern="1200">
        <a:solidFill>
          <a:schemeClr val="tx1"/>
        </a:solidFill>
        <a:latin typeface="+mn-lt"/>
        <a:ea typeface="+mn-ea"/>
        <a:cs typeface="+mn-cs"/>
      </a:defRPr>
    </a:lvl6pPr>
    <a:lvl7pPr marL="2742576" algn="l" defTabSz="914192" rtl="0" eaLnBrk="1" latinLnBrk="0" hangingPunct="1">
      <a:defRPr kumimoji="1" sz="1800" kern="1200">
        <a:solidFill>
          <a:schemeClr val="tx1"/>
        </a:solidFill>
        <a:latin typeface="+mn-lt"/>
        <a:ea typeface="+mn-ea"/>
        <a:cs typeface="+mn-cs"/>
      </a:defRPr>
    </a:lvl7pPr>
    <a:lvl8pPr marL="3199672" algn="l" defTabSz="914192" rtl="0" eaLnBrk="1" latinLnBrk="0" hangingPunct="1">
      <a:defRPr kumimoji="1" sz="1800" kern="1200">
        <a:solidFill>
          <a:schemeClr val="tx1"/>
        </a:solidFill>
        <a:latin typeface="+mn-lt"/>
        <a:ea typeface="+mn-ea"/>
        <a:cs typeface="+mn-cs"/>
      </a:defRPr>
    </a:lvl8pPr>
    <a:lvl9pPr marL="3656768" algn="l" defTabSz="914192"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8" userDrawn="1">
          <p15:clr>
            <a:srgbClr val="A4A3A4"/>
          </p15:clr>
        </p15:guide>
        <p15:guide id="2" pos="2024" userDrawn="1">
          <p15:clr>
            <a:srgbClr val="A4A3A4"/>
          </p15:clr>
        </p15:guide>
      </p15:sldGuideLst>
    </p:ext>
    <p:ext uri="{2D200454-40CA-4A62-9FC3-DE9A4176ACB9}">
      <p15:notesGuideLst xmlns:p15="http://schemas.microsoft.com/office/powerpoint/2012/main">
        <p15:guide id="1" orient="horz" pos="2180" userDrawn="1">
          <p15:clr>
            <a:srgbClr val="A4A3A4"/>
          </p15:clr>
        </p15:guide>
        <p15:guide id="2" pos="315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桂 真理" initials="桂" lastIdx="1" clrIdx="0">
    <p:extLst>
      <p:ext uri="{19B8F6BF-5375-455C-9EA6-DF929625EA0E}">
        <p15:presenceInfo xmlns:p15="http://schemas.microsoft.com/office/powerpoint/2012/main" userId="0da57d6a3cf19e5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08080"/>
    <a:srgbClr val="6699FF"/>
    <a:srgbClr val="FFCCCC"/>
    <a:srgbClr val="FF6600"/>
    <a:srgbClr val="ED7D31"/>
    <a:srgbClr val="FBE5D6"/>
    <a:srgbClr val="9999FF"/>
    <a:srgbClr val="5B9BD5"/>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5" autoAdjust="0"/>
    <p:restoredTop sz="96510" autoAdjust="0"/>
  </p:normalViewPr>
  <p:slideViewPr>
    <p:cSldViewPr snapToGrid="0" showGuides="1">
      <p:cViewPr>
        <p:scale>
          <a:sx n="110" d="100"/>
          <a:sy n="110" d="100"/>
        </p:scale>
        <p:origin x="84" y="-2154"/>
      </p:cViewPr>
      <p:guideLst>
        <p:guide orient="horz" pos="3438"/>
        <p:guide pos="202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80" d="100"/>
          <a:sy n="80" d="100"/>
        </p:scale>
        <p:origin x="3908" y="56"/>
      </p:cViewPr>
      <p:guideLst>
        <p:guide orient="horz" pos="2180"/>
        <p:guide pos="315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ri%20Katsura\Documents\zenn\paper\Nat.%20Sustainability\Data\&#12467;&#12500;&#12540;20161122&#12288;&#20998;&#21270;&#12398;&#30906;&#35469;&#12288;day35&#12414;&#12391;&#12377;&#12409;&#12390;&#12434;&#32113;&#21512;.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2.xml"/><Relationship Id="rId1"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221027\&#12487;&#12540;&#12479;&#25972;&#29702;\Altered%20genes.xlsx" TargetMode="External"/><Relationship Id="rId2" Type="http://schemas.microsoft.com/office/2011/relationships/chartColorStyle" Target="colors15.xml"/><Relationship Id="rId1" Type="http://schemas.microsoft.com/office/2011/relationships/chartStyle" Target="style15.xml"/></Relationships>
</file>

<file path=ppt/charts/_rels/chart17.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221027\&#12487;&#12540;&#12479;&#25972;&#29702;\Altered%20genes.xlsx" TargetMode="External"/><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221027\&#12487;&#12540;&#12479;&#25972;&#29702;\Altered%20genes.xlsx" TargetMode="External"/><Relationship Id="rId2" Type="http://schemas.microsoft.com/office/2011/relationships/chartColorStyle" Target="colors17.xml"/><Relationship Id="rId1" Type="http://schemas.microsoft.com/office/2011/relationships/chartStyle" Target="style17.xml"/></Relationships>
</file>

<file path=ppt/charts/_rels/chart19.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Apoptosis%20genes.xlsx" TargetMode="External"/><Relationship Id="rId2" Type="http://schemas.microsoft.com/office/2011/relationships/chartColorStyle" Target="colors1.xml"/><Relationship Id="rId1" Type="http://schemas.microsoft.com/office/2011/relationships/chartStyle" Target="style1.xml"/></Relationships>
</file>

<file path=ppt/charts/_rels/chart20.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19.xml"/><Relationship Id="rId1" Type="http://schemas.microsoft.com/office/2011/relationships/chartStyle" Target="style19.xml"/></Relationships>
</file>

<file path=ppt/charts/_rels/chart21.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20.xml"/><Relationship Id="rId1" Type="http://schemas.microsoft.com/office/2011/relationships/chartStyle" Target="style20.xml"/></Relationships>
</file>

<file path=ppt/charts/_rels/chart22.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21.xml"/><Relationship Id="rId1" Type="http://schemas.microsoft.com/office/2011/relationships/chartStyle" Target="style21.xml"/></Relationships>
</file>

<file path=ppt/charts/_rels/chart23.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22.xml"/><Relationship Id="rId1" Type="http://schemas.microsoft.com/office/2011/relationships/chartStyle" Target="style22.xml"/></Relationships>
</file>

<file path=ppt/charts/_rels/chart24.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23.xml"/><Relationship Id="rId1" Type="http://schemas.microsoft.com/office/2011/relationships/chartStyle" Target="style23.xml"/></Relationships>
</file>

<file path=ppt/charts/_rels/chart25.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33288;&#26784;&#20808;&#29983;&#12363;&#12425;\D35%20retinal%20genes.xlsx" TargetMode="External"/><Relationship Id="rId2" Type="http://schemas.microsoft.com/office/2011/relationships/chartColorStyle" Target="colors24.xml"/><Relationship Id="rId1" Type="http://schemas.microsoft.com/office/2011/relationships/chartStyle" Target="style24.xml"/></Relationships>
</file>

<file path=ppt/charts/_rels/chart3.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Apoptosis%20genes.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Apoptosis%20genes.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Apoptosis%20gene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Mari%20Katsura\Documents\zenn\paper\Nat.%20Sustainability\201119\RNA-seq%20&#22259;&#24335;&#21270;.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C:\Users\owner\Dropbox\My%20PC%20(DESKTOP-52E2OF3)\Documents\Mari%20Katsura\Paper\Sci%20Rep\Revise&#65298;\Altered%20genes%20Day35&#12395;&#24179;&#22343;&#20516;v2.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003992130947254"/>
          <c:y val="4.217481361838317E-2"/>
          <c:w val="0.77976297727231636"/>
          <c:h val="0.86266220995879783"/>
        </c:manualLayout>
      </c:layout>
      <c:barChart>
        <c:barDir val="col"/>
        <c:grouping val="clustered"/>
        <c:varyColors val="0"/>
        <c:ser>
          <c:idx val="0"/>
          <c:order val="0"/>
          <c:tx>
            <c:v>day3</c:v>
          </c:tx>
          <c:spPr>
            <a:gradFill>
              <a:gsLst>
                <a:gs pos="35000">
                  <a:schemeClr val="accent6">
                    <a:lumMod val="40000"/>
                    <a:lumOff val="60000"/>
                  </a:schemeClr>
                </a:gs>
                <a:gs pos="2000">
                  <a:schemeClr val="bg1"/>
                </a:gs>
                <a:gs pos="0">
                  <a:schemeClr val="accent6">
                    <a:lumMod val="20000"/>
                    <a:lumOff val="80000"/>
                  </a:schemeClr>
                </a:gs>
                <a:gs pos="100000">
                  <a:schemeClr val="accent6"/>
                </a:gs>
              </a:gsLst>
              <a:lin ang="0" scaled="0"/>
            </a:gradFill>
          </c:spPr>
          <c:invertIfNegative val="0"/>
          <c:errBars>
            <c:errBarType val="both"/>
            <c:errValType val="cust"/>
            <c:noEndCap val="0"/>
            <c:plus>
              <c:numRef>
                <c:f>('まとめ-2（再Hprt)'!$G$4,'まとめ-2（再Hprt)'!$L$4,'まとめ-2（再Hprt)'!$Q$4,'まとめ-2（再Hprt)'!$V$4)</c:f>
                <c:numCache>
                  <c:formatCode>General</c:formatCode>
                  <c:ptCount val="3"/>
                  <c:pt idx="0">
                    <c:v>0.5745363449088402</c:v>
                  </c:pt>
                  <c:pt idx="1">
                    <c:v>0.13143858251450657</c:v>
                  </c:pt>
                  <c:pt idx="2">
                    <c:v>0.81040505908458937</c:v>
                  </c:pt>
                </c:numCache>
                <c:extLst/>
              </c:numRef>
            </c:plus>
            <c:minus>
              <c:numRef>
                <c:f>('まとめ-2（再Hprt)'!$G$4,'まとめ-2（再Hprt)'!$L$4,'まとめ-2（再Hprt)'!$Q$4,'まとめ-2（再Hprt)'!$V$4)</c:f>
                <c:numCache>
                  <c:formatCode>General</c:formatCode>
                  <c:ptCount val="3"/>
                  <c:pt idx="0">
                    <c:v>0.5745363449088402</c:v>
                  </c:pt>
                  <c:pt idx="1">
                    <c:v>0.13143858251450657</c:v>
                  </c:pt>
                  <c:pt idx="2">
                    <c:v>0.81040505908458937</c:v>
                  </c:pt>
                </c:numCache>
                <c:extLst/>
              </c:numRef>
            </c:minus>
          </c:errBars>
          <c:cat>
            <c:strRef>
              <c:f>('まとめ-2（再Hprt)'!$C$1,'まとめ-2（再Hprt)'!$H$1,'まとめ-2（再Hprt)'!$M$1,'まとめ-2（再Hprt)'!$R$1)</c:f>
              <c:strCache>
                <c:ptCount val="3"/>
                <c:pt idx="0">
                  <c:v>RX</c:v>
                </c:pt>
                <c:pt idx="1">
                  <c:v>Pax6</c:v>
                </c:pt>
                <c:pt idx="2">
                  <c:v>Brn3b</c:v>
                </c:pt>
              </c:strCache>
              <c:extLst/>
            </c:strRef>
          </c:cat>
          <c:val>
            <c:numRef>
              <c:f>('まとめ-2（再Hprt)'!$F$4,'まとめ-2（再Hprt)'!$K$4,'まとめ-2（再Hprt)'!$P$4,'まとめ-2（再Hprt)'!$U$4)</c:f>
              <c:numCache>
                <c:formatCode>General</c:formatCode>
                <c:ptCount val="3"/>
                <c:pt idx="0">
                  <c:v>1</c:v>
                </c:pt>
                <c:pt idx="1">
                  <c:v>1</c:v>
                </c:pt>
                <c:pt idx="2">
                  <c:v>1</c:v>
                </c:pt>
              </c:numCache>
              <c:extLst/>
            </c:numRef>
          </c:val>
          <c:extLst>
            <c:ext xmlns:c16="http://schemas.microsoft.com/office/drawing/2014/chart" uri="{C3380CC4-5D6E-409C-BE32-E72D297353CC}">
              <c16:uniqueId val="{00000000-794F-472E-AD57-FE04C9CA501E}"/>
            </c:ext>
          </c:extLst>
        </c:ser>
        <c:ser>
          <c:idx val="1"/>
          <c:order val="1"/>
          <c:tx>
            <c:v>day10</c:v>
          </c:tx>
          <c:spPr>
            <a:gradFill>
              <a:gsLst>
                <a:gs pos="1235">
                  <a:schemeClr val="bg2"/>
                </a:gs>
                <a:gs pos="72000">
                  <a:schemeClr val="accent6">
                    <a:lumMod val="40000"/>
                    <a:lumOff val="60000"/>
                  </a:schemeClr>
                </a:gs>
                <a:gs pos="95000">
                  <a:schemeClr val="accent6">
                    <a:lumMod val="20000"/>
                    <a:lumOff val="80000"/>
                  </a:schemeClr>
                </a:gs>
              </a:gsLst>
              <a:lin ang="0" scaled="0"/>
            </a:gradFill>
          </c:spPr>
          <c:invertIfNegative val="0"/>
          <c:errBars>
            <c:errBarType val="both"/>
            <c:errValType val="cust"/>
            <c:noEndCap val="0"/>
            <c:plus>
              <c:numRef>
                <c:f>('まとめ-2（再Hprt)'!$G$7,'まとめ-2（再Hprt)'!$L$7,'まとめ-2（再Hprt)'!$Q$7,'まとめ-2（再Hprt)'!$V$7)</c:f>
                <c:numCache>
                  <c:formatCode>General</c:formatCode>
                  <c:ptCount val="3"/>
                  <c:pt idx="0">
                    <c:v>11.42298766044248</c:v>
                  </c:pt>
                  <c:pt idx="1">
                    <c:v>0.18807510994891372</c:v>
                  </c:pt>
                  <c:pt idx="2">
                    <c:v>1.6886328342508465</c:v>
                  </c:pt>
                </c:numCache>
                <c:extLst/>
              </c:numRef>
            </c:plus>
            <c:minus>
              <c:numRef>
                <c:f>('まとめ-2（再Hprt)'!$G$7,'まとめ-2（再Hprt)'!$L$7,'まとめ-2（再Hprt)'!$Q$7,'まとめ-2（再Hprt)'!$V$7)</c:f>
                <c:numCache>
                  <c:formatCode>General</c:formatCode>
                  <c:ptCount val="3"/>
                  <c:pt idx="0">
                    <c:v>11.42298766044248</c:v>
                  </c:pt>
                  <c:pt idx="1">
                    <c:v>0.18807510994891372</c:v>
                  </c:pt>
                  <c:pt idx="2">
                    <c:v>1.6886328342508465</c:v>
                  </c:pt>
                </c:numCache>
                <c:extLst/>
              </c:numRef>
            </c:minus>
          </c:errBars>
          <c:cat>
            <c:strRef>
              <c:f>('まとめ-2（再Hprt)'!$C$1,'まとめ-2（再Hprt)'!$H$1,'まとめ-2（再Hprt)'!$M$1,'まとめ-2（再Hprt)'!$R$1)</c:f>
              <c:strCache>
                <c:ptCount val="3"/>
                <c:pt idx="0">
                  <c:v>RX</c:v>
                </c:pt>
                <c:pt idx="1">
                  <c:v>Pax6</c:v>
                </c:pt>
                <c:pt idx="2">
                  <c:v>Brn3b</c:v>
                </c:pt>
              </c:strCache>
              <c:extLst/>
            </c:strRef>
          </c:cat>
          <c:val>
            <c:numRef>
              <c:f>('まとめ-2（再Hprt)'!$F$7,'まとめ-2（再Hprt)'!$K$7,'まとめ-2（再Hprt)'!$P$7,'まとめ-2（再Hprt)'!$U$7)</c:f>
              <c:numCache>
                <c:formatCode>General</c:formatCode>
                <c:ptCount val="3"/>
                <c:pt idx="0">
                  <c:v>62.852434162247185</c:v>
                </c:pt>
                <c:pt idx="1">
                  <c:v>1.8561256113264097</c:v>
                </c:pt>
                <c:pt idx="2">
                  <c:v>2.1010906259493494</c:v>
                </c:pt>
              </c:numCache>
              <c:extLst/>
            </c:numRef>
          </c:val>
          <c:extLst>
            <c:ext xmlns:c16="http://schemas.microsoft.com/office/drawing/2014/chart" uri="{C3380CC4-5D6E-409C-BE32-E72D297353CC}">
              <c16:uniqueId val="{00000001-794F-472E-AD57-FE04C9CA501E}"/>
            </c:ext>
          </c:extLst>
        </c:ser>
        <c:ser>
          <c:idx val="2"/>
          <c:order val="2"/>
          <c:tx>
            <c:v>day17</c:v>
          </c:tx>
          <c:spPr>
            <a:gradFill>
              <a:gsLst>
                <a:gs pos="100000">
                  <a:schemeClr val="accent4"/>
                </a:gs>
                <a:gs pos="12000">
                  <a:schemeClr val="accent2">
                    <a:lumMod val="20000"/>
                    <a:lumOff val="80000"/>
                  </a:schemeClr>
                </a:gs>
                <a:gs pos="100000">
                  <a:schemeClr val="accent2"/>
                </a:gs>
                <a:gs pos="100000">
                  <a:schemeClr val="accent2">
                    <a:lumMod val="20000"/>
                    <a:lumOff val="80000"/>
                  </a:schemeClr>
                </a:gs>
              </a:gsLst>
              <a:lin ang="0" scaled="0"/>
            </a:gradFill>
          </c:spPr>
          <c:invertIfNegative val="0"/>
          <c:errBars>
            <c:errBarType val="both"/>
            <c:errValType val="cust"/>
            <c:noEndCap val="0"/>
            <c:plus>
              <c:numRef>
                <c:f>('まとめ-2（再Hprt)'!$G$10,'まとめ-2（再Hprt)'!$L$10,'まとめ-2（再Hprt)'!$Q$10,'まとめ-2（再Hprt)'!$V$10)</c:f>
                <c:numCache>
                  <c:formatCode>General</c:formatCode>
                  <c:ptCount val="3"/>
                  <c:pt idx="0">
                    <c:v>284.62590311096704</c:v>
                  </c:pt>
                  <c:pt idx="1">
                    <c:v>1.6577146370495071</c:v>
                  </c:pt>
                  <c:pt idx="2">
                    <c:v>0.56786106831671801</c:v>
                  </c:pt>
                </c:numCache>
                <c:extLst/>
              </c:numRef>
            </c:plus>
            <c:minus>
              <c:numRef>
                <c:f>('まとめ-2（再Hprt)'!$G$10,'まとめ-2（再Hprt)'!$L$10,'まとめ-2（再Hprt)'!$Q$10,'まとめ-2（再Hprt)'!$V$10)</c:f>
                <c:numCache>
                  <c:formatCode>General</c:formatCode>
                  <c:ptCount val="3"/>
                  <c:pt idx="0">
                    <c:v>284.62590311096704</c:v>
                  </c:pt>
                  <c:pt idx="1">
                    <c:v>1.6577146370495071</c:v>
                  </c:pt>
                  <c:pt idx="2">
                    <c:v>0.56786106831671801</c:v>
                  </c:pt>
                </c:numCache>
                <c:extLst/>
              </c:numRef>
            </c:minus>
          </c:errBars>
          <c:cat>
            <c:strRef>
              <c:f>('まとめ-2（再Hprt)'!$C$1,'まとめ-2（再Hprt)'!$H$1,'まとめ-2（再Hprt)'!$M$1,'まとめ-2（再Hprt)'!$R$1)</c:f>
              <c:strCache>
                <c:ptCount val="3"/>
                <c:pt idx="0">
                  <c:v>RX</c:v>
                </c:pt>
                <c:pt idx="1">
                  <c:v>Pax6</c:v>
                </c:pt>
                <c:pt idx="2">
                  <c:v>Brn3b</c:v>
                </c:pt>
              </c:strCache>
              <c:extLst/>
            </c:strRef>
          </c:cat>
          <c:val>
            <c:numRef>
              <c:f>('まとめ-2（再Hprt)'!$F$10,'まとめ-2（再Hprt)'!$K$10,'まとめ-2（再Hprt)'!$P$10,'まとめ-2（再Hprt)'!$U$10)</c:f>
              <c:numCache>
                <c:formatCode>General</c:formatCode>
                <c:ptCount val="3"/>
                <c:pt idx="0">
                  <c:v>3907.5437404505406</c:v>
                </c:pt>
                <c:pt idx="1">
                  <c:v>23.567408378435903</c:v>
                </c:pt>
                <c:pt idx="2">
                  <c:v>0.80307629107338208</c:v>
                </c:pt>
              </c:numCache>
              <c:extLst/>
            </c:numRef>
          </c:val>
          <c:extLst>
            <c:ext xmlns:c16="http://schemas.microsoft.com/office/drawing/2014/chart" uri="{C3380CC4-5D6E-409C-BE32-E72D297353CC}">
              <c16:uniqueId val="{00000002-794F-472E-AD57-FE04C9CA501E}"/>
            </c:ext>
          </c:extLst>
        </c:ser>
        <c:ser>
          <c:idx val="3"/>
          <c:order val="3"/>
          <c:tx>
            <c:v>day25</c:v>
          </c:tx>
          <c:spPr>
            <a:gradFill>
              <a:gsLst>
                <a:gs pos="0">
                  <a:schemeClr val="accent1">
                    <a:lumMod val="5000"/>
                    <a:lumOff val="95000"/>
                  </a:schemeClr>
                </a:gs>
                <a:gs pos="12000">
                  <a:schemeClr val="accent2">
                    <a:lumMod val="20000"/>
                    <a:lumOff val="80000"/>
                  </a:schemeClr>
                </a:gs>
                <a:gs pos="100000">
                  <a:schemeClr val="accent2"/>
                </a:gs>
                <a:gs pos="100000">
                  <a:schemeClr val="accent2">
                    <a:lumMod val="20000"/>
                    <a:lumOff val="80000"/>
                  </a:schemeClr>
                </a:gs>
              </a:gsLst>
              <a:lin ang="0" scaled="0"/>
            </a:gradFill>
          </c:spPr>
          <c:invertIfNegative val="0"/>
          <c:errBars>
            <c:errBarType val="both"/>
            <c:errValType val="cust"/>
            <c:noEndCap val="0"/>
            <c:plus>
              <c:numRef>
                <c:f>('まとめ-2（再Hprt)'!$G$13,'まとめ-2（再Hprt)'!$L$13,'まとめ-2（再Hprt)'!$Q$13,'まとめ-2（再Hprt)'!$V$13)</c:f>
                <c:numCache>
                  <c:formatCode>General</c:formatCode>
                  <c:ptCount val="3"/>
                  <c:pt idx="0">
                    <c:v>191.05610789940616</c:v>
                  </c:pt>
                  <c:pt idx="1">
                    <c:v>0.9835666318706624</c:v>
                  </c:pt>
                  <c:pt idx="2">
                    <c:v>2.4221559131062325</c:v>
                  </c:pt>
                </c:numCache>
                <c:extLst/>
              </c:numRef>
            </c:plus>
            <c:minus>
              <c:numRef>
                <c:f>('まとめ-2（再Hprt)'!$G$13,'まとめ-2（再Hprt)'!$L$13,'まとめ-2（再Hprt)'!$Q$13,'まとめ-2（再Hprt)'!$V$13)</c:f>
                <c:numCache>
                  <c:formatCode>General</c:formatCode>
                  <c:ptCount val="3"/>
                  <c:pt idx="0">
                    <c:v>191.05610789940616</c:v>
                  </c:pt>
                  <c:pt idx="1">
                    <c:v>0.9835666318706624</c:v>
                  </c:pt>
                  <c:pt idx="2">
                    <c:v>2.4221559131062325</c:v>
                  </c:pt>
                </c:numCache>
                <c:extLst/>
              </c:numRef>
            </c:minus>
          </c:errBars>
          <c:cat>
            <c:strRef>
              <c:f>('まとめ-2（再Hprt)'!$C$1,'まとめ-2（再Hprt)'!$H$1,'まとめ-2（再Hprt)'!$M$1,'まとめ-2（再Hprt)'!$R$1)</c:f>
              <c:strCache>
                <c:ptCount val="3"/>
                <c:pt idx="0">
                  <c:v>RX</c:v>
                </c:pt>
                <c:pt idx="1">
                  <c:v>Pax6</c:v>
                </c:pt>
                <c:pt idx="2">
                  <c:v>Brn3b</c:v>
                </c:pt>
              </c:strCache>
              <c:extLst/>
            </c:strRef>
          </c:cat>
          <c:val>
            <c:numRef>
              <c:f>('まとめ-2（再Hprt)'!$F$13,'まとめ-2（再Hprt)'!$K$13,'まとめ-2（再Hprt)'!$P$13,'まとめ-2（再Hprt)'!$U$13)</c:f>
              <c:numCache>
                <c:formatCode>General</c:formatCode>
                <c:ptCount val="3"/>
                <c:pt idx="0">
                  <c:v>2234.2016835435493</c:v>
                </c:pt>
                <c:pt idx="1">
                  <c:v>35.592837299300697</c:v>
                </c:pt>
                <c:pt idx="2">
                  <c:v>5.3675252204023778</c:v>
                </c:pt>
              </c:numCache>
              <c:extLst/>
            </c:numRef>
          </c:val>
          <c:extLst>
            <c:ext xmlns:c16="http://schemas.microsoft.com/office/drawing/2014/chart" uri="{C3380CC4-5D6E-409C-BE32-E72D297353CC}">
              <c16:uniqueId val="{00000003-794F-472E-AD57-FE04C9CA501E}"/>
            </c:ext>
          </c:extLst>
        </c:ser>
        <c:ser>
          <c:idx val="4"/>
          <c:order val="4"/>
          <c:tx>
            <c:v>day35</c:v>
          </c:tx>
          <c:spPr>
            <a:gradFill>
              <a:gsLst>
                <a:gs pos="0">
                  <a:schemeClr val="accent1">
                    <a:lumMod val="5000"/>
                    <a:lumOff val="95000"/>
                  </a:schemeClr>
                </a:gs>
                <a:gs pos="12000">
                  <a:schemeClr val="accent2">
                    <a:lumMod val="20000"/>
                    <a:lumOff val="80000"/>
                  </a:schemeClr>
                </a:gs>
                <a:gs pos="100000">
                  <a:srgbClr val="C00000"/>
                </a:gs>
                <a:gs pos="100000">
                  <a:schemeClr val="accent2">
                    <a:lumMod val="20000"/>
                    <a:lumOff val="80000"/>
                  </a:schemeClr>
                </a:gs>
              </a:gsLst>
              <a:lin ang="0" scaled="0"/>
            </a:gradFill>
          </c:spPr>
          <c:invertIfNegative val="0"/>
          <c:errBars>
            <c:errBarType val="both"/>
            <c:errValType val="cust"/>
            <c:noEndCap val="0"/>
            <c:plus>
              <c:numRef>
                <c:f>('まとめ-2（再Hprt)'!$G$16,'まとめ-2（再Hprt)'!$L$16,'まとめ-2（再Hprt)'!$Q$16,'まとめ-2（再Hprt)'!$V$16)</c:f>
                <c:numCache>
                  <c:formatCode>General</c:formatCode>
                  <c:ptCount val="4"/>
                  <c:pt idx="0">
                    <c:v>405.69885320591561</c:v>
                  </c:pt>
                  <c:pt idx="1">
                    <c:v>12.085662828832161</c:v>
                  </c:pt>
                  <c:pt idx="2">
                    <c:v>697.96942991416938</c:v>
                  </c:pt>
                  <c:pt idx="3">
                    <c:v>0.59647893968929766</c:v>
                  </c:pt>
                </c:numCache>
                <c:extLst/>
              </c:numRef>
            </c:plus>
            <c:minus>
              <c:numRef>
                <c:f>('まとめ-2（再Hprt)'!$G$16,'まとめ-2（再Hprt)'!$L$16,'まとめ-2（再Hprt)'!$Q$16,'まとめ-2（再Hprt)'!$V$16)</c:f>
                <c:numCache>
                  <c:formatCode>General</c:formatCode>
                  <c:ptCount val="4"/>
                  <c:pt idx="0">
                    <c:v>405.69885320591561</c:v>
                  </c:pt>
                  <c:pt idx="1">
                    <c:v>12.085662828832161</c:v>
                  </c:pt>
                  <c:pt idx="2">
                    <c:v>697.96942991416938</c:v>
                  </c:pt>
                  <c:pt idx="3">
                    <c:v>0.59647893968929766</c:v>
                  </c:pt>
                </c:numCache>
                <c:extLst/>
              </c:numRef>
            </c:minus>
          </c:errBars>
          <c:cat>
            <c:strRef>
              <c:f>('まとめ-2（再Hprt)'!$C$1,'まとめ-2（再Hprt)'!$H$1,'まとめ-2（再Hprt)'!$M$1,'まとめ-2（再Hprt)'!$R$1)</c:f>
              <c:strCache>
                <c:ptCount val="4"/>
                <c:pt idx="0">
                  <c:v>RX</c:v>
                </c:pt>
                <c:pt idx="1">
                  <c:v>Pax6</c:v>
                </c:pt>
                <c:pt idx="2">
                  <c:v>Brn3b</c:v>
                </c:pt>
                <c:pt idx="3">
                  <c:v>γ-synuclein</c:v>
                </c:pt>
              </c:strCache>
              <c:extLst/>
            </c:strRef>
          </c:cat>
          <c:val>
            <c:numRef>
              <c:f>('まとめ-2（再Hprt)'!$F$16,'まとめ-2（再Hprt)'!$K$16,'まとめ-2（再Hprt)'!$P$16)</c:f>
              <c:numCache>
                <c:formatCode>General</c:formatCode>
                <c:ptCount val="3"/>
                <c:pt idx="0">
                  <c:v>807.50685719289174</c:v>
                </c:pt>
                <c:pt idx="1">
                  <c:v>28.541283487637475</c:v>
                </c:pt>
                <c:pt idx="2">
                  <c:v>2636.4492868934317</c:v>
                </c:pt>
              </c:numCache>
              <c:extLst/>
            </c:numRef>
          </c:val>
          <c:extLst>
            <c:ext xmlns:c16="http://schemas.microsoft.com/office/drawing/2014/chart" uri="{C3380CC4-5D6E-409C-BE32-E72D297353CC}">
              <c16:uniqueId val="{00000004-794F-472E-AD57-FE04C9CA501E}"/>
            </c:ext>
          </c:extLst>
        </c:ser>
        <c:dLbls>
          <c:showLegendKey val="0"/>
          <c:showVal val="0"/>
          <c:showCatName val="0"/>
          <c:showSerName val="0"/>
          <c:showPercent val="0"/>
          <c:showBubbleSize val="0"/>
        </c:dLbls>
        <c:gapWidth val="150"/>
        <c:axId val="-943148768"/>
        <c:axId val="-943150400"/>
      </c:barChart>
      <c:catAx>
        <c:axId val="-943148768"/>
        <c:scaling>
          <c:orientation val="minMax"/>
        </c:scaling>
        <c:delete val="1"/>
        <c:axPos val="b"/>
        <c:numFmt formatCode="General" sourceLinked="0"/>
        <c:majorTickMark val="out"/>
        <c:minorTickMark val="none"/>
        <c:tickLblPos val="nextTo"/>
        <c:crossAx val="-943150400"/>
        <c:crossesAt val="0.1"/>
        <c:auto val="1"/>
        <c:lblAlgn val="ctr"/>
        <c:lblOffset val="100"/>
        <c:noMultiLvlLbl val="0"/>
      </c:catAx>
      <c:valAx>
        <c:axId val="-943150400"/>
        <c:scaling>
          <c:logBase val="10"/>
          <c:orientation val="minMax"/>
        </c:scaling>
        <c:delete val="0"/>
        <c:axPos val="l"/>
        <c:majorGridlines/>
        <c:numFmt formatCode="General" sourceLinked="1"/>
        <c:majorTickMark val="out"/>
        <c:minorTickMark val="none"/>
        <c:tickLblPos val="nextTo"/>
        <c:txPr>
          <a:bodyPr/>
          <a:lstStyle/>
          <a:p>
            <a:pPr>
              <a:defRPr sz="1200">
                <a:latin typeface="+mn-lt"/>
              </a:defRPr>
            </a:pPr>
            <a:endParaRPr lang="ja-JP"/>
          </a:p>
        </c:txPr>
        <c:crossAx val="-943148768"/>
        <c:crosses val="autoZero"/>
        <c:crossBetween val="between"/>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TP53</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'TP53'!$A$7</c:f>
              <c:strCache>
                <c:ptCount val="1"/>
                <c:pt idx="0">
                  <c:v>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'TP53'!$B$6:$G$6</c:f>
              <c:numCache>
                <c:formatCode>General</c:formatCode>
                <c:ptCount val="6"/>
                <c:pt idx="0">
                  <c:v>0</c:v>
                </c:pt>
                <c:pt idx="1">
                  <c:v>3</c:v>
                </c:pt>
                <c:pt idx="2">
                  <c:v>6</c:v>
                </c:pt>
                <c:pt idx="3">
                  <c:v>10</c:v>
                </c:pt>
                <c:pt idx="4">
                  <c:v>17</c:v>
                </c:pt>
                <c:pt idx="5">
                  <c:v>35</c:v>
                </c:pt>
              </c:numCache>
            </c:numRef>
          </c:xVal>
          <c:yVal>
            <c:numRef>
              <c:f>'TP53'!$B$7:$G$7</c:f>
              <c:numCache>
                <c:formatCode>General</c:formatCode>
                <c:ptCount val="6"/>
                <c:pt idx="0">
                  <c:v>62.2286</c:v>
                </c:pt>
                <c:pt idx="1">
                  <c:v>60.3504</c:v>
                </c:pt>
                <c:pt idx="2">
                  <c:v>54.000500000000002</c:v>
                </c:pt>
                <c:pt idx="3">
                  <c:v>34.685099999999998</c:v>
                </c:pt>
                <c:pt idx="4">
                  <c:v>29.848299999999998</c:v>
                </c:pt>
                <c:pt idx="5">
                  <c:v>26.735766666666667</c:v>
                </c:pt>
              </c:numCache>
            </c:numRef>
          </c:yVal>
          <c:smooth val="1"/>
          <c:extLst>
            <c:ext xmlns:c16="http://schemas.microsoft.com/office/drawing/2014/chart" uri="{C3380CC4-5D6E-409C-BE32-E72D297353CC}">
              <c16:uniqueId val="{00000000-246C-4559-8A2E-27FB6A9D1C6F}"/>
            </c:ext>
          </c:extLst>
        </c:ser>
        <c:ser>
          <c:idx val="1"/>
          <c:order val="1"/>
          <c:tx>
            <c:strRef>
              <c:f>'TP53'!$A$8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'TP53'!$B$6:$G$6</c:f>
              <c:numCache>
                <c:formatCode>General</c:formatCode>
                <c:ptCount val="6"/>
                <c:pt idx="0">
                  <c:v>0</c:v>
                </c:pt>
                <c:pt idx="1">
                  <c:v>3</c:v>
                </c:pt>
                <c:pt idx="2">
                  <c:v>6</c:v>
                </c:pt>
                <c:pt idx="3">
                  <c:v>10</c:v>
                </c:pt>
                <c:pt idx="4">
                  <c:v>17</c:v>
                </c:pt>
                <c:pt idx="5">
                  <c:v>35</c:v>
                </c:pt>
              </c:numCache>
            </c:numRef>
          </c:xVal>
          <c:yVal>
            <c:numRef>
              <c:f>'TP53'!$B$8:$G$8</c:f>
              <c:numCache>
                <c:formatCode>General</c:formatCode>
                <c:ptCount val="6"/>
                <c:pt idx="0">
                  <c:v>62.2286</c:v>
                </c:pt>
                <c:pt idx="1">
                  <c:v>60.3504</c:v>
                </c:pt>
                <c:pt idx="2">
                  <c:v>56.1693</c:v>
                </c:pt>
                <c:pt idx="3">
                  <c:v>37.2453</c:v>
                </c:pt>
                <c:pt idx="4">
                  <c:v>29.329000000000001</c:v>
                </c:pt>
                <c:pt idx="5">
                  <c:v>26.378500000000003</c:v>
                </c:pt>
              </c:numCache>
            </c:numRef>
          </c:yVal>
          <c:smooth val="1"/>
          <c:extLst>
            <c:ext xmlns:c16="http://schemas.microsoft.com/office/drawing/2014/chart" uri="{C3380CC4-5D6E-409C-BE32-E72D297353CC}">
              <c16:uniqueId val="{00000001-246C-4559-8A2E-27FB6A9D1C6F}"/>
            </c:ext>
          </c:extLst>
        </c:ser>
        <c:ser>
          <c:idx val="2"/>
          <c:order val="2"/>
          <c:tx>
            <c:strRef>
              <c:f>'TP53'!$A$9</c:f>
              <c:strCache>
                <c:ptCount val="1"/>
                <c:pt idx="0">
                  <c:v>180mGy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'TP53'!$B$6:$G$6</c:f>
              <c:numCache>
                <c:formatCode>General</c:formatCode>
                <c:ptCount val="6"/>
                <c:pt idx="0">
                  <c:v>0</c:v>
                </c:pt>
                <c:pt idx="1">
                  <c:v>3</c:v>
                </c:pt>
                <c:pt idx="2">
                  <c:v>6</c:v>
                </c:pt>
                <c:pt idx="3">
                  <c:v>10</c:v>
                </c:pt>
                <c:pt idx="4">
                  <c:v>17</c:v>
                </c:pt>
                <c:pt idx="5">
                  <c:v>35</c:v>
                </c:pt>
              </c:numCache>
            </c:numRef>
          </c:xVal>
          <c:yVal>
            <c:numRef>
              <c:f>'TP53'!$B$9:$G$9</c:f>
              <c:numCache>
                <c:formatCode>General</c:formatCode>
                <c:ptCount val="6"/>
                <c:pt idx="0">
                  <c:v>62.2286</c:v>
                </c:pt>
                <c:pt idx="1">
                  <c:v>60.3504</c:v>
                </c:pt>
                <c:pt idx="2">
                  <c:v>59.279000000000003</c:v>
                </c:pt>
                <c:pt idx="3">
                  <c:v>35.605200000000004</c:v>
                </c:pt>
                <c:pt idx="4">
                  <c:v>26.931999999999999</c:v>
                </c:pt>
                <c:pt idx="5">
                  <c:v>25.239699999999999</c:v>
                </c:pt>
              </c:numCache>
            </c:numRef>
          </c:yVal>
          <c:smooth val="1"/>
          <c:extLst>
            <c:ext xmlns:c16="http://schemas.microsoft.com/office/drawing/2014/chart" uri="{C3380CC4-5D6E-409C-BE32-E72D297353CC}">
              <c16:uniqueId val="{00000002-246C-4559-8A2E-27FB6A9D1C6F}"/>
            </c:ext>
          </c:extLst>
        </c:ser>
        <c:dLbls>
          <c:showLegendKey val="0"/>
          <c:showVal val="0"/>
          <c:showCatName val="0"/>
          <c:showSerName val="0"/>
          <c:showPercent val="0"/>
          <c:showBubbleSize val="0"/>
        </c:dLbls>
        <c:axId val="583560960"/>
        <c:axId val="583530784"/>
      </c:scatterChart>
      <c:valAx>
        <c:axId val="58356096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83530784"/>
        <c:crosses val="autoZero"/>
        <c:crossBetween val="midCat"/>
        <c:majorUnit val="10"/>
      </c:valAx>
      <c:valAx>
        <c:axId val="58353078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83560960"/>
        <c:crosses val="autoZero"/>
        <c:crossBetween val="midCat"/>
        <c:majorUnit val="3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CDKN1A</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CDKN1A!$A$7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CDKN1A!$B$6:$G$6</c:f>
              <c:numCache>
                <c:formatCode>General</c:formatCode>
                <c:ptCount val="6"/>
                <c:pt idx="0">
                  <c:v>0</c:v>
                </c:pt>
                <c:pt idx="1">
                  <c:v>3</c:v>
                </c:pt>
                <c:pt idx="2">
                  <c:v>6</c:v>
                </c:pt>
                <c:pt idx="3">
                  <c:v>10</c:v>
                </c:pt>
                <c:pt idx="4">
                  <c:v>17</c:v>
                </c:pt>
                <c:pt idx="5">
                  <c:v>35</c:v>
                </c:pt>
              </c:numCache>
            </c:numRef>
          </c:xVal>
          <c:yVal>
            <c:numRef>
              <c:f>CDKN1A!$B$7:$G$7</c:f>
              <c:numCache>
                <c:formatCode>General</c:formatCode>
                <c:ptCount val="6"/>
                <c:pt idx="0">
                  <c:v>21.587</c:v>
                </c:pt>
                <c:pt idx="1">
                  <c:v>3.2906499999999999</c:v>
                </c:pt>
                <c:pt idx="2">
                  <c:v>5.7367100000000004</c:v>
                </c:pt>
                <c:pt idx="3">
                  <c:v>28.392800000000001</c:v>
                </c:pt>
                <c:pt idx="4">
                  <c:v>27.179600000000001</c:v>
                </c:pt>
                <c:pt idx="5">
                  <c:v>108.0166</c:v>
                </c:pt>
              </c:numCache>
            </c:numRef>
          </c:yVal>
          <c:smooth val="1"/>
          <c:extLst>
            <c:ext xmlns:c16="http://schemas.microsoft.com/office/drawing/2014/chart" uri="{C3380CC4-5D6E-409C-BE32-E72D297353CC}">
              <c16:uniqueId val="{00000000-2008-4DAC-BA68-D4BD8C5219FF}"/>
            </c:ext>
          </c:extLst>
        </c:ser>
        <c:ser>
          <c:idx val="1"/>
          <c:order val="1"/>
          <c:tx>
            <c:strRef>
              <c:f>CDKN1A!$A$8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CDKN1A!$B$6:$G$6</c:f>
              <c:numCache>
                <c:formatCode>General</c:formatCode>
                <c:ptCount val="6"/>
                <c:pt idx="0">
                  <c:v>0</c:v>
                </c:pt>
                <c:pt idx="1">
                  <c:v>3</c:v>
                </c:pt>
                <c:pt idx="2">
                  <c:v>6</c:v>
                </c:pt>
                <c:pt idx="3">
                  <c:v>10</c:v>
                </c:pt>
                <c:pt idx="4">
                  <c:v>17</c:v>
                </c:pt>
                <c:pt idx="5">
                  <c:v>35</c:v>
                </c:pt>
              </c:numCache>
            </c:numRef>
          </c:xVal>
          <c:yVal>
            <c:numRef>
              <c:f>CDKN1A!$B$8:$G$8</c:f>
              <c:numCache>
                <c:formatCode>General</c:formatCode>
                <c:ptCount val="6"/>
                <c:pt idx="0">
                  <c:v>21.587</c:v>
                </c:pt>
                <c:pt idx="1">
                  <c:v>3.2906499999999999</c:v>
                </c:pt>
                <c:pt idx="2">
                  <c:v>7.0013399999999999</c:v>
                </c:pt>
                <c:pt idx="3">
                  <c:v>40.3401</c:v>
                </c:pt>
                <c:pt idx="4">
                  <c:v>26.971599999999999</c:v>
                </c:pt>
                <c:pt idx="5">
                  <c:v>96.983666666666679</c:v>
                </c:pt>
              </c:numCache>
            </c:numRef>
          </c:yVal>
          <c:smooth val="1"/>
          <c:extLst>
            <c:ext xmlns:c16="http://schemas.microsoft.com/office/drawing/2014/chart" uri="{C3380CC4-5D6E-409C-BE32-E72D297353CC}">
              <c16:uniqueId val="{00000001-2008-4DAC-BA68-D4BD8C5219FF}"/>
            </c:ext>
          </c:extLst>
        </c:ser>
        <c:ser>
          <c:idx val="2"/>
          <c:order val="2"/>
          <c:tx>
            <c:strRef>
              <c:f>CDKN1A!$A$9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CDKN1A!$B$6:$G$6</c:f>
              <c:numCache>
                <c:formatCode>General</c:formatCode>
                <c:ptCount val="6"/>
                <c:pt idx="0">
                  <c:v>0</c:v>
                </c:pt>
                <c:pt idx="1">
                  <c:v>3</c:v>
                </c:pt>
                <c:pt idx="2">
                  <c:v>6</c:v>
                </c:pt>
                <c:pt idx="3">
                  <c:v>10</c:v>
                </c:pt>
                <c:pt idx="4">
                  <c:v>17</c:v>
                </c:pt>
                <c:pt idx="5">
                  <c:v>35</c:v>
                </c:pt>
              </c:numCache>
            </c:numRef>
          </c:xVal>
          <c:yVal>
            <c:numRef>
              <c:f>CDKN1A!$B$9:$G$9</c:f>
              <c:numCache>
                <c:formatCode>General</c:formatCode>
                <c:ptCount val="6"/>
                <c:pt idx="0">
                  <c:v>21.587</c:v>
                </c:pt>
                <c:pt idx="1">
                  <c:v>3.2906499999999999</c:v>
                </c:pt>
                <c:pt idx="2">
                  <c:v>7.3612299999999999</c:v>
                </c:pt>
                <c:pt idx="3">
                  <c:v>37.600900000000003</c:v>
                </c:pt>
                <c:pt idx="4">
                  <c:v>27.535499999999999</c:v>
                </c:pt>
                <c:pt idx="5">
                  <c:v>105.87249999999999</c:v>
                </c:pt>
              </c:numCache>
            </c:numRef>
          </c:yVal>
          <c:smooth val="1"/>
          <c:extLst>
            <c:ext xmlns:c16="http://schemas.microsoft.com/office/drawing/2014/chart" uri="{C3380CC4-5D6E-409C-BE32-E72D297353CC}">
              <c16:uniqueId val="{00000002-2008-4DAC-BA68-D4BD8C5219FF}"/>
            </c:ext>
          </c:extLst>
        </c:ser>
        <c:dLbls>
          <c:showLegendKey val="0"/>
          <c:showVal val="0"/>
          <c:showCatName val="0"/>
          <c:showSerName val="0"/>
          <c:showPercent val="0"/>
          <c:showBubbleSize val="0"/>
        </c:dLbls>
        <c:axId val="576125520"/>
        <c:axId val="576125848"/>
      </c:scatterChart>
      <c:valAx>
        <c:axId val="5761255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6125848"/>
        <c:crosses val="autoZero"/>
        <c:crossBetween val="midCat"/>
        <c:majorUnit val="10"/>
      </c:valAx>
      <c:valAx>
        <c:axId val="57612584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6125520"/>
        <c:crosses val="autoZero"/>
        <c:crossBetween val="midCat"/>
        <c:majorUnit val="6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SIX3</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'SIX3'!$A$7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'SIX3'!$B$6:$G$6</c:f>
              <c:numCache>
                <c:formatCode>General</c:formatCode>
                <c:ptCount val="6"/>
                <c:pt idx="0">
                  <c:v>0</c:v>
                </c:pt>
                <c:pt idx="1">
                  <c:v>3</c:v>
                </c:pt>
                <c:pt idx="2">
                  <c:v>6</c:v>
                </c:pt>
                <c:pt idx="3">
                  <c:v>10</c:v>
                </c:pt>
                <c:pt idx="4">
                  <c:v>17</c:v>
                </c:pt>
                <c:pt idx="5">
                  <c:v>35</c:v>
                </c:pt>
              </c:numCache>
            </c:numRef>
          </c:xVal>
          <c:yVal>
            <c:numRef>
              <c:f>'SIX3'!$B$7:$G$7</c:f>
              <c:numCache>
                <c:formatCode>General</c:formatCode>
                <c:ptCount val="6"/>
                <c:pt idx="0">
                  <c:v>1.82958</c:v>
                </c:pt>
                <c:pt idx="1">
                  <c:v>0.44489699999999999</c:v>
                </c:pt>
                <c:pt idx="2">
                  <c:v>51.777900000000002</c:v>
                </c:pt>
                <c:pt idx="3">
                  <c:v>23.7911</c:v>
                </c:pt>
                <c:pt idx="4">
                  <c:v>93.128200000000007</c:v>
                </c:pt>
                <c:pt idx="5">
                  <c:v>57.910599999999995</c:v>
                </c:pt>
              </c:numCache>
            </c:numRef>
          </c:yVal>
          <c:smooth val="1"/>
          <c:extLst>
            <c:ext xmlns:c16="http://schemas.microsoft.com/office/drawing/2014/chart" uri="{C3380CC4-5D6E-409C-BE32-E72D297353CC}">
              <c16:uniqueId val="{00000000-E213-43B9-94CA-471D7C826DE9}"/>
            </c:ext>
          </c:extLst>
        </c:ser>
        <c:ser>
          <c:idx val="1"/>
          <c:order val="1"/>
          <c:tx>
            <c:strRef>
              <c:f>'SIX3'!$A$8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'SIX3'!$B$6:$G$6</c:f>
              <c:numCache>
                <c:formatCode>General</c:formatCode>
                <c:ptCount val="6"/>
                <c:pt idx="0">
                  <c:v>0</c:v>
                </c:pt>
                <c:pt idx="1">
                  <c:v>3</c:v>
                </c:pt>
                <c:pt idx="2">
                  <c:v>6</c:v>
                </c:pt>
                <c:pt idx="3">
                  <c:v>10</c:v>
                </c:pt>
                <c:pt idx="4">
                  <c:v>17</c:v>
                </c:pt>
                <c:pt idx="5">
                  <c:v>35</c:v>
                </c:pt>
              </c:numCache>
            </c:numRef>
          </c:xVal>
          <c:yVal>
            <c:numRef>
              <c:f>'SIX3'!$B$8:$G$8</c:f>
              <c:numCache>
                <c:formatCode>General</c:formatCode>
                <c:ptCount val="6"/>
                <c:pt idx="0">
                  <c:v>1.82958</c:v>
                </c:pt>
                <c:pt idx="1">
                  <c:v>0.44489699999999999</c:v>
                </c:pt>
                <c:pt idx="2">
                  <c:v>41.1128</c:v>
                </c:pt>
                <c:pt idx="3">
                  <c:v>33.387900000000002</c:v>
                </c:pt>
                <c:pt idx="4">
                  <c:v>103.705</c:v>
                </c:pt>
                <c:pt idx="5">
                  <c:v>60.138599999999997</c:v>
                </c:pt>
              </c:numCache>
            </c:numRef>
          </c:yVal>
          <c:smooth val="1"/>
          <c:extLst>
            <c:ext xmlns:c16="http://schemas.microsoft.com/office/drawing/2014/chart" uri="{C3380CC4-5D6E-409C-BE32-E72D297353CC}">
              <c16:uniqueId val="{00000001-E213-43B9-94CA-471D7C826DE9}"/>
            </c:ext>
          </c:extLst>
        </c:ser>
        <c:ser>
          <c:idx val="2"/>
          <c:order val="2"/>
          <c:tx>
            <c:strRef>
              <c:f>'SIX3'!$A$9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'SIX3'!$B$6:$G$6</c:f>
              <c:numCache>
                <c:formatCode>General</c:formatCode>
                <c:ptCount val="6"/>
                <c:pt idx="0">
                  <c:v>0</c:v>
                </c:pt>
                <c:pt idx="1">
                  <c:v>3</c:v>
                </c:pt>
                <c:pt idx="2">
                  <c:v>6</c:v>
                </c:pt>
                <c:pt idx="3">
                  <c:v>10</c:v>
                </c:pt>
                <c:pt idx="4">
                  <c:v>17</c:v>
                </c:pt>
                <c:pt idx="5">
                  <c:v>35</c:v>
                </c:pt>
              </c:numCache>
            </c:numRef>
          </c:xVal>
          <c:yVal>
            <c:numRef>
              <c:f>'SIX3'!$B$9:$G$9</c:f>
              <c:numCache>
                <c:formatCode>General</c:formatCode>
                <c:ptCount val="6"/>
                <c:pt idx="0">
                  <c:v>1.82958</c:v>
                </c:pt>
                <c:pt idx="1">
                  <c:v>0.44489699999999999</c:v>
                </c:pt>
                <c:pt idx="2">
                  <c:v>45.5747</c:v>
                </c:pt>
                <c:pt idx="3">
                  <c:v>24.001899999999999</c:v>
                </c:pt>
                <c:pt idx="4">
                  <c:v>64.220600000000005</c:v>
                </c:pt>
                <c:pt idx="5">
                  <c:v>74.158866666666668</c:v>
                </c:pt>
              </c:numCache>
            </c:numRef>
          </c:yVal>
          <c:smooth val="1"/>
          <c:extLst>
            <c:ext xmlns:c16="http://schemas.microsoft.com/office/drawing/2014/chart" uri="{C3380CC4-5D6E-409C-BE32-E72D297353CC}">
              <c16:uniqueId val="{00000002-E213-43B9-94CA-471D7C826DE9}"/>
            </c:ext>
          </c:extLst>
        </c:ser>
        <c:dLbls>
          <c:showLegendKey val="0"/>
          <c:showVal val="0"/>
          <c:showCatName val="0"/>
          <c:showSerName val="0"/>
          <c:showPercent val="0"/>
          <c:showBubbleSize val="0"/>
        </c:dLbls>
        <c:axId val="319755984"/>
        <c:axId val="319756312"/>
      </c:scatterChart>
      <c:valAx>
        <c:axId val="31975598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9756312"/>
        <c:crosses val="autoZero"/>
        <c:crossBetween val="midCat"/>
        <c:majorUnit val="10"/>
      </c:valAx>
      <c:valAx>
        <c:axId val="319756312"/>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9755984"/>
        <c:crosses val="autoZero"/>
        <c:crossBetween val="midCat"/>
        <c:majorUnit val="6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DLK1</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'DLK1'!$A$7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'DLK1'!$B$6:$G$6</c:f>
              <c:numCache>
                <c:formatCode>General</c:formatCode>
                <c:ptCount val="6"/>
                <c:pt idx="0">
                  <c:v>0</c:v>
                </c:pt>
                <c:pt idx="1">
                  <c:v>3</c:v>
                </c:pt>
                <c:pt idx="2">
                  <c:v>6</c:v>
                </c:pt>
                <c:pt idx="3">
                  <c:v>10</c:v>
                </c:pt>
                <c:pt idx="4">
                  <c:v>17</c:v>
                </c:pt>
                <c:pt idx="5">
                  <c:v>35</c:v>
                </c:pt>
              </c:numCache>
            </c:numRef>
          </c:xVal>
          <c:yVal>
            <c:numRef>
              <c:f>'DLK1'!$B$7:$G$7</c:f>
              <c:numCache>
                <c:formatCode>General</c:formatCode>
                <c:ptCount val="6"/>
                <c:pt idx="0">
                  <c:v>3.3545099999999999</c:v>
                </c:pt>
                <c:pt idx="1">
                  <c:v>4.5842000000000001</c:v>
                </c:pt>
                <c:pt idx="2">
                  <c:v>222.73500000000001</c:v>
                </c:pt>
                <c:pt idx="3">
                  <c:v>1280.51</c:v>
                </c:pt>
                <c:pt idx="4">
                  <c:v>1043.1400000000001</c:v>
                </c:pt>
                <c:pt idx="5">
                  <c:v>339.13133333333332</c:v>
                </c:pt>
              </c:numCache>
            </c:numRef>
          </c:yVal>
          <c:smooth val="1"/>
          <c:extLst>
            <c:ext xmlns:c16="http://schemas.microsoft.com/office/drawing/2014/chart" uri="{C3380CC4-5D6E-409C-BE32-E72D297353CC}">
              <c16:uniqueId val="{00000000-52A9-41E4-B2F9-359338A504CE}"/>
            </c:ext>
          </c:extLst>
        </c:ser>
        <c:ser>
          <c:idx val="1"/>
          <c:order val="1"/>
          <c:tx>
            <c:strRef>
              <c:f>'DLK1'!$A$8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'DLK1'!$B$6:$G$6</c:f>
              <c:numCache>
                <c:formatCode>General</c:formatCode>
                <c:ptCount val="6"/>
                <c:pt idx="0">
                  <c:v>0</c:v>
                </c:pt>
                <c:pt idx="1">
                  <c:v>3</c:v>
                </c:pt>
                <c:pt idx="2">
                  <c:v>6</c:v>
                </c:pt>
                <c:pt idx="3">
                  <c:v>10</c:v>
                </c:pt>
                <c:pt idx="4">
                  <c:v>17</c:v>
                </c:pt>
                <c:pt idx="5">
                  <c:v>35</c:v>
                </c:pt>
              </c:numCache>
            </c:numRef>
          </c:xVal>
          <c:yVal>
            <c:numRef>
              <c:f>'DLK1'!$B$8:$G$8</c:f>
              <c:numCache>
                <c:formatCode>General</c:formatCode>
                <c:ptCount val="6"/>
                <c:pt idx="0">
                  <c:v>3.3545099999999999</c:v>
                </c:pt>
                <c:pt idx="1">
                  <c:v>4.5842000000000001</c:v>
                </c:pt>
                <c:pt idx="2">
                  <c:v>207.52799999999999</c:v>
                </c:pt>
                <c:pt idx="3">
                  <c:v>1776</c:v>
                </c:pt>
                <c:pt idx="4">
                  <c:v>1284.54</c:v>
                </c:pt>
                <c:pt idx="5">
                  <c:v>423.56023333333331</c:v>
                </c:pt>
              </c:numCache>
            </c:numRef>
          </c:yVal>
          <c:smooth val="1"/>
          <c:extLst>
            <c:ext xmlns:c16="http://schemas.microsoft.com/office/drawing/2014/chart" uri="{C3380CC4-5D6E-409C-BE32-E72D297353CC}">
              <c16:uniqueId val="{00000001-52A9-41E4-B2F9-359338A504CE}"/>
            </c:ext>
          </c:extLst>
        </c:ser>
        <c:ser>
          <c:idx val="2"/>
          <c:order val="2"/>
          <c:tx>
            <c:strRef>
              <c:f>'DLK1'!$A$9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'DLK1'!$B$6:$G$6</c:f>
              <c:numCache>
                <c:formatCode>General</c:formatCode>
                <c:ptCount val="6"/>
                <c:pt idx="0">
                  <c:v>0</c:v>
                </c:pt>
                <c:pt idx="1">
                  <c:v>3</c:v>
                </c:pt>
                <c:pt idx="2">
                  <c:v>6</c:v>
                </c:pt>
                <c:pt idx="3">
                  <c:v>10</c:v>
                </c:pt>
                <c:pt idx="4">
                  <c:v>17</c:v>
                </c:pt>
                <c:pt idx="5">
                  <c:v>35</c:v>
                </c:pt>
              </c:numCache>
            </c:numRef>
          </c:xVal>
          <c:yVal>
            <c:numRef>
              <c:f>'DLK1'!$B$9:$G$9</c:f>
              <c:numCache>
                <c:formatCode>General</c:formatCode>
                <c:ptCount val="6"/>
                <c:pt idx="0">
                  <c:v>3.3545099999999999</c:v>
                </c:pt>
                <c:pt idx="1">
                  <c:v>4.5842000000000001</c:v>
                </c:pt>
                <c:pt idx="2">
                  <c:v>249.39400000000001</c:v>
                </c:pt>
                <c:pt idx="3">
                  <c:v>1552.44</c:v>
                </c:pt>
                <c:pt idx="4">
                  <c:v>900.31600000000003</c:v>
                </c:pt>
                <c:pt idx="5">
                  <c:v>615.73433333333332</c:v>
                </c:pt>
              </c:numCache>
            </c:numRef>
          </c:yVal>
          <c:smooth val="1"/>
          <c:extLst>
            <c:ext xmlns:c16="http://schemas.microsoft.com/office/drawing/2014/chart" uri="{C3380CC4-5D6E-409C-BE32-E72D297353CC}">
              <c16:uniqueId val="{00000002-52A9-41E4-B2F9-359338A504CE}"/>
            </c:ext>
          </c:extLst>
        </c:ser>
        <c:dLbls>
          <c:showLegendKey val="0"/>
          <c:showVal val="0"/>
          <c:showCatName val="0"/>
          <c:showSerName val="0"/>
          <c:showPercent val="0"/>
          <c:showBubbleSize val="0"/>
        </c:dLbls>
        <c:axId val="648806696"/>
        <c:axId val="648807024"/>
      </c:scatterChart>
      <c:valAx>
        <c:axId val="64880669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8807024"/>
        <c:crosses val="autoZero"/>
        <c:crossBetween val="midCat"/>
        <c:majorUnit val="10"/>
      </c:valAx>
      <c:valAx>
        <c:axId val="648807024"/>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8806696"/>
        <c:crosses val="autoZero"/>
        <c:crossBetween val="midCat"/>
        <c:majorUnit val="1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NRG1</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'NRG1'!$A$7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'NRG1'!$B$6:$G$6</c:f>
              <c:numCache>
                <c:formatCode>General</c:formatCode>
                <c:ptCount val="6"/>
                <c:pt idx="0">
                  <c:v>0</c:v>
                </c:pt>
                <c:pt idx="1">
                  <c:v>3</c:v>
                </c:pt>
                <c:pt idx="2">
                  <c:v>6</c:v>
                </c:pt>
                <c:pt idx="3">
                  <c:v>10</c:v>
                </c:pt>
                <c:pt idx="4">
                  <c:v>17</c:v>
                </c:pt>
                <c:pt idx="5">
                  <c:v>35</c:v>
                </c:pt>
              </c:numCache>
            </c:numRef>
          </c:xVal>
          <c:yVal>
            <c:numRef>
              <c:f>'NRG1'!$B$7:$G$7</c:f>
              <c:numCache>
                <c:formatCode>General</c:formatCode>
                <c:ptCount val="6"/>
                <c:pt idx="0">
                  <c:v>0.74671900000000002</c:v>
                </c:pt>
                <c:pt idx="1">
                  <c:v>0.73727299999999996</c:v>
                </c:pt>
                <c:pt idx="2">
                  <c:v>5.7604100000000003</c:v>
                </c:pt>
                <c:pt idx="3">
                  <c:v>25.2545</c:v>
                </c:pt>
                <c:pt idx="4">
                  <c:v>17.7591</c:v>
                </c:pt>
                <c:pt idx="5">
                  <c:v>3.9821233333333335</c:v>
                </c:pt>
              </c:numCache>
            </c:numRef>
          </c:yVal>
          <c:smooth val="1"/>
          <c:extLst>
            <c:ext xmlns:c16="http://schemas.microsoft.com/office/drawing/2014/chart" uri="{C3380CC4-5D6E-409C-BE32-E72D297353CC}">
              <c16:uniqueId val="{00000000-9703-4684-A5E0-24A0259A92BB}"/>
            </c:ext>
          </c:extLst>
        </c:ser>
        <c:ser>
          <c:idx val="1"/>
          <c:order val="1"/>
          <c:tx>
            <c:strRef>
              <c:f>'NRG1'!$A$8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'NRG1'!$B$6:$G$6</c:f>
              <c:numCache>
                <c:formatCode>General</c:formatCode>
                <c:ptCount val="6"/>
                <c:pt idx="0">
                  <c:v>0</c:v>
                </c:pt>
                <c:pt idx="1">
                  <c:v>3</c:v>
                </c:pt>
                <c:pt idx="2">
                  <c:v>6</c:v>
                </c:pt>
                <c:pt idx="3">
                  <c:v>10</c:v>
                </c:pt>
                <c:pt idx="4">
                  <c:v>17</c:v>
                </c:pt>
                <c:pt idx="5">
                  <c:v>35</c:v>
                </c:pt>
              </c:numCache>
            </c:numRef>
          </c:xVal>
          <c:yVal>
            <c:numRef>
              <c:f>'NRG1'!$B$8:$G$8</c:f>
              <c:numCache>
                <c:formatCode>General</c:formatCode>
                <c:ptCount val="6"/>
                <c:pt idx="0">
                  <c:v>0.74671900000000002</c:v>
                </c:pt>
                <c:pt idx="1">
                  <c:v>0.73727299999999996</c:v>
                </c:pt>
                <c:pt idx="2">
                  <c:v>7.9292699999999998</c:v>
                </c:pt>
                <c:pt idx="3">
                  <c:v>30.756</c:v>
                </c:pt>
                <c:pt idx="4">
                  <c:v>15.9641</c:v>
                </c:pt>
                <c:pt idx="5">
                  <c:v>4.8300400000000003</c:v>
                </c:pt>
              </c:numCache>
            </c:numRef>
          </c:yVal>
          <c:smooth val="1"/>
          <c:extLst>
            <c:ext xmlns:c16="http://schemas.microsoft.com/office/drawing/2014/chart" uri="{C3380CC4-5D6E-409C-BE32-E72D297353CC}">
              <c16:uniqueId val="{00000001-9703-4684-A5E0-24A0259A92BB}"/>
            </c:ext>
          </c:extLst>
        </c:ser>
        <c:ser>
          <c:idx val="2"/>
          <c:order val="2"/>
          <c:tx>
            <c:strRef>
              <c:f>'NRG1'!$A$9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'NRG1'!$B$6:$G$6</c:f>
              <c:numCache>
                <c:formatCode>General</c:formatCode>
                <c:ptCount val="6"/>
                <c:pt idx="0">
                  <c:v>0</c:v>
                </c:pt>
                <c:pt idx="1">
                  <c:v>3</c:v>
                </c:pt>
                <c:pt idx="2">
                  <c:v>6</c:v>
                </c:pt>
                <c:pt idx="3">
                  <c:v>10</c:v>
                </c:pt>
                <c:pt idx="4">
                  <c:v>17</c:v>
                </c:pt>
                <c:pt idx="5">
                  <c:v>35</c:v>
                </c:pt>
              </c:numCache>
            </c:numRef>
          </c:xVal>
          <c:yVal>
            <c:numRef>
              <c:f>'NRG1'!$B$9:$G$9</c:f>
              <c:numCache>
                <c:formatCode>General</c:formatCode>
                <c:ptCount val="6"/>
                <c:pt idx="0">
                  <c:v>0.74671900000000002</c:v>
                </c:pt>
                <c:pt idx="1">
                  <c:v>0.73727299999999996</c:v>
                </c:pt>
                <c:pt idx="2">
                  <c:v>7.4909499999999998</c:v>
                </c:pt>
                <c:pt idx="3">
                  <c:v>24.637599999999999</c:v>
                </c:pt>
                <c:pt idx="4">
                  <c:v>9.6545299999999994</c:v>
                </c:pt>
                <c:pt idx="5">
                  <c:v>2.7288299999999999</c:v>
                </c:pt>
              </c:numCache>
            </c:numRef>
          </c:yVal>
          <c:smooth val="1"/>
          <c:extLst>
            <c:ext xmlns:c16="http://schemas.microsoft.com/office/drawing/2014/chart" uri="{C3380CC4-5D6E-409C-BE32-E72D297353CC}">
              <c16:uniqueId val="{00000002-9703-4684-A5E0-24A0259A92BB}"/>
            </c:ext>
          </c:extLst>
        </c:ser>
        <c:dLbls>
          <c:showLegendKey val="0"/>
          <c:showVal val="0"/>
          <c:showCatName val="0"/>
          <c:showSerName val="0"/>
          <c:showPercent val="0"/>
          <c:showBubbleSize val="0"/>
        </c:dLbls>
        <c:axId val="634649536"/>
        <c:axId val="634654784"/>
      </c:scatterChart>
      <c:valAx>
        <c:axId val="63464953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34654784"/>
        <c:crosses val="autoZero"/>
        <c:crossBetween val="midCat"/>
        <c:majorUnit val="10"/>
      </c:valAx>
      <c:valAx>
        <c:axId val="634654784"/>
        <c:scaling>
          <c:orientation val="minMax"/>
          <c:max val="4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34649536"/>
        <c:crosses val="autoZero"/>
        <c:crossBetween val="midCat"/>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PAX6</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'PAX6'!$A$7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'PAX6'!$B$6:$G$6</c:f>
              <c:numCache>
                <c:formatCode>General</c:formatCode>
                <c:ptCount val="6"/>
                <c:pt idx="0">
                  <c:v>0</c:v>
                </c:pt>
                <c:pt idx="1">
                  <c:v>3</c:v>
                </c:pt>
                <c:pt idx="2">
                  <c:v>6</c:v>
                </c:pt>
                <c:pt idx="3">
                  <c:v>10</c:v>
                </c:pt>
                <c:pt idx="4">
                  <c:v>17</c:v>
                </c:pt>
                <c:pt idx="5">
                  <c:v>35</c:v>
                </c:pt>
              </c:numCache>
            </c:numRef>
          </c:xVal>
          <c:yVal>
            <c:numRef>
              <c:f>'PAX6'!$B$7:$G$7</c:f>
              <c:numCache>
                <c:formatCode>General</c:formatCode>
                <c:ptCount val="6"/>
                <c:pt idx="0">
                  <c:v>4.3553300000000004</c:v>
                </c:pt>
                <c:pt idx="1">
                  <c:v>0.391814</c:v>
                </c:pt>
                <c:pt idx="2">
                  <c:v>11.2026</c:v>
                </c:pt>
                <c:pt idx="3">
                  <c:v>75.597399999999993</c:v>
                </c:pt>
                <c:pt idx="4">
                  <c:v>31.3781</c:v>
                </c:pt>
                <c:pt idx="5">
                  <c:v>55.676199999999994</c:v>
                </c:pt>
              </c:numCache>
            </c:numRef>
          </c:yVal>
          <c:smooth val="1"/>
          <c:extLst>
            <c:ext xmlns:c16="http://schemas.microsoft.com/office/drawing/2014/chart" uri="{C3380CC4-5D6E-409C-BE32-E72D297353CC}">
              <c16:uniqueId val="{00000000-7017-431C-91ED-37197A590C6F}"/>
            </c:ext>
          </c:extLst>
        </c:ser>
        <c:ser>
          <c:idx val="1"/>
          <c:order val="1"/>
          <c:tx>
            <c:strRef>
              <c:f>'PAX6'!$A$8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'PAX6'!$B$6:$G$6</c:f>
              <c:numCache>
                <c:formatCode>General</c:formatCode>
                <c:ptCount val="6"/>
                <c:pt idx="0">
                  <c:v>0</c:v>
                </c:pt>
                <c:pt idx="1">
                  <c:v>3</c:v>
                </c:pt>
                <c:pt idx="2">
                  <c:v>6</c:v>
                </c:pt>
                <c:pt idx="3">
                  <c:v>10</c:v>
                </c:pt>
                <c:pt idx="4">
                  <c:v>17</c:v>
                </c:pt>
                <c:pt idx="5">
                  <c:v>35</c:v>
                </c:pt>
              </c:numCache>
            </c:numRef>
          </c:xVal>
          <c:yVal>
            <c:numRef>
              <c:f>'PAX6'!$B$8:$G$8</c:f>
              <c:numCache>
                <c:formatCode>General</c:formatCode>
                <c:ptCount val="6"/>
                <c:pt idx="0">
                  <c:v>4.3553300000000004</c:v>
                </c:pt>
                <c:pt idx="1">
                  <c:v>0.391814</c:v>
                </c:pt>
                <c:pt idx="2">
                  <c:v>13.1599</c:v>
                </c:pt>
                <c:pt idx="3">
                  <c:v>82.903999999999996</c:v>
                </c:pt>
                <c:pt idx="4">
                  <c:v>33.641199999999998</c:v>
                </c:pt>
                <c:pt idx="5">
                  <c:v>50.16556666666667</c:v>
                </c:pt>
              </c:numCache>
            </c:numRef>
          </c:yVal>
          <c:smooth val="1"/>
          <c:extLst>
            <c:ext xmlns:c16="http://schemas.microsoft.com/office/drawing/2014/chart" uri="{C3380CC4-5D6E-409C-BE32-E72D297353CC}">
              <c16:uniqueId val="{00000001-7017-431C-91ED-37197A590C6F}"/>
            </c:ext>
          </c:extLst>
        </c:ser>
        <c:ser>
          <c:idx val="2"/>
          <c:order val="2"/>
          <c:tx>
            <c:strRef>
              <c:f>'PAX6'!$A$9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'PAX6'!$B$6:$G$6</c:f>
              <c:numCache>
                <c:formatCode>General</c:formatCode>
                <c:ptCount val="6"/>
                <c:pt idx="0">
                  <c:v>0</c:v>
                </c:pt>
                <c:pt idx="1">
                  <c:v>3</c:v>
                </c:pt>
                <c:pt idx="2">
                  <c:v>6</c:v>
                </c:pt>
                <c:pt idx="3">
                  <c:v>10</c:v>
                </c:pt>
                <c:pt idx="4">
                  <c:v>17</c:v>
                </c:pt>
                <c:pt idx="5">
                  <c:v>35</c:v>
                </c:pt>
              </c:numCache>
            </c:numRef>
          </c:xVal>
          <c:yVal>
            <c:numRef>
              <c:f>'PAX6'!$B$9:$G$9</c:f>
              <c:numCache>
                <c:formatCode>General</c:formatCode>
                <c:ptCount val="6"/>
                <c:pt idx="0">
                  <c:v>4.3553300000000004</c:v>
                </c:pt>
                <c:pt idx="1">
                  <c:v>0.391814</c:v>
                </c:pt>
                <c:pt idx="2">
                  <c:v>16.146799999999999</c:v>
                </c:pt>
                <c:pt idx="3">
                  <c:v>105.497</c:v>
                </c:pt>
                <c:pt idx="4">
                  <c:v>31.331700000000001</c:v>
                </c:pt>
                <c:pt idx="5">
                  <c:v>36.539033333333329</c:v>
                </c:pt>
              </c:numCache>
            </c:numRef>
          </c:yVal>
          <c:smooth val="1"/>
          <c:extLst>
            <c:ext xmlns:c16="http://schemas.microsoft.com/office/drawing/2014/chart" uri="{C3380CC4-5D6E-409C-BE32-E72D297353CC}">
              <c16:uniqueId val="{00000002-7017-431C-91ED-37197A590C6F}"/>
            </c:ext>
          </c:extLst>
        </c:ser>
        <c:dLbls>
          <c:showLegendKey val="0"/>
          <c:showVal val="0"/>
          <c:showCatName val="0"/>
          <c:showSerName val="0"/>
          <c:showPercent val="0"/>
          <c:showBubbleSize val="0"/>
        </c:dLbls>
        <c:axId val="1025865904"/>
        <c:axId val="1025865544"/>
      </c:scatterChart>
      <c:valAx>
        <c:axId val="10258659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025865544"/>
        <c:crosses val="autoZero"/>
        <c:crossBetween val="midCat"/>
        <c:majorUnit val="10"/>
      </c:valAx>
      <c:valAx>
        <c:axId val="102586554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endParaRPr lang="ja-JP" alt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025865904"/>
        <c:crosses val="autoZero"/>
        <c:crossBetween val="midCat"/>
        <c:majorUnit val="6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VIM</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5219000745698622"/>
          <c:y val="0.25995536761079263"/>
          <c:w val="0.6734460566215249"/>
          <c:h val="0.4618658885645674"/>
        </c:manualLayout>
      </c:layout>
      <c:scatterChart>
        <c:scatterStyle val="smoothMarker"/>
        <c:varyColors val="0"/>
        <c:ser>
          <c:idx val="0"/>
          <c:order val="0"/>
          <c:tx>
            <c:strRef>
              <c:f>VIM!$A$7</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VIM!$B$6:$G$6</c:f>
              <c:numCache>
                <c:formatCode>General</c:formatCode>
                <c:ptCount val="6"/>
                <c:pt idx="0">
                  <c:v>0</c:v>
                </c:pt>
                <c:pt idx="1">
                  <c:v>3</c:v>
                </c:pt>
                <c:pt idx="2">
                  <c:v>6</c:v>
                </c:pt>
                <c:pt idx="3">
                  <c:v>10</c:v>
                </c:pt>
                <c:pt idx="4">
                  <c:v>17</c:v>
                </c:pt>
                <c:pt idx="5">
                  <c:v>35</c:v>
                </c:pt>
              </c:numCache>
            </c:numRef>
          </c:xVal>
          <c:yVal>
            <c:numRef>
              <c:f>VIM!$B$7:$G$7</c:f>
              <c:numCache>
                <c:formatCode>General</c:formatCode>
                <c:ptCount val="6"/>
                <c:pt idx="0">
                  <c:v>108.93</c:v>
                </c:pt>
                <c:pt idx="1">
                  <c:v>50.252800000000001</c:v>
                </c:pt>
                <c:pt idx="2">
                  <c:v>80.0822</c:v>
                </c:pt>
                <c:pt idx="3">
                  <c:v>260.20499999999998</c:v>
                </c:pt>
                <c:pt idx="4">
                  <c:v>370.69900000000001</c:v>
                </c:pt>
                <c:pt idx="5">
                  <c:v>1546.55</c:v>
                </c:pt>
              </c:numCache>
            </c:numRef>
          </c:yVal>
          <c:smooth val="1"/>
          <c:extLst>
            <c:ext xmlns:c16="http://schemas.microsoft.com/office/drawing/2014/chart" uri="{C3380CC4-5D6E-409C-BE32-E72D297353CC}">
              <c16:uniqueId val="{00000000-26F9-444E-BA12-ED1D0C07378F}"/>
            </c:ext>
          </c:extLst>
        </c:ser>
        <c:ser>
          <c:idx val="1"/>
          <c:order val="1"/>
          <c:tx>
            <c:strRef>
              <c:f>VIM!$A$8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VIM!$B$6:$G$6</c:f>
              <c:numCache>
                <c:formatCode>General</c:formatCode>
                <c:ptCount val="6"/>
                <c:pt idx="0">
                  <c:v>0</c:v>
                </c:pt>
                <c:pt idx="1">
                  <c:v>3</c:v>
                </c:pt>
                <c:pt idx="2">
                  <c:v>6</c:v>
                </c:pt>
                <c:pt idx="3">
                  <c:v>10</c:v>
                </c:pt>
                <c:pt idx="4">
                  <c:v>17</c:v>
                </c:pt>
                <c:pt idx="5">
                  <c:v>35</c:v>
                </c:pt>
              </c:numCache>
            </c:numRef>
          </c:xVal>
          <c:yVal>
            <c:numRef>
              <c:f>VIM!$B$8:$G$8</c:f>
              <c:numCache>
                <c:formatCode>General</c:formatCode>
                <c:ptCount val="6"/>
                <c:pt idx="0">
                  <c:v>108.93</c:v>
                </c:pt>
                <c:pt idx="1">
                  <c:v>50.252800000000001</c:v>
                </c:pt>
                <c:pt idx="2">
                  <c:v>95.287899999999993</c:v>
                </c:pt>
                <c:pt idx="3">
                  <c:v>240.98</c:v>
                </c:pt>
                <c:pt idx="4">
                  <c:v>399.13600000000002</c:v>
                </c:pt>
                <c:pt idx="5">
                  <c:v>1788.58</c:v>
                </c:pt>
              </c:numCache>
            </c:numRef>
          </c:yVal>
          <c:smooth val="1"/>
          <c:extLst>
            <c:ext xmlns:c16="http://schemas.microsoft.com/office/drawing/2014/chart" uri="{C3380CC4-5D6E-409C-BE32-E72D297353CC}">
              <c16:uniqueId val="{00000001-26F9-444E-BA12-ED1D0C07378F}"/>
            </c:ext>
          </c:extLst>
        </c:ser>
        <c:ser>
          <c:idx val="2"/>
          <c:order val="2"/>
          <c:tx>
            <c:strRef>
              <c:f>VIM!$A$9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VIM!$B$6:$G$6</c:f>
              <c:numCache>
                <c:formatCode>General</c:formatCode>
                <c:ptCount val="6"/>
                <c:pt idx="0">
                  <c:v>0</c:v>
                </c:pt>
                <c:pt idx="1">
                  <c:v>3</c:v>
                </c:pt>
                <c:pt idx="2">
                  <c:v>6</c:v>
                </c:pt>
                <c:pt idx="3">
                  <c:v>10</c:v>
                </c:pt>
                <c:pt idx="4">
                  <c:v>17</c:v>
                </c:pt>
                <c:pt idx="5">
                  <c:v>35</c:v>
                </c:pt>
              </c:numCache>
            </c:numRef>
          </c:xVal>
          <c:yVal>
            <c:numRef>
              <c:f>VIM!$B$9:$G$9</c:f>
              <c:numCache>
                <c:formatCode>General</c:formatCode>
                <c:ptCount val="6"/>
                <c:pt idx="0">
                  <c:v>108.93</c:v>
                </c:pt>
                <c:pt idx="1">
                  <c:v>50.252800000000001</c:v>
                </c:pt>
                <c:pt idx="2">
                  <c:v>102.041</c:v>
                </c:pt>
                <c:pt idx="3">
                  <c:v>276.45299999999997</c:v>
                </c:pt>
                <c:pt idx="4">
                  <c:v>398.089</c:v>
                </c:pt>
                <c:pt idx="5">
                  <c:v>1916.14</c:v>
                </c:pt>
              </c:numCache>
            </c:numRef>
          </c:yVal>
          <c:smooth val="1"/>
          <c:extLst>
            <c:ext xmlns:c16="http://schemas.microsoft.com/office/drawing/2014/chart" uri="{C3380CC4-5D6E-409C-BE32-E72D297353CC}">
              <c16:uniqueId val="{00000002-26F9-444E-BA12-ED1D0C07378F}"/>
            </c:ext>
          </c:extLst>
        </c:ser>
        <c:dLbls>
          <c:showLegendKey val="0"/>
          <c:showVal val="0"/>
          <c:showCatName val="0"/>
          <c:showSerName val="0"/>
          <c:showPercent val="0"/>
          <c:showBubbleSize val="0"/>
        </c:dLbls>
        <c:axId val="376487216"/>
        <c:axId val="376485416"/>
      </c:scatterChart>
      <c:valAx>
        <c:axId val="3764872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dirty="0"/>
                  <a:t>Day of development</a:t>
                </a:r>
                <a:endParaRPr lang="ja-JP" altLang="en-US"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76485416"/>
        <c:crosses val="autoZero"/>
        <c:crossBetween val="midCat"/>
        <c:majorUnit val="10"/>
      </c:valAx>
      <c:valAx>
        <c:axId val="376485416"/>
        <c:scaling>
          <c:orientation val="minMax"/>
          <c:max val="2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76487216"/>
        <c:crosses val="autoZero"/>
        <c:crossBetween val="midCat"/>
        <c:majorUnit val="10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JUN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JUN!$A$7</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JUN!$B$6:$G$6</c:f>
              <c:numCache>
                <c:formatCode>General</c:formatCode>
                <c:ptCount val="6"/>
                <c:pt idx="0">
                  <c:v>0</c:v>
                </c:pt>
                <c:pt idx="1">
                  <c:v>3</c:v>
                </c:pt>
                <c:pt idx="2">
                  <c:v>6</c:v>
                </c:pt>
                <c:pt idx="3">
                  <c:v>10</c:v>
                </c:pt>
                <c:pt idx="4">
                  <c:v>17</c:v>
                </c:pt>
                <c:pt idx="5">
                  <c:v>35</c:v>
                </c:pt>
              </c:numCache>
            </c:numRef>
          </c:xVal>
          <c:yVal>
            <c:numRef>
              <c:f>JUN!$B$7:$G$7</c:f>
              <c:numCache>
                <c:formatCode>General</c:formatCode>
                <c:ptCount val="6"/>
                <c:pt idx="0">
                  <c:v>107.02200000000001</c:v>
                </c:pt>
                <c:pt idx="1">
                  <c:v>11.7636</c:v>
                </c:pt>
                <c:pt idx="2">
                  <c:v>9.7474799999999995</c:v>
                </c:pt>
                <c:pt idx="3">
                  <c:v>25.816700000000001</c:v>
                </c:pt>
                <c:pt idx="4">
                  <c:v>17.875900000000001</c:v>
                </c:pt>
                <c:pt idx="5">
                  <c:v>41.623699999999999</c:v>
                </c:pt>
              </c:numCache>
            </c:numRef>
          </c:yVal>
          <c:smooth val="1"/>
          <c:extLst>
            <c:ext xmlns:c16="http://schemas.microsoft.com/office/drawing/2014/chart" uri="{C3380CC4-5D6E-409C-BE32-E72D297353CC}">
              <c16:uniqueId val="{00000000-4811-406E-8042-91E6C0ED9C3E}"/>
            </c:ext>
          </c:extLst>
        </c:ser>
        <c:ser>
          <c:idx val="1"/>
          <c:order val="1"/>
          <c:tx>
            <c:strRef>
              <c:f>JUN!$A$8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JUN!$B$6:$G$6</c:f>
              <c:numCache>
                <c:formatCode>General</c:formatCode>
                <c:ptCount val="6"/>
                <c:pt idx="0">
                  <c:v>0</c:v>
                </c:pt>
                <c:pt idx="1">
                  <c:v>3</c:v>
                </c:pt>
                <c:pt idx="2">
                  <c:v>6</c:v>
                </c:pt>
                <c:pt idx="3">
                  <c:v>10</c:v>
                </c:pt>
                <c:pt idx="4">
                  <c:v>17</c:v>
                </c:pt>
                <c:pt idx="5">
                  <c:v>35</c:v>
                </c:pt>
              </c:numCache>
            </c:numRef>
          </c:xVal>
          <c:yVal>
            <c:numRef>
              <c:f>JUN!$B$8:$G$8</c:f>
              <c:numCache>
                <c:formatCode>General</c:formatCode>
                <c:ptCount val="6"/>
                <c:pt idx="0">
                  <c:v>107.02200000000001</c:v>
                </c:pt>
                <c:pt idx="1">
                  <c:v>11.7636</c:v>
                </c:pt>
                <c:pt idx="2">
                  <c:v>9.2898200000000006</c:v>
                </c:pt>
                <c:pt idx="3">
                  <c:v>16.951499999999999</c:v>
                </c:pt>
                <c:pt idx="4">
                  <c:v>21.559000000000001</c:v>
                </c:pt>
                <c:pt idx="5">
                  <c:v>61.882599999999996</c:v>
                </c:pt>
              </c:numCache>
            </c:numRef>
          </c:yVal>
          <c:smooth val="1"/>
          <c:extLst>
            <c:ext xmlns:c16="http://schemas.microsoft.com/office/drawing/2014/chart" uri="{C3380CC4-5D6E-409C-BE32-E72D297353CC}">
              <c16:uniqueId val="{00000001-4811-406E-8042-91E6C0ED9C3E}"/>
            </c:ext>
          </c:extLst>
        </c:ser>
        <c:ser>
          <c:idx val="2"/>
          <c:order val="2"/>
          <c:tx>
            <c:strRef>
              <c:f>JUN!$A$9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JUN!$B$6:$G$6</c:f>
              <c:numCache>
                <c:formatCode>General</c:formatCode>
                <c:ptCount val="6"/>
                <c:pt idx="0">
                  <c:v>0</c:v>
                </c:pt>
                <c:pt idx="1">
                  <c:v>3</c:v>
                </c:pt>
                <c:pt idx="2">
                  <c:v>6</c:v>
                </c:pt>
                <c:pt idx="3">
                  <c:v>10</c:v>
                </c:pt>
                <c:pt idx="4">
                  <c:v>17</c:v>
                </c:pt>
                <c:pt idx="5">
                  <c:v>35</c:v>
                </c:pt>
              </c:numCache>
            </c:numRef>
          </c:xVal>
          <c:yVal>
            <c:numRef>
              <c:f>JUN!$B$9:$G$9</c:f>
              <c:numCache>
                <c:formatCode>General</c:formatCode>
                <c:ptCount val="6"/>
                <c:pt idx="0">
                  <c:v>107.02200000000001</c:v>
                </c:pt>
                <c:pt idx="1">
                  <c:v>11.7636</c:v>
                </c:pt>
                <c:pt idx="2">
                  <c:v>8.5214599999999994</c:v>
                </c:pt>
                <c:pt idx="3">
                  <c:v>14.2692</c:v>
                </c:pt>
                <c:pt idx="4">
                  <c:v>18.0718</c:v>
                </c:pt>
                <c:pt idx="5">
                  <c:v>65.899199999999993</c:v>
                </c:pt>
              </c:numCache>
            </c:numRef>
          </c:yVal>
          <c:smooth val="1"/>
          <c:extLst>
            <c:ext xmlns:c16="http://schemas.microsoft.com/office/drawing/2014/chart" uri="{C3380CC4-5D6E-409C-BE32-E72D297353CC}">
              <c16:uniqueId val="{00000002-4811-406E-8042-91E6C0ED9C3E}"/>
            </c:ext>
          </c:extLst>
        </c:ser>
        <c:dLbls>
          <c:showLegendKey val="0"/>
          <c:showVal val="0"/>
          <c:showCatName val="0"/>
          <c:showSerName val="0"/>
          <c:showPercent val="0"/>
          <c:showBubbleSize val="0"/>
        </c:dLbls>
        <c:axId val="707000416"/>
        <c:axId val="707006896"/>
      </c:scatterChart>
      <c:valAx>
        <c:axId val="7070004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dirty="0"/>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07006896"/>
        <c:crosses val="autoZero"/>
        <c:crossBetween val="midCat"/>
        <c:majorUnit val="10"/>
      </c:valAx>
      <c:valAx>
        <c:axId val="70700689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07000416"/>
        <c:crosses val="autoZero"/>
        <c:crossBetween val="midCat"/>
        <c:majorUnit val="6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PARD3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5031610637230306"/>
          <c:y val="0.24641875331863325"/>
          <c:w val="0.6634638626497088"/>
          <c:h val="0.47850571916581008"/>
        </c:manualLayout>
      </c:layout>
      <c:scatterChart>
        <c:scatterStyle val="smoothMarker"/>
        <c:varyColors val="0"/>
        <c:ser>
          <c:idx val="0"/>
          <c:order val="0"/>
          <c:tx>
            <c:strRef>
              <c:f>PARD3!$A$7</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PARD3!$B$6:$G$6</c:f>
              <c:numCache>
                <c:formatCode>General</c:formatCode>
                <c:ptCount val="6"/>
                <c:pt idx="0">
                  <c:v>0</c:v>
                </c:pt>
                <c:pt idx="1">
                  <c:v>3</c:v>
                </c:pt>
                <c:pt idx="2">
                  <c:v>6</c:v>
                </c:pt>
                <c:pt idx="3">
                  <c:v>10</c:v>
                </c:pt>
                <c:pt idx="4">
                  <c:v>17</c:v>
                </c:pt>
                <c:pt idx="5">
                  <c:v>35</c:v>
                </c:pt>
              </c:numCache>
            </c:numRef>
          </c:xVal>
          <c:yVal>
            <c:numRef>
              <c:f>PARD3!$B$7:$G$7</c:f>
              <c:numCache>
                <c:formatCode>General</c:formatCode>
                <c:ptCount val="6"/>
                <c:pt idx="0">
                  <c:v>16.252700000000001</c:v>
                </c:pt>
                <c:pt idx="1">
                  <c:v>20.869599999999998</c:v>
                </c:pt>
                <c:pt idx="2">
                  <c:v>24.616199999999999</c:v>
                </c:pt>
                <c:pt idx="3">
                  <c:v>20.319500000000001</c:v>
                </c:pt>
                <c:pt idx="4">
                  <c:v>21.478400000000001</c:v>
                </c:pt>
                <c:pt idx="5">
                  <c:v>26.505400000000002</c:v>
                </c:pt>
              </c:numCache>
            </c:numRef>
          </c:yVal>
          <c:smooth val="1"/>
          <c:extLst>
            <c:ext xmlns:c16="http://schemas.microsoft.com/office/drawing/2014/chart" uri="{C3380CC4-5D6E-409C-BE32-E72D297353CC}">
              <c16:uniqueId val="{00000000-5A3C-446E-B137-4D98A53B7AD3}"/>
            </c:ext>
          </c:extLst>
        </c:ser>
        <c:ser>
          <c:idx val="1"/>
          <c:order val="1"/>
          <c:tx>
            <c:strRef>
              <c:f>PARD3!$A$8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2"/>
                </a:solidFill>
              </a:ln>
              <a:effectLst/>
            </c:spPr>
          </c:marker>
          <c:xVal>
            <c:numRef>
              <c:f>PARD3!$B$6:$G$6</c:f>
              <c:numCache>
                <c:formatCode>General</c:formatCode>
                <c:ptCount val="6"/>
                <c:pt idx="0">
                  <c:v>0</c:v>
                </c:pt>
                <c:pt idx="1">
                  <c:v>3</c:v>
                </c:pt>
                <c:pt idx="2">
                  <c:v>6</c:v>
                </c:pt>
                <c:pt idx="3">
                  <c:v>10</c:v>
                </c:pt>
                <c:pt idx="4">
                  <c:v>17</c:v>
                </c:pt>
                <c:pt idx="5">
                  <c:v>35</c:v>
                </c:pt>
              </c:numCache>
            </c:numRef>
          </c:xVal>
          <c:yVal>
            <c:numRef>
              <c:f>PARD3!$B$8:$G$8</c:f>
              <c:numCache>
                <c:formatCode>General</c:formatCode>
                <c:ptCount val="6"/>
                <c:pt idx="0">
                  <c:v>16.252700000000001</c:v>
                </c:pt>
                <c:pt idx="1">
                  <c:v>20.869599999999998</c:v>
                </c:pt>
                <c:pt idx="2">
                  <c:v>22.6098</c:v>
                </c:pt>
                <c:pt idx="3">
                  <c:v>23.329599999999999</c:v>
                </c:pt>
                <c:pt idx="4">
                  <c:v>22.377199999999998</c:v>
                </c:pt>
                <c:pt idx="5">
                  <c:v>25.5688</c:v>
                </c:pt>
              </c:numCache>
            </c:numRef>
          </c:yVal>
          <c:smooth val="1"/>
          <c:extLst>
            <c:ext xmlns:c16="http://schemas.microsoft.com/office/drawing/2014/chart" uri="{C3380CC4-5D6E-409C-BE32-E72D297353CC}">
              <c16:uniqueId val="{00000001-5A3C-446E-B137-4D98A53B7AD3}"/>
            </c:ext>
          </c:extLst>
        </c:ser>
        <c:ser>
          <c:idx val="2"/>
          <c:order val="2"/>
          <c:tx>
            <c:strRef>
              <c:f>PARD3!$A$9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PARD3!$B$6:$G$6</c:f>
              <c:numCache>
                <c:formatCode>General</c:formatCode>
                <c:ptCount val="6"/>
                <c:pt idx="0">
                  <c:v>0</c:v>
                </c:pt>
                <c:pt idx="1">
                  <c:v>3</c:v>
                </c:pt>
                <c:pt idx="2">
                  <c:v>6</c:v>
                </c:pt>
                <c:pt idx="3">
                  <c:v>10</c:v>
                </c:pt>
                <c:pt idx="4">
                  <c:v>17</c:v>
                </c:pt>
                <c:pt idx="5">
                  <c:v>35</c:v>
                </c:pt>
              </c:numCache>
            </c:numRef>
          </c:xVal>
          <c:yVal>
            <c:numRef>
              <c:f>PARD3!$B$9:$G$9</c:f>
              <c:numCache>
                <c:formatCode>General</c:formatCode>
                <c:ptCount val="6"/>
                <c:pt idx="0">
                  <c:v>16.252700000000001</c:v>
                </c:pt>
                <c:pt idx="1">
                  <c:v>20.869599999999998</c:v>
                </c:pt>
                <c:pt idx="2">
                  <c:v>22.535699999999999</c:v>
                </c:pt>
                <c:pt idx="3">
                  <c:v>21.908999999999999</c:v>
                </c:pt>
                <c:pt idx="4">
                  <c:v>30.521599999999999</c:v>
                </c:pt>
                <c:pt idx="5">
                  <c:v>33.404499999999999</c:v>
                </c:pt>
              </c:numCache>
            </c:numRef>
          </c:yVal>
          <c:smooth val="1"/>
          <c:extLst>
            <c:ext xmlns:c16="http://schemas.microsoft.com/office/drawing/2014/chart" uri="{C3380CC4-5D6E-409C-BE32-E72D297353CC}">
              <c16:uniqueId val="{00000002-5A3C-446E-B137-4D98A53B7AD3}"/>
            </c:ext>
          </c:extLst>
        </c:ser>
        <c:dLbls>
          <c:showLegendKey val="0"/>
          <c:showVal val="0"/>
          <c:showCatName val="0"/>
          <c:showSerName val="0"/>
          <c:showPercent val="0"/>
          <c:showBubbleSize val="0"/>
        </c:dLbls>
        <c:axId val="706982416"/>
        <c:axId val="706982776"/>
      </c:scatterChart>
      <c:valAx>
        <c:axId val="7069824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dirty="0"/>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06982776"/>
        <c:crosses val="autoZero"/>
        <c:crossBetween val="midCat"/>
        <c:majorUnit val="10"/>
      </c:valAx>
      <c:valAx>
        <c:axId val="70698277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06982416"/>
        <c:crosses val="autoZero"/>
        <c:crossBetween val="midCat"/>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NEFM</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NEFM!$A$7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NEFM!$B$6:$G$6</c:f>
              <c:numCache>
                <c:formatCode>General</c:formatCode>
                <c:ptCount val="6"/>
                <c:pt idx="0">
                  <c:v>0</c:v>
                </c:pt>
                <c:pt idx="1">
                  <c:v>3</c:v>
                </c:pt>
                <c:pt idx="2">
                  <c:v>6</c:v>
                </c:pt>
                <c:pt idx="3">
                  <c:v>10</c:v>
                </c:pt>
                <c:pt idx="4">
                  <c:v>17</c:v>
                </c:pt>
                <c:pt idx="5">
                  <c:v>35</c:v>
                </c:pt>
              </c:numCache>
            </c:numRef>
          </c:xVal>
          <c:yVal>
            <c:numRef>
              <c:f>NEFM!$B$7:$G$7</c:f>
              <c:numCache>
                <c:formatCode>General</c:formatCode>
                <c:ptCount val="6"/>
                <c:pt idx="0">
                  <c:v>19.854399999999998</c:v>
                </c:pt>
                <c:pt idx="1">
                  <c:v>18.390799999999999</c:v>
                </c:pt>
                <c:pt idx="2">
                  <c:v>6.9567800000000002</c:v>
                </c:pt>
                <c:pt idx="3">
                  <c:v>6.8053100000000004</c:v>
                </c:pt>
                <c:pt idx="4">
                  <c:v>4.67042</c:v>
                </c:pt>
                <c:pt idx="5">
                  <c:v>38.430499999999995</c:v>
                </c:pt>
              </c:numCache>
            </c:numRef>
          </c:yVal>
          <c:smooth val="1"/>
          <c:extLst>
            <c:ext xmlns:c16="http://schemas.microsoft.com/office/drawing/2014/chart" uri="{C3380CC4-5D6E-409C-BE32-E72D297353CC}">
              <c16:uniqueId val="{00000000-FC62-45A1-9098-3A49A20F96A1}"/>
            </c:ext>
          </c:extLst>
        </c:ser>
        <c:ser>
          <c:idx val="1"/>
          <c:order val="1"/>
          <c:tx>
            <c:strRef>
              <c:f>NEFM!$A$8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NEFM!$B$6:$G$6</c:f>
              <c:numCache>
                <c:formatCode>General</c:formatCode>
                <c:ptCount val="6"/>
                <c:pt idx="0">
                  <c:v>0</c:v>
                </c:pt>
                <c:pt idx="1">
                  <c:v>3</c:v>
                </c:pt>
                <c:pt idx="2">
                  <c:v>6</c:v>
                </c:pt>
                <c:pt idx="3">
                  <c:v>10</c:v>
                </c:pt>
                <c:pt idx="4">
                  <c:v>17</c:v>
                </c:pt>
                <c:pt idx="5">
                  <c:v>35</c:v>
                </c:pt>
              </c:numCache>
            </c:numRef>
          </c:xVal>
          <c:yVal>
            <c:numRef>
              <c:f>NEFM!$B$8:$G$8</c:f>
              <c:numCache>
                <c:formatCode>General</c:formatCode>
                <c:ptCount val="6"/>
                <c:pt idx="0">
                  <c:v>19.854399999999998</c:v>
                </c:pt>
                <c:pt idx="1">
                  <c:v>18.390799999999999</c:v>
                </c:pt>
                <c:pt idx="2">
                  <c:v>8.1604899999999994</c:v>
                </c:pt>
                <c:pt idx="3">
                  <c:v>4.97119</c:v>
                </c:pt>
                <c:pt idx="4">
                  <c:v>6.2702999999999998</c:v>
                </c:pt>
                <c:pt idx="5">
                  <c:v>34.5961</c:v>
                </c:pt>
              </c:numCache>
            </c:numRef>
          </c:yVal>
          <c:smooth val="1"/>
          <c:extLst>
            <c:ext xmlns:c16="http://schemas.microsoft.com/office/drawing/2014/chart" uri="{C3380CC4-5D6E-409C-BE32-E72D297353CC}">
              <c16:uniqueId val="{00000001-FC62-45A1-9098-3A49A20F96A1}"/>
            </c:ext>
          </c:extLst>
        </c:ser>
        <c:ser>
          <c:idx val="2"/>
          <c:order val="2"/>
          <c:tx>
            <c:strRef>
              <c:f>NEFM!$A$9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NEFM!$B$6:$G$6</c:f>
              <c:numCache>
                <c:formatCode>General</c:formatCode>
                <c:ptCount val="6"/>
                <c:pt idx="0">
                  <c:v>0</c:v>
                </c:pt>
                <c:pt idx="1">
                  <c:v>3</c:v>
                </c:pt>
                <c:pt idx="2">
                  <c:v>6</c:v>
                </c:pt>
                <c:pt idx="3">
                  <c:v>10</c:v>
                </c:pt>
                <c:pt idx="4">
                  <c:v>17</c:v>
                </c:pt>
                <c:pt idx="5">
                  <c:v>35</c:v>
                </c:pt>
              </c:numCache>
            </c:numRef>
          </c:xVal>
          <c:yVal>
            <c:numRef>
              <c:f>NEFM!$B$9:$G$9</c:f>
              <c:numCache>
                <c:formatCode>General</c:formatCode>
                <c:ptCount val="6"/>
                <c:pt idx="0">
                  <c:v>19.854399999999998</c:v>
                </c:pt>
                <c:pt idx="1">
                  <c:v>18.390799999999999</c:v>
                </c:pt>
                <c:pt idx="2">
                  <c:v>6.7411899999999996</c:v>
                </c:pt>
                <c:pt idx="3">
                  <c:v>5.2789200000000003</c:v>
                </c:pt>
                <c:pt idx="4">
                  <c:v>6.1506100000000004</c:v>
                </c:pt>
                <c:pt idx="5">
                  <c:v>13.886093333333333</c:v>
                </c:pt>
              </c:numCache>
            </c:numRef>
          </c:yVal>
          <c:smooth val="1"/>
          <c:extLst>
            <c:ext xmlns:c16="http://schemas.microsoft.com/office/drawing/2014/chart" uri="{C3380CC4-5D6E-409C-BE32-E72D297353CC}">
              <c16:uniqueId val="{00000002-FC62-45A1-9098-3A49A20F96A1}"/>
            </c:ext>
          </c:extLst>
        </c:ser>
        <c:dLbls>
          <c:showLegendKey val="0"/>
          <c:showVal val="0"/>
          <c:showCatName val="0"/>
          <c:showSerName val="0"/>
          <c:showPercent val="0"/>
          <c:showBubbleSize val="0"/>
        </c:dLbls>
        <c:axId val="647395008"/>
        <c:axId val="647400256"/>
      </c:scatterChart>
      <c:valAx>
        <c:axId val="64739500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7400256"/>
        <c:crosses val="autoZero"/>
        <c:crossBetween val="midCat"/>
        <c:majorUnit val="10"/>
      </c:valAx>
      <c:valAx>
        <c:axId val="647400256"/>
        <c:scaling>
          <c:orientation val="minMax"/>
          <c:max val="5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7395008"/>
        <c:crosses val="autoZero"/>
        <c:crossBetween val="midCat"/>
        <c:majorUnit val="2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dirty="0"/>
              <a:t>MKI67</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'MKI67'!$H$15</c:f>
              <c:strCache>
                <c:ptCount val="1"/>
                <c:pt idx="0">
                  <c:v>Day 6</c:v>
                </c:pt>
              </c:strCache>
            </c:strRef>
          </c:tx>
          <c:spPr>
            <a:solidFill>
              <a:schemeClr val="accent1"/>
            </a:solidFill>
            <a:ln>
              <a:noFill/>
            </a:ln>
            <a:effectLst/>
          </c:spPr>
          <c:invertIfNegative val="0"/>
          <c:errBars>
            <c:errBarType val="both"/>
            <c:errValType val="cust"/>
            <c:noEndCap val="0"/>
            <c:plus>
              <c:numRef>
                <c:f>'MKI67'!$H$18:$H$19</c:f>
                <c:numCache>
                  <c:formatCode>General</c:formatCode>
                  <c:ptCount val="2"/>
                  <c:pt idx="0">
                    <c:v>3.9547869115125533E-2</c:v>
                  </c:pt>
                  <c:pt idx="1">
                    <c:v>1.7800401751253969E-2</c:v>
                  </c:pt>
                </c:numCache>
              </c:numRef>
            </c:plus>
            <c:minus>
              <c:numRef>
                <c:f>'MKI67'!$H$18:$H$19</c:f>
                <c:numCache>
                  <c:formatCode>General</c:formatCode>
                  <c:ptCount val="2"/>
                  <c:pt idx="0">
                    <c:v>3.9547869115125533E-2</c:v>
                  </c:pt>
                  <c:pt idx="1">
                    <c:v>1.7800401751253969E-2</c:v>
                  </c:pt>
                </c:numCache>
              </c:numRef>
            </c:minus>
            <c:spPr>
              <a:noFill/>
              <a:ln w="9525" cap="flat" cmpd="sng" algn="ctr">
                <a:solidFill>
                  <a:schemeClr val="tx1">
                    <a:lumMod val="65000"/>
                    <a:lumOff val="35000"/>
                  </a:schemeClr>
                </a:solidFill>
                <a:round/>
              </a:ln>
              <a:effectLst/>
            </c:spPr>
          </c:errBars>
          <c:cat>
            <c:strRef>
              <c:f>'MKI67'!$G$16:$G$17</c:f>
              <c:strCache>
                <c:ptCount val="2"/>
                <c:pt idx="0">
                  <c:v>30 mGy</c:v>
                </c:pt>
                <c:pt idx="1">
                  <c:v>180 mGy</c:v>
                </c:pt>
              </c:strCache>
            </c:strRef>
          </c:cat>
          <c:val>
            <c:numRef>
              <c:f>'MKI67'!$H$16:$H$17</c:f>
              <c:numCache>
                <c:formatCode>General</c:formatCode>
                <c:ptCount val="2"/>
                <c:pt idx="0">
                  <c:v>1.0371621308848744</c:v>
                </c:pt>
                <c:pt idx="1">
                  <c:v>1.021893401751254</c:v>
                </c:pt>
              </c:numCache>
            </c:numRef>
          </c:val>
          <c:extLst>
            <c:ext xmlns:c16="http://schemas.microsoft.com/office/drawing/2014/chart" uri="{C3380CC4-5D6E-409C-BE32-E72D297353CC}">
              <c16:uniqueId val="{00000000-FAEE-4C31-A9FE-25C442CDC7D5}"/>
            </c:ext>
          </c:extLst>
        </c:ser>
        <c:dLbls>
          <c:showLegendKey val="0"/>
          <c:showVal val="0"/>
          <c:showCatName val="0"/>
          <c:showSerName val="0"/>
          <c:showPercent val="0"/>
          <c:showBubbleSize val="0"/>
        </c:dLbls>
        <c:gapWidth val="219"/>
        <c:overlap val="-27"/>
        <c:axId val="953890536"/>
        <c:axId val="953889816"/>
      </c:barChart>
      <c:catAx>
        <c:axId val="953890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953889816"/>
        <c:crosses val="autoZero"/>
        <c:auto val="1"/>
        <c:lblAlgn val="ctr"/>
        <c:lblOffset val="100"/>
        <c:noMultiLvlLbl val="0"/>
      </c:catAx>
      <c:valAx>
        <c:axId val="953889816"/>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dirty="0"/>
                  <a:t>FC</a:t>
                </a:r>
                <a:r>
                  <a:rPr lang="en-US" altLang="ja-JP" baseline="0" dirty="0"/>
                  <a:t>  (vs 0 </a:t>
                </a:r>
                <a:r>
                  <a:rPr lang="en-US" altLang="ja-JP" baseline="0" dirty="0" err="1"/>
                  <a:t>mGy</a:t>
                </a:r>
                <a:r>
                  <a:rPr lang="en-US" altLang="ja-JP" baseline="0" dirty="0"/>
                  <a:t>)</a:t>
                </a:r>
                <a:endParaRPr lang="en-US" altLang="ja-JP"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953890536"/>
        <c:crosses val="autoZero"/>
        <c:crossBetween val="between"/>
        <c:majorUnit val="0.5"/>
      </c:valAx>
      <c:spPr>
        <a:noFill/>
        <a:ln>
          <a:solidFill>
            <a:schemeClr val="tx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DMD</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DMD!$A$7</c:f>
              <c:strCache>
                <c:ptCount val="1"/>
                <c:pt idx="0">
                  <c:v>0mGy</c:v>
                </c:pt>
              </c:strCache>
            </c:strRef>
          </c:tx>
          <c:spPr>
            <a:ln w="19050" cap="rnd">
              <a:solidFill>
                <a:schemeClr val="accent1"/>
              </a:solidFill>
              <a:round/>
            </a:ln>
            <a:effectLst/>
          </c:spPr>
          <c:marker>
            <c:symbol val="circle"/>
            <c:size val="5"/>
            <c:spPr>
              <a:solidFill>
                <a:schemeClr val="accent5"/>
              </a:solidFill>
              <a:ln w="9525">
                <a:solidFill>
                  <a:schemeClr val="accent1"/>
                </a:solidFill>
              </a:ln>
              <a:effectLst/>
            </c:spPr>
          </c:marker>
          <c:xVal>
            <c:numRef>
              <c:f>DMD!$B$6:$G$6</c:f>
              <c:numCache>
                <c:formatCode>General</c:formatCode>
                <c:ptCount val="6"/>
                <c:pt idx="0">
                  <c:v>0</c:v>
                </c:pt>
                <c:pt idx="1">
                  <c:v>3</c:v>
                </c:pt>
                <c:pt idx="2">
                  <c:v>6</c:v>
                </c:pt>
                <c:pt idx="3">
                  <c:v>10</c:v>
                </c:pt>
                <c:pt idx="4">
                  <c:v>17</c:v>
                </c:pt>
                <c:pt idx="5">
                  <c:v>35</c:v>
                </c:pt>
              </c:numCache>
            </c:numRef>
          </c:xVal>
          <c:yVal>
            <c:numRef>
              <c:f>DMD!$B$7:$G$7</c:f>
              <c:numCache>
                <c:formatCode>General</c:formatCode>
                <c:ptCount val="6"/>
                <c:pt idx="0">
                  <c:v>8.7748100000000004</c:v>
                </c:pt>
                <c:pt idx="1">
                  <c:v>5.3157399999999999</c:v>
                </c:pt>
                <c:pt idx="2">
                  <c:v>16.698499999999999</c:v>
                </c:pt>
                <c:pt idx="3">
                  <c:v>28.677900000000001</c:v>
                </c:pt>
                <c:pt idx="4">
                  <c:v>28.076799999999999</c:v>
                </c:pt>
                <c:pt idx="5">
                  <c:v>46.728633333333335</c:v>
                </c:pt>
              </c:numCache>
            </c:numRef>
          </c:yVal>
          <c:smooth val="1"/>
          <c:extLst>
            <c:ext xmlns:c16="http://schemas.microsoft.com/office/drawing/2014/chart" uri="{C3380CC4-5D6E-409C-BE32-E72D297353CC}">
              <c16:uniqueId val="{00000000-B773-4BED-8319-CDC61AB237FE}"/>
            </c:ext>
          </c:extLst>
        </c:ser>
        <c:ser>
          <c:idx val="1"/>
          <c:order val="1"/>
          <c:tx>
            <c:strRef>
              <c:f>DMD!$A$8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DMD!$B$6:$G$6</c:f>
              <c:numCache>
                <c:formatCode>General</c:formatCode>
                <c:ptCount val="6"/>
                <c:pt idx="0">
                  <c:v>0</c:v>
                </c:pt>
                <c:pt idx="1">
                  <c:v>3</c:v>
                </c:pt>
                <c:pt idx="2">
                  <c:v>6</c:v>
                </c:pt>
                <c:pt idx="3">
                  <c:v>10</c:v>
                </c:pt>
                <c:pt idx="4">
                  <c:v>17</c:v>
                </c:pt>
                <c:pt idx="5">
                  <c:v>35</c:v>
                </c:pt>
              </c:numCache>
            </c:numRef>
          </c:xVal>
          <c:yVal>
            <c:numRef>
              <c:f>DMD!$B$8:$G$8</c:f>
              <c:numCache>
                <c:formatCode>General</c:formatCode>
                <c:ptCount val="6"/>
                <c:pt idx="0">
                  <c:v>8.7748100000000004</c:v>
                </c:pt>
                <c:pt idx="1">
                  <c:v>5.3157399999999999</c:v>
                </c:pt>
                <c:pt idx="2">
                  <c:v>17.518899999999999</c:v>
                </c:pt>
                <c:pt idx="3">
                  <c:v>22.683399999999999</c:v>
                </c:pt>
                <c:pt idx="4">
                  <c:v>33.036499999999997</c:v>
                </c:pt>
                <c:pt idx="5">
                  <c:v>52.404066666666665</c:v>
                </c:pt>
              </c:numCache>
            </c:numRef>
          </c:yVal>
          <c:smooth val="1"/>
          <c:extLst>
            <c:ext xmlns:c16="http://schemas.microsoft.com/office/drawing/2014/chart" uri="{C3380CC4-5D6E-409C-BE32-E72D297353CC}">
              <c16:uniqueId val="{00000001-B773-4BED-8319-CDC61AB237FE}"/>
            </c:ext>
          </c:extLst>
        </c:ser>
        <c:ser>
          <c:idx val="2"/>
          <c:order val="2"/>
          <c:tx>
            <c:strRef>
              <c:f>DMD!$A$9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DMD!$B$6:$G$6</c:f>
              <c:numCache>
                <c:formatCode>General</c:formatCode>
                <c:ptCount val="6"/>
                <c:pt idx="0">
                  <c:v>0</c:v>
                </c:pt>
                <c:pt idx="1">
                  <c:v>3</c:v>
                </c:pt>
                <c:pt idx="2">
                  <c:v>6</c:v>
                </c:pt>
                <c:pt idx="3">
                  <c:v>10</c:v>
                </c:pt>
                <c:pt idx="4">
                  <c:v>17</c:v>
                </c:pt>
                <c:pt idx="5">
                  <c:v>35</c:v>
                </c:pt>
              </c:numCache>
            </c:numRef>
          </c:xVal>
          <c:yVal>
            <c:numRef>
              <c:f>DMD!$B$9:$G$9</c:f>
              <c:numCache>
                <c:formatCode>General</c:formatCode>
                <c:ptCount val="6"/>
                <c:pt idx="0">
                  <c:v>8.7748100000000004</c:v>
                </c:pt>
                <c:pt idx="1">
                  <c:v>5.3157399999999999</c:v>
                </c:pt>
                <c:pt idx="2">
                  <c:v>17.864000000000001</c:v>
                </c:pt>
                <c:pt idx="3">
                  <c:v>18.899100000000001</c:v>
                </c:pt>
                <c:pt idx="4">
                  <c:v>44.436399999999999</c:v>
                </c:pt>
                <c:pt idx="5">
                  <c:v>57.923433333333328</c:v>
                </c:pt>
              </c:numCache>
            </c:numRef>
          </c:yVal>
          <c:smooth val="1"/>
          <c:extLst>
            <c:ext xmlns:c16="http://schemas.microsoft.com/office/drawing/2014/chart" uri="{C3380CC4-5D6E-409C-BE32-E72D297353CC}">
              <c16:uniqueId val="{00000002-B773-4BED-8319-CDC61AB237FE}"/>
            </c:ext>
          </c:extLst>
        </c:ser>
        <c:dLbls>
          <c:showLegendKey val="0"/>
          <c:showVal val="0"/>
          <c:showCatName val="0"/>
          <c:showSerName val="0"/>
          <c:showPercent val="0"/>
          <c:showBubbleSize val="0"/>
        </c:dLbls>
        <c:axId val="659810056"/>
        <c:axId val="659813008"/>
      </c:scatterChart>
      <c:valAx>
        <c:axId val="6598100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59813008"/>
        <c:crosses val="autoZero"/>
        <c:crossBetween val="midCat"/>
        <c:majorUnit val="10"/>
      </c:valAx>
      <c:valAx>
        <c:axId val="65981300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59810056"/>
        <c:crosses val="autoZero"/>
        <c:crossBetween val="midCat"/>
        <c:majorUnit val="3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VSX2</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'VSX2'!$A$7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'VSX2'!$B$6:$G$6</c:f>
              <c:numCache>
                <c:formatCode>General</c:formatCode>
                <c:ptCount val="6"/>
                <c:pt idx="0">
                  <c:v>0</c:v>
                </c:pt>
                <c:pt idx="1">
                  <c:v>3</c:v>
                </c:pt>
                <c:pt idx="2">
                  <c:v>6</c:v>
                </c:pt>
                <c:pt idx="3">
                  <c:v>10</c:v>
                </c:pt>
                <c:pt idx="4">
                  <c:v>17</c:v>
                </c:pt>
                <c:pt idx="5">
                  <c:v>35</c:v>
                </c:pt>
              </c:numCache>
            </c:numRef>
          </c:xVal>
          <c:yVal>
            <c:numRef>
              <c:f>'VSX2'!$B$7:$G$7</c:f>
              <c:numCache>
                <c:formatCode>General</c:formatCode>
                <c:ptCount val="6"/>
                <c:pt idx="0">
                  <c:v>0.13389999999999999</c:v>
                </c:pt>
                <c:pt idx="1">
                  <c:v>8.19883E-2</c:v>
                </c:pt>
                <c:pt idx="2">
                  <c:v>0</c:v>
                </c:pt>
                <c:pt idx="3">
                  <c:v>0.23139899999999999</c:v>
                </c:pt>
                <c:pt idx="4">
                  <c:v>2.4632000000000001</c:v>
                </c:pt>
                <c:pt idx="5">
                  <c:v>62.855533333333334</c:v>
                </c:pt>
              </c:numCache>
            </c:numRef>
          </c:yVal>
          <c:smooth val="1"/>
          <c:extLst>
            <c:ext xmlns:c16="http://schemas.microsoft.com/office/drawing/2014/chart" uri="{C3380CC4-5D6E-409C-BE32-E72D297353CC}">
              <c16:uniqueId val="{00000000-859F-4154-BC5E-B8C08E4F6CF1}"/>
            </c:ext>
          </c:extLst>
        </c:ser>
        <c:ser>
          <c:idx val="1"/>
          <c:order val="1"/>
          <c:tx>
            <c:strRef>
              <c:f>'VSX2'!$A$8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'VSX2'!$B$6:$G$6</c:f>
              <c:numCache>
                <c:formatCode>General</c:formatCode>
                <c:ptCount val="6"/>
                <c:pt idx="0">
                  <c:v>0</c:v>
                </c:pt>
                <c:pt idx="1">
                  <c:v>3</c:v>
                </c:pt>
                <c:pt idx="2">
                  <c:v>6</c:v>
                </c:pt>
                <c:pt idx="3">
                  <c:v>10</c:v>
                </c:pt>
                <c:pt idx="4">
                  <c:v>17</c:v>
                </c:pt>
                <c:pt idx="5">
                  <c:v>35</c:v>
                </c:pt>
              </c:numCache>
            </c:numRef>
          </c:xVal>
          <c:yVal>
            <c:numRef>
              <c:f>'VSX2'!$B$8:$G$8</c:f>
              <c:numCache>
                <c:formatCode>General</c:formatCode>
                <c:ptCount val="6"/>
                <c:pt idx="0">
                  <c:v>0.13389999999999999</c:v>
                </c:pt>
                <c:pt idx="1">
                  <c:v>8.19883E-2</c:v>
                </c:pt>
                <c:pt idx="2">
                  <c:v>3.9672800000000001E-2</c:v>
                </c:pt>
                <c:pt idx="3">
                  <c:v>1.45367</c:v>
                </c:pt>
                <c:pt idx="4">
                  <c:v>4.0460200000000004</c:v>
                </c:pt>
                <c:pt idx="5">
                  <c:v>40.237833333333334</c:v>
                </c:pt>
              </c:numCache>
            </c:numRef>
          </c:yVal>
          <c:smooth val="1"/>
          <c:extLst>
            <c:ext xmlns:c16="http://schemas.microsoft.com/office/drawing/2014/chart" uri="{C3380CC4-5D6E-409C-BE32-E72D297353CC}">
              <c16:uniqueId val="{00000001-859F-4154-BC5E-B8C08E4F6CF1}"/>
            </c:ext>
          </c:extLst>
        </c:ser>
        <c:ser>
          <c:idx val="2"/>
          <c:order val="2"/>
          <c:tx>
            <c:strRef>
              <c:f>'VSX2'!$A$9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'VSX2'!$B$6:$G$6</c:f>
              <c:numCache>
                <c:formatCode>General</c:formatCode>
                <c:ptCount val="6"/>
                <c:pt idx="0">
                  <c:v>0</c:v>
                </c:pt>
                <c:pt idx="1">
                  <c:v>3</c:v>
                </c:pt>
                <c:pt idx="2">
                  <c:v>6</c:v>
                </c:pt>
                <c:pt idx="3">
                  <c:v>10</c:v>
                </c:pt>
                <c:pt idx="4">
                  <c:v>17</c:v>
                </c:pt>
                <c:pt idx="5">
                  <c:v>35</c:v>
                </c:pt>
              </c:numCache>
            </c:numRef>
          </c:xVal>
          <c:yVal>
            <c:numRef>
              <c:f>'VSX2'!$B$9:$G$9</c:f>
              <c:numCache>
                <c:formatCode>General</c:formatCode>
                <c:ptCount val="6"/>
                <c:pt idx="0">
                  <c:v>0.13389999999999999</c:v>
                </c:pt>
                <c:pt idx="1">
                  <c:v>8.19883E-2</c:v>
                </c:pt>
                <c:pt idx="2">
                  <c:v>3.78287E-2</c:v>
                </c:pt>
                <c:pt idx="3">
                  <c:v>0.46512500000000001</c:v>
                </c:pt>
                <c:pt idx="4">
                  <c:v>0</c:v>
                </c:pt>
                <c:pt idx="5">
                  <c:v>43.266533333333335</c:v>
                </c:pt>
              </c:numCache>
            </c:numRef>
          </c:yVal>
          <c:smooth val="1"/>
          <c:extLst>
            <c:ext xmlns:c16="http://schemas.microsoft.com/office/drawing/2014/chart" uri="{C3380CC4-5D6E-409C-BE32-E72D297353CC}">
              <c16:uniqueId val="{00000002-859F-4154-BC5E-B8C08E4F6CF1}"/>
            </c:ext>
          </c:extLst>
        </c:ser>
        <c:dLbls>
          <c:showLegendKey val="0"/>
          <c:showVal val="0"/>
          <c:showCatName val="0"/>
          <c:showSerName val="0"/>
          <c:showPercent val="0"/>
          <c:showBubbleSize val="0"/>
        </c:dLbls>
        <c:axId val="667161392"/>
        <c:axId val="667163032"/>
      </c:scatterChart>
      <c:valAx>
        <c:axId val="6671613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67163032"/>
        <c:crosses val="autoZero"/>
        <c:crossBetween val="midCat"/>
        <c:majorUnit val="10"/>
      </c:valAx>
      <c:valAx>
        <c:axId val="667163032"/>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67161392"/>
        <c:crosses val="autoZero"/>
        <c:crossBetween val="midCat"/>
        <c:majorUnit val="3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PAX2</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'PAX2'!$A$7</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'PAX2'!$B$6:$G$6</c:f>
              <c:numCache>
                <c:formatCode>General</c:formatCode>
                <c:ptCount val="6"/>
                <c:pt idx="0">
                  <c:v>0</c:v>
                </c:pt>
                <c:pt idx="1">
                  <c:v>3</c:v>
                </c:pt>
                <c:pt idx="2">
                  <c:v>6</c:v>
                </c:pt>
                <c:pt idx="3">
                  <c:v>10</c:v>
                </c:pt>
                <c:pt idx="4">
                  <c:v>17</c:v>
                </c:pt>
                <c:pt idx="5">
                  <c:v>35</c:v>
                </c:pt>
              </c:numCache>
            </c:numRef>
          </c:xVal>
          <c:yVal>
            <c:numRef>
              <c:f>'PAX2'!$B$7:$G$7</c:f>
              <c:numCache>
                <c:formatCode>General</c:formatCode>
                <c:ptCount val="6"/>
                <c:pt idx="0">
                  <c:v>0.14650299999999999</c:v>
                </c:pt>
                <c:pt idx="1">
                  <c:v>3.3632500000000003E-2</c:v>
                </c:pt>
                <c:pt idx="2">
                  <c:v>0.56366099999999997</c:v>
                </c:pt>
                <c:pt idx="3">
                  <c:v>1.41567</c:v>
                </c:pt>
                <c:pt idx="4">
                  <c:v>29.2226</c:v>
                </c:pt>
                <c:pt idx="5">
                  <c:v>34.198766666666664</c:v>
                </c:pt>
              </c:numCache>
            </c:numRef>
          </c:yVal>
          <c:smooth val="1"/>
          <c:extLst>
            <c:ext xmlns:c16="http://schemas.microsoft.com/office/drawing/2014/chart" uri="{C3380CC4-5D6E-409C-BE32-E72D297353CC}">
              <c16:uniqueId val="{00000000-9705-46C7-B347-80AD4D275406}"/>
            </c:ext>
          </c:extLst>
        </c:ser>
        <c:ser>
          <c:idx val="1"/>
          <c:order val="1"/>
          <c:tx>
            <c:strRef>
              <c:f>'PAX2'!$A$8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'PAX2'!$B$6:$G$6</c:f>
              <c:numCache>
                <c:formatCode>General</c:formatCode>
                <c:ptCount val="6"/>
                <c:pt idx="0">
                  <c:v>0</c:v>
                </c:pt>
                <c:pt idx="1">
                  <c:v>3</c:v>
                </c:pt>
                <c:pt idx="2">
                  <c:v>6</c:v>
                </c:pt>
                <c:pt idx="3">
                  <c:v>10</c:v>
                </c:pt>
                <c:pt idx="4">
                  <c:v>17</c:v>
                </c:pt>
                <c:pt idx="5">
                  <c:v>35</c:v>
                </c:pt>
              </c:numCache>
            </c:numRef>
          </c:xVal>
          <c:yVal>
            <c:numRef>
              <c:f>'PAX2'!$B$8:$G$8</c:f>
              <c:numCache>
                <c:formatCode>General</c:formatCode>
                <c:ptCount val="6"/>
                <c:pt idx="0">
                  <c:v>0.14650299999999999</c:v>
                </c:pt>
                <c:pt idx="1">
                  <c:v>3.3632500000000003E-2</c:v>
                </c:pt>
                <c:pt idx="2">
                  <c:v>0.40602700000000003</c:v>
                </c:pt>
                <c:pt idx="3">
                  <c:v>0.82403400000000004</c:v>
                </c:pt>
                <c:pt idx="4">
                  <c:v>30.622199999999999</c:v>
                </c:pt>
                <c:pt idx="5">
                  <c:v>33.374266666666671</c:v>
                </c:pt>
              </c:numCache>
            </c:numRef>
          </c:yVal>
          <c:smooth val="1"/>
          <c:extLst>
            <c:ext xmlns:c16="http://schemas.microsoft.com/office/drawing/2014/chart" uri="{C3380CC4-5D6E-409C-BE32-E72D297353CC}">
              <c16:uniqueId val="{00000001-9705-46C7-B347-80AD4D275406}"/>
            </c:ext>
          </c:extLst>
        </c:ser>
        <c:ser>
          <c:idx val="2"/>
          <c:order val="2"/>
          <c:tx>
            <c:strRef>
              <c:f>'PAX2'!$A$9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'PAX2'!$B$6:$G$6</c:f>
              <c:numCache>
                <c:formatCode>General</c:formatCode>
                <c:ptCount val="6"/>
                <c:pt idx="0">
                  <c:v>0</c:v>
                </c:pt>
                <c:pt idx="1">
                  <c:v>3</c:v>
                </c:pt>
                <c:pt idx="2">
                  <c:v>6</c:v>
                </c:pt>
                <c:pt idx="3">
                  <c:v>10</c:v>
                </c:pt>
                <c:pt idx="4">
                  <c:v>17</c:v>
                </c:pt>
                <c:pt idx="5">
                  <c:v>35</c:v>
                </c:pt>
              </c:numCache>
            </c:numRef>
          </c:xVal>
          <c:yVal>
            <c:numRef>
              <c:f>'PAX2'!$B$9:$G$9</c:f>
              <c:numCache>
                <c:formatCode>General</c:formatCode>
                <c:ptCount val="6"/>
                <c:pt idx="0">
                  <c:v>0.14650299999999999</c:v>
                </c:pt>
                <c:pt idx="1">
                  <c:v>3.3632500000000003E-2</c:v>
                </c:pt>
                <c:pt idx="2">
                  <c:v>0.67390300000000003</c:v>
                </c:pt>
                <c:pt idx="3">
                  <c:v>1.31633</c:v>
                </c:pt>
                <c:pt idx="4">
                  <c:v>18.1614</c:v>
                </c:pt>
                <c:pt idx="5">
                  <c:v>44.090933333333332</c:v>
                </c:pt>
              </c:numCache>
            </c:numRef>
          </c:yVal>
          <c:smooth val="1"/>
          <c:extLst>
            <c:ext xmlns:c16="http://schemas.microsoft.com/office/drawing/2014/chart" uri="{C3380CC4-5D6E-409C-BE32-E72D297353CC}">
              <c16:uniqueId val="{00000002-9705-46C7-B347-80AD4D275406}"/>
            </c:ext>
          </c:extLst>
        </c:ser>
        <c:dLbls>
          <c:showLegendKey val="0"/>
          <c:showVal val="0"/>
          <c:showCatName val="0"/>
          <c:showSerName val="0"/>
          <c:showPercent val="0"/>
          <c:showBubbleSize val="0"/>
        </c:dLbls>
        <c:axId val="644239544"/>
        <c:axId val="644236592"/>
      </c:scatterChart>
      <c:valAx>
        <c:axId val="6442395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4236592"/>
        <c:crosses val="autoZero"/>
        <c:crossBetween val="midCat"/>
        <c:majorUnit val="10"/>
      </c:valAx>
      <c:valAx>
        <c:axId val="644236592"/>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4239544"/>
        <c:crosses val="autoZero"/>
        <c:crossBetween val="midCat"/>
        <c:majorUnit val="2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COL4A5</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COL4A5!$A$7</c:f>
              <c:strCache>
                <c:ptCount val="1"/>
                <c:pt idx="0">
                  <c:v>0mGy</c:v>
                </c:pt>
              </c:strCache>
            </c:strRef>
          </c:tx>
          <c:spPr>
            <a:ln w="19050" cap="rnd">
              <a:solidFill>
                <a:schemeClr val="accent1"/>
              </a:solidFill>
              <a:round/>
            </a:ln>
            <a:effectLst/>
          </c:spPr>
          <c:marker>
            <c:symbol val="circle"/>
            <c:size val="5"/>
            <c:spPr>
              <a:solidFill>
                <a:schemeClr val="accent5"/>
              </a:solidFill>
              <a:ln w="9525">
                <a:solidFill>
                  <a:schemeClr val="accent1"/>
                </a:solidFill>
              </a:ln>
              <a:effectLst/>
            </c:spPr>
          </c:marker>
          <c:xVal>
            <c:numRef>
              <c:f>COL4A5!$B$6:$G$6</c:f>
              <c:numCache>
                <c:formatCode>General</c:formatCode>
                <c:ptCount val="6"/>
                <c:pt idx="0">
                  <c:v>0</c:v>
                </c:pt>
                <c:pt idx="1">
                  <c:v>3</c:v>
                </c:pt>
                <c:pt idx="2">
                  <c:v>6</c:v>
                </c:pt>
                <c:pt idx="3">
                  <c:v>10</c:v>
                </c:pt>
                <c:pt idx="4">
                  <c:v>17</c:v>
                </c:pt>
                <c:pt idx="5">
                  <c:v>35</c:v>
                </c:pt>
              </c:numCache>
            </c:numRef>
          </c:xVal>
          <c:yVal>
            <c:numRef>
              <c:f>COL4A5!$B$7:$G$7</c:f>
              <c:numCache>
                <c:formatCode>General</c:formatCode>
                <c:ptCount val="6"/>
                <c:pt idx="0">
                  <c:v>13.817600000000001</c:v>
                </c:pt>
                <c:pt idx="1">
                  <c:v>14.29</c:v>
                </c:pt>
                <c:pt idx="2">
                  <c:v>24.5105</c:v>
                </c:pt>
                <c:pt idx="3">
                  <c:v>55.710599999999999</c:v>
                </c:pt>
                <c:pt idx="4">
                  <c:v>50.314900000000002</c:v>
                </c:pt>
                <c:pt idx="5">
                  <c:v>82.743533333333332</c:v>
                </c:pt>
              </c:numCache>
            </c:numRef>
          </c:yVal>
          <c:smooth val="1"/>
          <c:extLst>
            <c:ext xmlns:c16="http://schemas.microsoft.com/office/drawing/2014/chart" uri="{C3380CC4-5D6E-409C-BE32-E72D297353CC}">
              <c16:uniqueId val="{00000000-60C7-4405-841A-09A6C17D8AB0}"/>
            </c:ext>
          </c:extLst>
        </c:ser>
        <c:ser>
          <c:idx val="1"/>
          <c:order val="1"/>
          <c:tx>
            <c:strRef>
              <c:f>COL4A5!$A$8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COL4A5!$B$6:$G$6</c:f>
              <c:numCache>
                <c:formatCode>General</c:formatCode>
                <c:ptCount val="6"/>
                <c:pt idx="0">
                  <c:v>0</c:v>
                </c:pt>
                <c:pt idx="1">
                  <c:v>3</c:v>
                </c:pt>
                <c:pt idx="2">
                  <c:v>6</c:v>
                </c:pt>
                <c:pt idx="3">
                  <c:v>10</c:v>
                </c:pt>
                <c:pt idx="4">
                  <c:v>17</c:v>
                </c:pt>
                <c:pt idx="5">
                  <c:v>35</c:v>
                </c:pt>
              </c:numCache>
            </c:numRef>
          </c:xVal>
          <c:yVal>
            <c:numRef>
              <c:f>COL4A5!$B$8:$G$8</c:f>
              <c:numCache>
                <c:formatCode>General</c:formatCode>
                <c:ptCount val="6"/>
                <c:pt idx="0">
                  <c:v>13.817600000000001</c:v>
                </c:pt>
                <c:pt idx="1">
                  <c:v>14.29</c:v>
                </c:pt>
                <c:pt idx="2">
                  <c:v>26.144600000000001</c:v>
                </c:pt>
                <c:pt idx="3">
                  <c:v>48.381999999999998</c:v>
                </c:pt>
                <c:pt idx="4">
                  <c:v>63.75</c:v>
                </c:pt>
                <c:pt idx="5">
                  <c:v>83.544200000000004</c:v>
                </c:pt>
              </c:numCache>
            </c:numRef>
          </c:yVal>
          <c:smooth val="1"/>
          <c:extLst>
            <c:ext xmlns:c16="http://schemas.microsoft.com/office/drawing/2014/chart" uri="{C3380CC4-5D6E-409C-BE32-E72D297353CC}">
              <c16:uniqueId val="{00000001-60C7-4405-841A-09A6C17D8AB0}"/>
            </c:ext>
          </c:extLst>
        </c:ser>
        <c:ser>
          <c:idx val="2"/>
          <c:order val="2"/>
          <c:tx>
            <c:strRef>
              <c:f>COL4A5!$A$9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COL4A5!$B$6:$G$6</c:f>
              <c:numCache>
                <c:formatCode>General</c:formatCode>
                <c:ptCount val="6"/>
                <c:pt idx="0">
                  <c:v>0</c:v>
                </c:pt>
                <c:pt idx="1">
                  <c:v>3</c:v>
                </c:pt>
                <c:pt idx="2">
                  <c:v>6</c:v>
                </c:pt>
                <c:pt idx="3">
                  <c:v>10</c:v>
                </c:pt>
                <c:pt idx="4">
                  <c:v>17</c:v>
                </c:pt>
                <c:pt idx="5">
                  <c:v>35</c:v>
                </c:pt>
              </c:numCache>
            </c:numRef>
          </c:xVal>
          <c:yVal>
            <c:numRef>
              <c:f>COL4A5!$B$9:$G$9</c:f>
              <c:numCache>
                <c:formatCode>General</c:formatCode>
                <c:ptCount val="6"/>
                <c:pt idx="0">
                  <c:v>13.817600000000001</c:v>
                </c:pt>
                <c:pt idx="1">
                  <c:v>14.29</c:v>
                </c:pt>
                <c:pt idx="2">
                  <c:v>25.351099999999999</c:v>
                </c:pt>
                <c:pt idx="3">
                  <c:v>51.682600000000001</c:v>
                </c:pt>
                <c:pt idx="4">
                  <c:v>67.398499999999999</c:v>
                </c:pt>
                <c:pt idx="5">
                  <c:v>89.164899999999989</c:v>
                </c:pt>
              </c:numCache>
            </c:numRef>
          </c:yVal>
          <c:smooth val="1"/>
          <c:extLst>
            <c:ext xmlns:c16="http://schemas.microsoft.com/office/drawing/2014/chart" uri="{C3380CC4-5D6E-409C-BE32-E72D297353CC}">
              <c16:uniqueId val="{00000002-60C7-4405-841A-09A6C17D8AB0}"/>
            </c:ext>
          </c:extLst>
        </c:ser>
        <c:dLbls>
          <c:showLegendKey val="0"/>
          <c:showVal val="0"/>
          <c:showCatName val="0"/>
          <c:showSerName val="0"/>
          <c:showPercent val="0"/>
          <c:showBubbleSize val="0"/>
        </c:dLbls>
        <c:axId val="574662832"/>
        <c:axId val="574667424"/>
      </c:scatterChart>
      <c:valAx>
        <c:axId val="57466283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4667424"/>
        <c:crosses val="autoZero"/>
        <c:crossBetween val="midCat"/>
        <c:majorUnit val="10"/>
      </c:valAx>
      <c:valAx>
        <c:axId val="57466742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4662832"/>
        <c:crosses val="autoZero"/>
        <c:crossBetween val="midCat"/>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KLF7</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'KLF7'!$A$7</c:f>
              <c:strCache>
                <c:ptCount val="1"/>
                <c:pt idx="0">
                  <c:v>0mGy</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'KLF7'!$B$6:$G$6</c:f>
              <c:numCache>
                <c:formatCode>General</c:formatCode>
                <c:ptCount val="6"/>
                <c:pt idx="0">
                  <c:v>0</c:v>
                </c:pt>
                <c:pt idx="1">
                  <c:v>3</c:v>
                </c:pt>
                <c:pt idx="2">
                  <c:v>6</c:v>
                </c:pt>
                <c:pt idx="3">
                  <c:v>10</c:v>
                </c:pt>
                <c:pt idx="4">
                  <c:v>17</c:v>
                </c:pt>
                <c:pt idx="5">
                  <c:v>35</c:v>
                </c:pt>
              </c:numCache>
            </c:numRef>
          </c:xVal>
          <c:yVal>
            <c:numRef>
              <c:f>'KLF7'!$B$7:$G$7</c:f>
              <c:numCache>
                <c:formatCode>General</c:formatCode>
                <c:ptCount val="6"/>
                <c:pt idx="0">
                  <c:v>6.3345200000000004</c:v>
                </c:pt>
                <c:pt idx="1">
                  <c:v>3.92998</c:v>
                </c:pt>
                <c:pt idx="2">
                  <c:v>5.2085400000000002</c:v>
                </c:pt>
                <c:pt idx="3">
                  <c:v>4.2561799999999996</c:v>
                </c:pt>
                <c:pt idx="4">
                  <c:v>3.01749</c:v>
                </c:pt>
                <c:pt idx="5">
                  <c:v>4.6430933333333337</c:v>
                </c:pt>
              </c:numCache>
            </c:numRef>
          </c:yVal>
          <c:smooth val="1"/>
          <c:extLst>
            <c:ext xmlns:c16="http://schemas.microsoft.com/office/drawing/2014/chart" uri="{C3380CC4-5D6E-409C-BE32-E72D297353CC}">
              <c16:uniqueId val="{00000000-0CC4-4B49-9EFF-570E08021289}"/>
            </c:ext>
          </c:extLst>
        </c:ser>
        <c:ser>
          <c:idx val="1"/>
          <c:order val="1"/>
          <c:tx>
            <c:strRef>
              <c:f>'KLF7'!$A$8</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'KLF7'!$B$6:$G$6</c:f>
              <c:numCache>
                <c:formatCode>General</c:formatCode>
                <c:ptCount val="6"/>
                <c:pt idx="0">
                  <c:v>0</c:v>
                </c:pt>
                <c:pt idx="1">
                  <c:v>3</c:v>
                </c:pt>
                <c:pt idx="2">
                  <c:v>6</c:v>
                </c:pt>
                <c:pt idx="3">
                  <c:v>10</c:v>
                </c:pt>
                <c:pt idx="4">
                  <c:v>17</c:v>
                </c:pt>
                <c:pt idx="5">
                  <c:v>35</c:v>
                </c:pt>
              </c:numCache>
            </c:numRef>
          </c:xVal>
          <c:yVal>
            <c:numRef>
              <c:f>'KLF7'!$B$8:$G$8</c:f>
              <c:numCache>
                <c:formatCode>General</c:formatCode>
                <c:ptCount val="6"/>
                <c:pt idx="0">
                  <c:v>6.3345200000000004</c:v>
                </c:pt>
                <c:pt idx="1">
                  <c:v>3.92998</c:v>
                </c:pt>
                <c:pt idx="2">
                  <c:v>5.2502899999999997</c:v>
                </c:pt>
                <c:pt idx="3">
                  <c:v>2.6617999999999999</c:v>
                </c:pt>
                <c:pt idx="4">
                  <c:v>3.7583299999999999</c:v>
                </c:pt>
                <c:pt idx="5">
                  <c:v>4.7631033333333335</c:v>
                </c:pt>
              </c:numCache>
            </c:numRef>
          </c:yVal>
          <c:smooth val="1"/>
          <c:extLst>
            <c:ext xmlns:c16="http://schemas.microsoft.com/office/drawing/2014/chart" uri="{C3380CC4-5D6E-409C-BE32-E72D297353CC}">
              <c16:uniqueId val="{00000001-0CC4-4B49-9EFF-570E08021289}"/>
            </c:ext>
          </c:extLst>
        </c:ser>
        <c:ser>
          <c:idx val="2"/>
          <c:order val="2"/>
          <c:tx>
            <c:strRef>
              <c:f>'KLF7'!$A$9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'KLF7'!$B$6:$G$6</c:f>
              <c:numCache>
                <c:formatCode>General</c:formatCode>
                <c:ptCount val="6"/>
                <c:pt idx="0">
                  <c:v>0</c:v>
                </c:pt>
                <c:pt idx="1">
                  <c:v>3</c:v>
                </c:pt>
                <c:pt idx="2">
                  <c:v>6</c:v>
                </c:pt>
                <c:pt idx="3">
                  <c:v>10</c:v>
                </c:pt>
                <c:pt idx="4">
                  <c:v>17</c:v>
                </c:pt>
                <c:pt idx="5">
                  <c:v>35</c:v>
                </c:pt>
              </c:numCache>
            </c:numRef>
          </c:xVal>
          <c:yVal>
            <c:numRef>
              <c:f>'KLF7'!$B$9:$G$9</c:f>
              <c:numCache>
                <c:formatCode>General</c:formatCode>
                <c:ptCount val="6"/>
                <c:pt idx="0">
                  <c:v>6.3345200000000004</c:v>
                </c:pt>
                <c:pt idx="1">
                  <c:v>3.92998</c:v>
                </c:pt>
                <c:pt idx="2">
                  <c:v>5.2475899999999998</c:v>
                </c:pt>
                <c:pt idx="3">
                  <c:v>2.9448699999999999</c:v>
                </c:pt>
                <c:pt idx="4">
                  <c:v>3.9388000000000001</c:v>
                </c:pt>
                <c:pt idx="5">
                  <c:v>4.982616666666666</c:v>
                </c:pt>
              </c:numCache>
            </c:numRef>
          </c:yVal>
          <c:smooth val="1"/>
          <c:extLst>
            <c:ext xmlns:c16="http://schemas.microsoft.com/office/drawing/2014/chart" uri="{C3380CC4-5D6E-409C-BE32-E72D297353CC}">
              <c16:uniqueId val="{00000002-0CC4-4B49-9EFF-570E08021289}"/>
            </c:ext>
          </c:extLst>
        </c:ser>
        <c:dLbls>
          <c:showLegendKey val="0"/>
          <c:showVal val="0"/>
          <c:showCatName val="0"/>
          <c:showSerName val="0"/>
          <c:showPercent val="0"/>
          <c:showBubbleSize val="0"/>
        </c:dLbls>
        <c:axId val="578470400"/>
        <c:axId val="578467776"/>
      </c:scatterChart>
      <c:valAx>
        <c:axId val="5784704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8467776"/>
        <c:crosses val="autoZero"/>
        <c:crossBetween val="midCat"/>
        <c:majorUnit val="10"/>
      </c:valAx>
      <c:valAx>
        <c:axId val="57846777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78470400"/>
        <c:crosses val="autoZero"/>
        <c:crossBetween val="midCat"/>
        <c:majorUnit val="3.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'MKI67'!$F$4</c:f>
              <c:strCache>
                <c:ptCount val="1"/>
                <c:pt idx="0">
                  <c:v>MKI67</c:v>
                </c:pt>
              </c:strCache>
            </c:strRef>
          </c:tx>
          <c:spPr>
            <a:solidFill>
              <a:schemeClr val="accent1"/>
            </a:solidFill>
            <a:ln>
              <a:noFill/>
            </a:ln>
            <a:effectLst/>
          </c:spPr>
          <c:invertIfNegative val="0"/>
          <c:errBars>
            <c:errBarType val="both"/>
            <c:errValType val="cust"/>
            <c:noEndCap val="0"/>
            <c:plus>
              <c:numRef>
                <c:f>'MKI67'!$G$5:$G$7</c:f>
                <c:numCache>
                  <c:formatCode>General</c:formatCode>
                  <c:ptCount val="3"/>
                  <c:pt idx="0">
                    <c:v>3.308488888888887</c:v>
                  </c:pt>
                  <c:pt idx="1">
                    <c:v>3.3753777777777785</c:v>
                  </c:pt>
                  <c:pt idx="2">
                    <c:v>0.99968888888888807</c:v>
                  </c:pt>
                </c:numCache>
              </c:numRef>
            </c:plus>
            <c:minus>
              <c:numRef>
                <c:f>'MKI67'!$G$5:$G$7</c:f>
                <c:numCache>
                  <c:formatCode>General</c:formatCode>
                  <c:ptCount val="3"/>
                  <c:pt idx="0">
                    <c:v>3.308488888888887</c:v>
                  </c:pt>
                  <c:pt idx="1">
                    <c:v>3.3753777777777785</c:v>
                  </c:pt>
                  <c:pt idx="2">
                    <c:v>0.99968888888888807</c:v>
                  </c:pt>
                </c:numCache>
              </c:numRef>
            </c:minus>
            <c:spPr>
              <a:noFill/>
              <a:ln w="9525" cap="flat" cmpd="sng" algn="ctr">
                <a:solidFill>
                  <a:schemeClr val="tx1">
                    <a:lumMod val="65000"/>
                    <a:lumOff val="35000"/>
                  </a:schemeClr>
                </a:solidFill>
                <a:round/>
              </a:ln>
              <a:effectLst/>
            </c:spPr>
          </c:errBars>
          <c:cat>
            <c:strRef>
              <c:f>'MKI67'!$E$5:$E$7</c:f>
              <c:strCache>
                <c:ptCount val="3"/>
                <c:pt idx="0">
                  <c:v>0mGy</c:v>
                </c:pt>
                <c:pt idx="1">
                  <c:v>30mGy</c:v>
                </c:pt>
                <c:pt idx="2">
                  <c:v>180mGy</c:v>
                </c:pt>
              </c:strCache>
            </c:strRef>
          </c:cat>
          <c:val>
            <c:numRef>
              <c:f>'MKI67'!$F$5:$F$7</c:f>
              <c:numCache>
                <c:formatCode>General</c:formatCode>
                <c:ptCount val="3"/>
                <c:pt idx="0">
                  <c:v>29.669466666666665</c:v>
                </c:pt>
                <c:pt idx="1">
                  <c:v>35.213766666666665</c:v>
                </c:pt>
                <c:pt idx="2">
                  <c:v>32.888866666666665</c:v>
                </c:pt>
              </c:numCache>
            </c:numRef>
          </c:val>
          <c:extLst>
            <c:ext xmlns:c16="http://schemas.microsoft.com/office/drawing/2014/chart" uri="{C3380CC4-5D6E-409C-BE32-E72D297353CC}">
              <c16:uniqueId val="{00000000-904F-4AF6-A574-B8C326C82A51}"/>
            </c:ext>
          </c:extLst>
        </c:ser>
        <c:dLbls>
          <c:showLegendKey val="0"/>
          <c:showVal val="0"/>
          <c:showCatName val="0"/>
          <c:showSerName val="0"/>
          <c:showPercent val="0"/>
          <c:showBubbleSize val="0"/>
        </c:dLbls>
        <c:gapWidth val="219"/>
        <c:overlap val="-27"/>
        <c:axId val="881271752"/>
        <c:axId val="881267432"/>
      </c:barChart>
      <c:catAx>
        <c:axId val="88127175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881267432"/>
        <c:crosses val="autoZero"/>
        <c:auto val="1"/>
        <c:lblAlgn val="ctr"/>
        <c:lblOffset val="100"/>
        <c:noMultiLvlLbl val="0"/>
      </c:catAx>
      <c:valAx>
        <c:axId val="881267432"/>
        <c:scaling>
          <c:orientation val="minMax"/>
          <c:max val="4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dirty="0" err="1"/>
                  <a:t>fpkm</a:t>
                </a:r>
                <a:endParaRPr lang="en-US" altLang="ja-JP"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881271752"/>
        <c:crosses val="autoZero"/>
        <c:crossBetween val="between"/>
        <c:majorUnit val="20"/>
      </c:valAx>
      <c:spPr>
        <a:noFill/>
        <a:ln>
          <a:solidFill>
            <a:schemeClr val="tx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BAX</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BAX!$H$19</c:f>
              <c:strCache>
                <c:ptCount val="1"/>
                <c:pt idx="0">
                  <c:v>Day 6</c:v>
                </c:pt>
              </c:strCache>
            </c:strRef>
          </c:tx>
          <c:spPr>
            <a:solidFill>
              <a:schemeClr val="accent1"/>
            </a:solidFill>
            <a:ln>
              <a:noFill/>
            </a:ln>
            <a:effectLst/>
          </c:spPr>
          <c:invertIfNegative val="0"/>
          <c:errBars>
            <c:errBarType val="both"/>
            <c:errValType val="cust"/>
            <c:noEndCap val="0"/>
            <c:plus>
              <c:numRef>
                <c:f>BAX!$H$22:$H$23</c:f>
                <c:numCache>
                  <c:formatCode>General</c:formatCode>
                  <c:ptCount val="2"/>
                  <c:pt idx="0">
                    <c:v>6.2711929801246236E-2</c:v>
                  </c:pt>
                  <c:pt idx="1">
                    <c:v>3.2582754053336327E-3</c:v>
                  </c:pt>
                </c:numCache>
              </c:numRef>
            </c:plus>
            <c:minus>
              <c:numRef>
                <c:f>BAX!$H$22:$H$23</c:f>
                <c:numCache>
                  <c:formatCode>General</c:formatCode>
                  <c:ptCount val="2"/>
                  <c:pt idx="0">
                    <c:v>6.2711929801246236E-2</c:v>
                  </c:pt>
                  <c:pt idx="1">
                    <c:v>3.2582754053336327E-3</c:v>
                  </c:pt>
                </c:numCache>
              </c:numRef>
            </c:minus>
            <c:spPr>
              <a:noFill/>
              <a:ln w="9525" cap="flat" cmpd="sng" algn="ctr">
                <a:solidFill>
                  <a:schemeClr val="tx1">
                    <a:lumMod val="65000"/>
                    <a:lumOff val="35000"/>
                  </a:schemeClr>
                </a:solidFill>
                <a:round/>
              </a:ln>
              <a:effectLst/>
            </c:spPr>
          </c:errBars>
          <c:cat>
            <c:strRef>
              <c:f>BAX!$G$20:$G$21</c:f>
              <c:strCache>
                <c:ptCount val="2"/>
                <c:pt idx="0">
                  <c:v>30 mGy</c:v>
                </c:pt>
                <c:pt idx="1">
                  <c:v>180 mGy</c:v>
                </c:pt>
              </c:strCache>
            </c:strRef>
          </c:cat>
          <c:val>
            <c:numRef>
              <c:f>BAX!$H$20:$H$21</c:f>
              <c:numCache>
                <c:formatCode>General</c:formatCode>
                <c:ptCount val="2"/>
                <c:pt idx="0">
                  <c:v>1.0139980701987539</c:v>
                </c:pt>
                <c:pt idx="1">
                  <c:v>1.0073512754053335</c:v>
                </c:pt>
              </c:numCache>
            </c:numRef>
          </c:val>
          <c:extLst>
            <c:ext xmlns:c16="http://schemas.microsoft.com/office/drawing/2014/chart" uri="{C3380CC4-5D6E-409C-BE32-E72D297353CC}">
              <c16:uniqueId val="{00000000-F042-4670-881C-E408D6CE3436}"/>
            </c:ext>
          </c:extLst>
        </c:ser>
        <c:dLbls>
          <c:showLegendKey val="0"/>
          <c:showVal val="0"/>
          <c:showCatName val="0"/>
          <c:showSerName val="0"/>
          <c:showPercent val="0"/>
          <c:showBubbleSize val="0"/>
        </c:dLbls>
        <c:gapWidth val="219"/>
        <c:overlap val="-27"/>
        <c:axId val="542650648"/>
        <c:axId val="542658928"/>
      </c:barChart>
      <c:catAx>
        <c:axId val="542650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2658928"/>
        <c:crosses val="autoZero"/>
        <c:auto val="1"/>
        <c:lblAlgn val="ctr"/>
        <c:lblOffset val="100"/>
        <c:noMultiLvlLbl val="0"/>
      </c:catAx>
      <c:valAx>
        <c:axId val="542658928"/>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000" b="0" i="0" u="none" strike="noStrike" kern="1200" baseline="0" dirty="0">
                    <a:solidFill>
                      <a:prstClr val="black">
                        <a:lumMod val="65000"/>
                        <a:lumOff val="35000"/>
                      </a:prstClr>
                    </a:solidFill>
                  </a:rPr>
                  <a:t>FC  (vs 0 </a:t>
                </a:r>
                <a:r>
                  <a:rPr lang="en-US" altLang="ja-JP" sz="1000" b="0" i="0" u="none" strike="noStrike" kern="1200" baseline="0" dirty="0" err="1">
                    <a:solidFill>
                      <a:prstClr val="black">
                        <a:lumMod val="65000"/>
                        <a:lumOff val="35000"/>
                      </a:prstClr>
                    </a:solidFill>
                  </a:rPr>
                  <a:t>mGy</a:t>
                </a:r>
                <a:r>
                  <a:rPr lang="en-US" altLang="ja-JP" sz="1000" b="0" i="0" u="none" strike="noStrike" kern="1200" baseline="0" dirty="0">
                    <a:solidFill>
                      <a:prstClr val="black">
                        <a:lumMod val="65000"/>
                        <a:lumOff val="35000"/>
                      </a:prstClr>
                    </a:solidFill>
                  </a:rPr>
                  <a: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2650648"/>
        <c:crosses val="autoZero"/>
        <c:crossBetween val="between"/>
        <c:majorUnit val="0.5"/>
      </c:valAx>
      <c:spPr>
        <a:noFill/>
        <a:ln>
          <a:solidFill>
            <a:schemeClr val="tx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BAK1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5355734635049548"/>
          <c:y val="0.22212000081106481"/>
          <c:w val="0.6384365296914114"/>
          <c:h val="0.63895308508777182"/>
        </c:manualLayout>
      </c:layout>
      <c:barChart>
        <c:barDir val="col"/>
        <c:grouping val="clustered"/>
        <c:varyColors val="0"/>
        <c:ser>
          <c:idx val="0"/>
          <c:order val="0"/>
          <c:tx>
            <c:strRef>
              <c:f>BAX!$H$24</c:f>
              <c:strCache>
                <c:ptCount val="1"/>
                <c:pt idx="0">
                  <c:v>Day 6</c:v>
                </c:pt>
              </c:strCache>
            </c:strRef>
          </c:tx>
          <c:spPr>
            <a:solidFill>
              <a:schemeClr val="accent1"/>
            </a:solidFill>
            <a:ln>
              <a:noFill/>
            </a:ln>
            <a:effectLst/>
          </c:spPr>
          <c:invertIfNegative val="0"/>
          <c:errBars>
            <c:errBarType val="both"/>
            <c:errValType val="cust"/>
            <c:noEndCap val="0"/>
            <c:plus>
              <c:numRef>
                <c:f>BAX!$H$27:$H$28</c:f>
                <c:numCache>
                  <c:formatCode>General</c:formatCode>
                  <c:ptCount val="2"/>
                  <c:pt idx="0">
                    <c:v>4.1022699210945146E-2</c:v>
                  </c:pt>
                  <c:pt idx="1">
                    <c:v>6.2710148691176915E-2</c:v>
                  </c:pt>
                </c:numCache>
              </c:numRef>
            </c:plus>
            <c:minus>
              <c:numRef>
                <c:f>BAX!$H$27:$H$28</c:f>
                <c:numCache>
                  <c:formatCode>General</c:formatCode>
                  <c:ptCount val="2"/>
                  <c:pt idx="0">
                    <c:v>4.1022699210945146E-2</c:v>
                  </c:pt>
                  <c:pt idx="1">
                    <c:v>6.2710148691176915E-2</c:v>
                  </c:pt>
                </c:numCache>
              </c:numRef>
            </c:minus>
            <c:spPr>
              <a:noFill/>
              <a:ln w="9525" cap="flat" cmpd="sng" algn="ctr">
                <a:solidFill>
                  <a:schemeClr val="tx1">
                    <a:lumMod val="65000"/>
                    <a:lumOff val="35000"/>
                  </a:schemeClr>
                </a:solidFill>
                <a:round/>
              </a:ln>
              <a:effectLst/>
            </c:spPr>
          </c:errBars>
          <c:cat>
            <c:strRef>
              <c:f>BAX!$G$25:$G$26</c:f>
              <c:strCache>
                <c:ptCount val="2"/>
                <c:pt idx="0">
                  <c:v>30 mGy</c:v>
                </c:pt>
                <c:pt idx="1">
                  <c:v>180 mGy</c:v>
                </c:pt>
              </c:strCache>
            </c:strRef>
          </c:cat>
          <c:val>
            <c:numRef>
              <c:f>BAX!$H$25:$H$26</c:f>
              <c:numCache>
                <c:formatCode>General</c:formatCode>
                <c:ptCount val="2"/>
                <c:pt idx="0">
                  <c:v>1.0833670300659639</c:v>
                </c:pt>
                <c:pt idx="1">
                  <c:v>1.0568878996359605</c:v>
                </c:pt>
              </c:numCache>
            </c:numRef>
          </c:val>
          <c:extLst>
            <c:ext xmlns:c16="http://schemas.microsoft.com/office/drawing/2014/chart" uri="{C3380CC4-5D6E-409C-BE32-E72D297353CC}">
              <c16:uniqueId val="{00000000-F6FA-4219-BB23-CF381122A077}"/>
            </c:ext>
          </c:extLst>
        </c:ser>
        <c:dLbls>
          <c:showLegendKey val="0"/>
          <c:showVal val="0"/>
          <c:showCatName val="0"/>
          <c:showSerName val="0"/>
          <c:showPercent val="0"/>
          <c:showBubbleSize val="0"/>
        </c:dLbls>
        <c:gapWidth val="219"/>
        <c:overlap val="-27"/>
        <c:axId val="546234688"/>
        <c:axId val="546239728"/>
      </c:barChart>
      <c:catAx>
        <c:axId val="54623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6239728"/>
        <c:crosses val="autoZero"/>
        <c:auto val="1"/>
        <c:lblAlgn val="ctr"/>
        <c:lblOffset val="100"/>
        <c:noMultiLvlLbl val="0"/>
      </c:catAx>
      <c:valAx>
        <c:axId val="546239728"/>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000" b="0" i="0" u="none" strike="noStrike" kern="1200" baseline="0" dirty="0">
                    <a:solidFill>
                      <a:prstClr val="black">
                        <a:lumMod val="65000"/>
                        <a:lumOff val="35000"/>
                      </a:prstClr>
                    </a:solidFill>
                  </a:rPr>
                  <a:t>FC  (vs 0 </a:t>
                </a:r>
                <a:r>
                  <a:rPr lang="en-US" altLang="ja-JP" sz="1000" b="0" i="0" u="none" strike="noStrike" kern="1200" baseline="0" dirty="0" err="1">
                    <a:solidFill>
                      <a:prstClr val="black">
                        <a:lumMod val="65000"/>
                        <a:lumOff val="35000"/>
                      </a:prstClr>
                    </a:solidFill>
                  </a:rPr>
                  <a:t>mGy</a:t>
                </a:r>
                <a:r>
                  <a:rPr lang="en-US" altLang="ja-JP" sz="1000" b="0" i="0" u="none" strike="noStrike" kern="1200" baseline="0" dirty="0">
                    <a:solidFill>
                      <a:prstClr val="black">
                        <a:lumMod val="65000"/>
                        <a:lumOff val="35000"/>
                      </a:prstClr>
                    </a:solidFill>
                  </a:rPr>
                  <a: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6234688"/>
        <c:crosses val="autoZero"/>
        <c:crossBetween val="between"/>
        <c:majorUnit val="0.5"/>
      </c:valAx>
      <c:spPr>
        <a:noFill/>
        <a:ln>
          <a:solidFill>
            <a:schemeClr val="tx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CASP3</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3871282127469914"/>
          <c:y val="0.21297731840367498"/>
          <c:w val="0.66152829891252474"/>
          <c:h val="0.65381413886571671"/>
        </c:manualLayout>
      </c:layout>
      <c:barChart>
        <c:barDir val="col"/>
        <c:grouping val="clustered"/>
        <c:varyColors val="0"/>
        <c:ser>
          <c:idx val="0"/>
          <c:order val="0"/>
          <c:tx>
            <c:strRef>
              <c:f>Caspase!$H$19</c:f>
              <c:strCache>
                <c:ptCount val="1"/>
                <c:pt idx="0">
                  <c:v>Day 6</c:v>
                </c:pt>
              </c:strCache>
            </c:strRef>
          </c:tx>
          <c:spPr>
            <a:solidFill>
              <a:schemeClr val="accent1"/>
            </a:solidFill>
            <a:ln>
              <a:noFill/>
            </a:ln>
            <a:effectLst/>
          </c:spPr>
          <c:invertIfNegative val="0"/>
          <c:errBars>
            <c:errBarType val="both"/>
            <c:errValType val="cust"/>
            <c:noEndCap val="0"/>
            <c:plus>
              <c:numRef>
                <c:f>Caspase!$H$22:$H$23</c:f>
                <c:numCache>
                  <c:formatCode>General</c:formatCode>
                  <c:ptCount val="2"/>
                  <c:pt idx="0">
                    <c:v>1.5779424105595519E-2</c:v>
                  </c:pt>
                  <c:pt idx="1">
                    <c:v>1.5446173995522061E-2</c:v>
                  </c:pt>
                </c:numCache>
              </c:numRef>
            </c:plus>
            <c:minus>
              <c:numRef>
                <c:f>Caspase!$H$22:$H$23</c:f>
                <c:numCache>
                  <c:formatCode>General</c:formatCode>
                  <c:ptCount val="2"/>
                  <c:pt idx="0">
                    <c:v>1.5779424105595519E-2</c:v>
                  </c:pt>
                  <c:pt idx="1">
                    <c:v>1.5446173995522061E-2</c:v>
                  </c:pt>
                </c:numCache>
              </c:numRef>
            </c:minus>
            <c:spPr>
              <a:noFill/>
              <a:ln w="9525" cap="flat" cmpd="sng" algn="ctr">
                <a:solidFill>
                  <a:schemeClr val="tx1">
                    <a:lumMod val="65000"/>
                    <a:lumOff val="35000"/>
                  </a:schemeClr>
                </a:solidFill>
                <a:round/>
              </a:ln>
              <a:effectLst/>
            </c:spPr>
          </c:errBars>
          <c:cat>
            <c:strRef>
              <c:f>Caspase!$G$20:$G$21</c:f>
              <c:strCache>
                <c:ptCount val="2"/>
                <c:pt idx="0">
                  <c:v>30 mGy</c:v>
                </c:pt>
                <c:pt idx="1">
                  <c:v>180 mGy</c:v>
                </c:pt>
              </c:strCache>
            </c:strRef>
          </c:cat>
          <c:val>
            <c:numRef>
              <c:f>Caspase!$H$20:$H$21</c:f>
              <c:numCache>
                <c:formatCode>General</c:formatCode>
                <c:ptCount val="2"/>
                <c:pt idx="0">
                  <c:v>1.0609305758944045</c:v>
                </c:pt>
                <c:pt idx="1">
                  <c:v>0.98864682600447784</c:v>
                </c:pt>
              </c:numCache>
            </c:numRef>
          </c:val>
          <c:extLst>
            <c:ext xmlns:c16="http://schemas.microsoft.com/office/drawing/2014/chart" uri="{C3380CC4-5D6E-409C-BE32-E72D297353CC}">
              <c16:uniqueId val="{00000000-A4C3-4524-96BA-8CA6C86061B6}"/>
            </c:ext>
          </c:extLst>
        </c:ser>
        <c:dLbls>
          <c:showLegendKey val="0"/>
          <c:showVal val="0"/>
          <c:showCatName val="0"/>
          <c:showSerName val="0"/>
          <c:showPercent val="0"/>
          <c:showBubbleSize val="0"/>
        </c:dLbls>
        <c:gapWidth val="219"/>
        <c:overlap val="-27"/>
        <c:axId val="542657488"/>
        <c:axId val="542657848"/>
      </c:barChart>
      <c:catAx>
        <c:axId val="54265748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2657848"/>
        <c:crosses val="autoZero"/>
        <c:auto val="1"/>
        <c:lblAlgn val="ctr"/>
        <c:lblOffset val="100"/>
        <c:noMultiLvlLbl val="0"/>
      </c:catAx>
      <c:valAx>
        <c:axId val="542657848"/>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000" b="0" i="0" u="none" strike="noStrike" kern="1200" baseline="0" dirty="0">
                    <a:solidFill>
                      <a:prstClr val="black">
                        <a:lumMod val="65000"/>
                        <a:lumOff val="35000"/>
                      </a:prstClr>
                    </a:solidFill>
                  </a:rPr>
                  <a:t>FC  (vs 0 </a:t>
                </a:r>
                <a:r>
                  <a:rPr lang="en-US" altLang="ja-JP" sz="1000" b="0" i="0" u="none" strike="noStrike" kern="1200" baseline="0" dirty="0" err="1">
                    <a:solidFill>
                      <a:prstClr val="black">
                        <a:lumMod val="65000"/>
                        <a:lumOff val="35000"/>
                      </a:prstClr>
                    </a:solidFill>
                  </a:rPr>
                  <a:t>mGy</a:t>
                </a:r>
                <a:r>
                  <a:rPr lang="en-US" altLang="ja-JP" sz="1000" b="0" i="0" u="none" strike="noStrike" kern="1200" baseline="0" dirty="0">
                    <a:solidFill>
                      <a:prstClr val="black">
                        <a:lumMod val="65000"/>
                        <a:lumOff val="35000"/>
                      </a:prstClr>
                    </a:solidFill>
                  </a:rPr>
                  <a: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42657488"/>
        <c:crosses val="autoZero"/>
        <c:crossBetween val="between"/>
        <c:majorUnit val="0.5"/>
      </c:valAx>
      <c:spPr>
        <a:noFill/>
        <a:ln>
          <a:solidFill>
            <a:schemeClr val="tx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a:latin typeface="+mn-lt"/>
              </a:rPr>
              <a:t>POU5F1</a:t>
            </a:r>
            <a:endParaRPr lang="ja-JP" sz="1400">
              <a:latin typeface="+mn-lt"/>
            </a:endParaRPr>
          </a:p>
        </c:rich>
      </c:tx>
      <c:layout>
        <c:manualLayout>
          <c:xMode val="edge"/>
          <c:yMode val="edge"/>
          <c:x val="0.34269101073833524"/>
          <c:y val="3.0882269978153833E-2"/>
        </c:manualLayout>
      </c:layout>
      <c:overlay val="1"/>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1575649336604477"/>
          <c:y val="0.22423640547885518"/>
          <c:w val="0.6807498921942855"/>
          <c:h val="0.55522236207054187"/>
        </c:manualLayout>
      </c:layout>
      <c:scatterChart>
        <c:scatterStyle val="smoothMarker"/>
        <c:varyColors val="0"/>
        <c:ser>
          <c:idx val="0"/>
          <c:order val="0"/>
          <c:tx>
            <c:strRef>
              <c:f>Sheet1!$B$15</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Sheet1!$C$14:$H$14</c:f>
              <c:numCache>
                <c:formatCode>General</c:formatCode>
                <c:ptCount val="6"/>
                <c:pt idx="0">
                  <c:v>0</c:v>
                </c:pt>
                <c:pt idx="1">
                  <c:v>3</c:v>
                </c:pt>
                <c:pt idx="2">
                  <c:v>6</c:v>
                </c:pt>
                <c:pt idx="3">
                  <c:v>10</c:v>
                </c:pt>
                <c:pt idx="4">
                  <c:v>17</c:v>
                </c:pt>
                <c:pt idx="5">
                  <c:v>35</c:v>
                </c:pt>
              </c:numCache>
            </c:numRef>
          </c:xVal>
          <c:yVal>
            <c:numRef>
              <c:f>Sheet1!$C$15:$H$15</c:f>
              <c:numCache>
                <c:formatCode>General</c:formatCode>
                <c:ptCount val="6"/>
                <c:pt idx="0">
                  <c:v>6.1167899999999999</c:v>
                </c:pt>
                <c:pt idx="1">
                  <c:v>5.1788800000000004</c:v>
                </c:pt>
                <c:pt idx="2">
                  <c:v>1.52328</c:v>
                </c:pt>
                <c:pt idx="3">
                  <c:v>0.17826900000000001</c:v>
                </c:pt>
                <c:pt idx="4">
                  <c:v>0.91180700000000003</c:v>
                </c:pt>
                <c:pt idx="5">
                  <c:v>0</c:v>
                </c:pt>
              </c:numCache>
            </c:numRef>
          </c:yVal>
          <c:smooth val="1"/>
          <c:extLst>
            <c:ext xmlns:c16="http://schemas.microsoft.com/office/drawing/2014/chart" uri="{C3380CC4-5D6E-409C-BE32-E72D297353CC}">
              <c16:uniqueId val="{00000000-D3CB-4C53-944C-E5069934C74B}"/>
            </c:ext>
          </c:extLst>
        </c:ser>
        <c:ser>
          <c:idx val="1"/>
          <c:order val="1"/>
          <c:tx>
            <c:strRef>
              <c:f>Sheet1!$B$16</c:f>
              <c:strCache>
                <c:ptCount val="1"/>
                <c:pt idx="0">
                  <c:v>30mGy</c:v>
                </c:pt>
              </c:strCache>
            </c:strRef>
          </c:tx>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Sheet1!$C$14:$H$14</c:f>
              <c:numCache>
                <c:formatCode>General</c:formatCode>
                <c:ptCount val="6"/>
                <c:pt idx="0">
                  <c:v>0</c:v>
                </c:pt>
                <c:pt idx="1">
                  <c:v>3</c:v>
                </c:pt>
                <c:pt idx="2">
                  <c:v>6</c:v>
                </c:pt>
                <c:pt idx="3">
                  <c:v>10</c:v>
                </c:pt>
                <c:pt idx="4">
                  <c:v>17</c:v>
                </c:pt>
                <c:pt idx="5">
                  <c:v>35</c:v>
                </c:pt>
              </c:numCache>
            </c:numRef>
          </c:xVal>
          <c:yVal>
            <c:numRef>
              <c:f>Sheet1!$C$16:$H$16</c:f>
              <c:numCache>
                <c:formatCode>General</c:formatCode>
                <c:ptCount val="6"/>
                <c:pt idx="0">
                  <c:v>6.1167899999999999</c:v>
                </c:pt>
                <c:pt idx="1">
                  <c:v>5.1788800000000004</c:v>
                </c:pt>
                <c:pt idx="2">
                  <c:v>0.52194399999999996</c:v>
                </c:pt>
                <c:pt idx="3">
                  <c:v>0.24540699999999999</c:v>
                </c:pt>
                <c:pt idx="4">
                  <c:v>0.86093399999999998</c:v>
                </c:pt>
                <c:pt idx="5">
                  <c:v>0</c:v>
                </c:pt>
              </c:numCache>
            </c:numRef>
          </c:yVal>
          <c:smooth val="1"/>
          <c:extLst>
            <c:ext xmlns:c16="http://schemas.microsoft.com/office/drawing/2014/chart" uri="{C3380CC4-5D6E-409C-BE32-E72D297353CC}">
              <c16:uniqueId val="{00000001-D3CB-4C53-944C-E5069934C74B}"/>
            </c:ext>
          </c:extLst>
        </c:ser>
        <c:ser>
          <c:idx val="2"/>
          <c:order val="2"/>
          <c:tx>
            <c:strRef>
              <c:f>Sheet1!$B$17</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Sheet1!$C$14:$H$14</c:f>
              <c:numCache>
                <c:formatCode>General</c:formatCode>
                <c:ptCount val="6"/>
                <c:pt idx="0">
                  <c:v>0</c:v>
                </c:pt>
                <c:pt idx="1">
                  <c:v>3</c:v>
                </c:pt>
                <c:pt idx="2">
                  <c:v>6</c:v>
                </c:pt>
                <c:pt idx="3">
                  <c:v>10</c:v>
                </c:pt>
                <c:pt idx="4">
                  <c:v>17</c:v>
                </c:pt>
                <c:pt idx="5">
                  <c:v>35</c:v>
                </c:pt>
              </c:numCache>
            </c:numRef>
          </c:xVal>
          <c:yVal>
            <c:numRef>
              <c:f>Sheet1!$C$17:$H$17</c:f>
              <c:numCache>
                <c:formatCode>General</c:formatCode>
                <c:ptCount val="6"/>
                <c:pt idx="0">
                  <c:v>6.1167899999999999</c:v>
                </c:pt>
                <c:pt idx="1">
                  <c:v>5.1788800000000004</c:v>
                </c:pt>
                <c:pt idx="2">
                  <c:v>1.1691800000000001</c:v>
                </c:pt>
                <c:pt idx="3">
                  <c:v>0.37410900000000002</c:v>
                </c:pt>
                <c:pt idx="4">
                  <c:v>1.4508799999999999</c:v>
                </c:pt>
                <c:pt idx="5">
                  <c:v>0</c:v>
                </c:pt>
              </c:numCache>
            </c:numRef>
          </c:yVal>
          <c:smooth val="1"/>
          <c:extLst>
            <c:ext xmlns:c16="http://schemas.microsoft.com/office/drawing/2014/chart" uri="{C3380CC4-5D6E-409C-BE32-E72D297353CC}">
              <c16:uniqueId val="{00000002-D3CB-4C53-944C-E5069934C74B}"/>
            </c:ext>
          </c:extLst>
        </c:ser>
        <c:dLbls>
          <c:showLegendKey val="0"/>
          <c:showVal val="0"/>
          <c:showCatName val="0"/>
          <c:showSerName val="0"/>
          <c:showPercent val="0"/>
          <c:showBubbleSize val="0"/>
        </c:dLbls>
        <c:axId val="211424000"/>
        <c:axId val="211425920"/>
      </c:scatterChart>
      <c:valAx>
        <c:axId val="211424000"/>
        <c:scaling>
          <c:orientation val="minMax"/>
          <c:max val="40"/>
          <c:min val="0"/>
        </c:scaling>
        <c:delete val="0"/>
        <c:axPos val="b"/>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dirty="0">
                    <a:solidFill>
                      <a:schemeClr val="tx1"/>
                    </a:solidFill>
                    <a:latin typeface="+mn-lt"/>
                  </a:rPr>
                  <a:t>Day</a:t>
                </a:r>
                <a:r>
                  <a:rPr lang="ja-JP" sz="1000" dirty="0">
                    <a:solidFill>
                      <a:schemeClr val="tx1"/>
                    </a:solidFill>
                    <a:latin typeface="+mn-lt"/>
                  </a:rPr>
                  <a:t> </a:t>
                </a:r>
                <a:r>
                  <a:rPr lang="en-US" sz="1000" dirty="0">
                    <a:solidFill>
                      <a:schemeClr val="tx1"/>
                    </a:solidFill>
                    <a:latin typeface="+mn-lt"/>
                  </a:rPr>
                  <a:t>of</a:t>
                </a:r>
                <a:r>
                  <a:rPr lang="ja-JP" sz="1000" dirty="0">
                    <a:solidFill>
                      <a:schemeClr val="tx1"/>
                    </a:solidFill>
                    <a:latin typeface="+mn-lt"/>
                  </a:rPr>
                  <a:t> </a:t>
                </a:r>
                <a:r>
                  <a:rPr lang="en-US" sz="1000" dirty="0">
                    <a:solidFill>
                      <a:schemeClr val="tx1"/>
                    </a:solidFill>
                    <a:latin typeface="+mn-lt"/>
                  </a:rPr>
                  <a:t>development</a:t>
                </a:r>
                <a:endParaRPr lang="ja-JP" sz="1000" dirty="0">
                  <a:solidFill>
                    <a:schemeClr val="tx1"/>
                  </a:solidFill>
                  <a:latin typeface="+mn-lt"/>
                </a:endParaRPr>
              </a:p>
            </c:rich>
          </c:tx>
          <c:layout>
            <c:manualLayout>
              <c:xMode val="edge"/>
              <c:yMode val="edge"/>
              <c:x val="0.24997888587454711"/>
              <c:y val="0.8806820945085002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Arial Unicode MS" panose="020B0604020202020204"/>
                <a:cs typeface="+mn-cs"/>
              </a:defRPr>
            </a:pPr>
            <a:endParaRPr lang="ja-JP"/>
          </a:p>
        </c:txPr>
        <c:crossAx val="211425920"/>
        <c:crosses val="autoZero"/>
        <c:crossBetween val="midCat"/>
        <c:majorUnit val="10"/>
      </c:valAx>
      <c:valAx>
        <c:axId val="211425920"/>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dirty="0" err="1"/>
                  <a:t>fpkm</a:t>
                </a:r>
                <a:endParaRPr lang="ja-JP" sz="1000" dirty="0"/>
              </a:p>
            </c:rich>
          </c:tx>
          <c:layout>
            <c:manualLayout>
              <c:xMode val="edge"/>
              <c:yMode val="edge"/>
              <c:x val="2.4448545336719227E-2"/>
              <c:y val="0.41667769025909973"/>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11424000"/>
        <c:crosses val="autoZero"/>
        <c:crossBetween val="midCat"/>
        <c:majorUnit val="4"/>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ATOH7</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'ATOH7 POU4F2'!$B$6:$G$6</c:f>
              <c:numCache>
                <c:formatCode>General</c:formatCode>
                <c:ptCount val="6"/>
                <c:pt idx="0">
                  <c:v>0</c:v>
                </c:pt>
                <c:pt idx="1">
                  <c:v>3</c:v>
                </c:pt>
                <c:pt idx="2">
                  <c:v>6</c:v>
                </c:pt>
                <c:pt idx="3">
                  <c:v>10</c:v>
                </c:pt>
                <c:pt idx="4">
                  <c:v>17</c:v>
                </c:pt>
                <c:pt idx="5">
                  <c:v>35</c:v>
                </c:pt>
              </c:numCache>
            </c:numRef>
          </c:xVal>
          <c:yVal>
            <c:numRef>
              <c:f>'ATOH7 POU4F2'!$B$7:$G$7</c:f>
              <c:numCache>
                <c:formatCode>General</c:formatCode>
                <c:ptCount val="6"/>
                <c:pt idx="0">
                  <c:v>0.38258799999999998</c:v>
                </c:pt>
                <c:pt idx="1">
                  <c:v>0.35176200000000002</c:v>
                </c:pt>
                <c:pt idx="2">
                  <c:v>0.29513400000000001</c:v>
                </c:pt>
                <c:pt idx="3">
                  <c:v>1.60585</c:v>
                </c:pt>
                <c:pt idx="4">
                  <c:v>0.224525</c:v>
                </c:pt>
                <c:pt idx="5">
                  <c:v>65.259</c:v>
                </c:pt>
              </c:numCache>
            </c:numRef>
          </c:yVal>
          <c:smooth val="1"/>
          <c:extLst>
            <c:ext xmlns:c16="http://schemas.microsoft.com/office/drawing/2014/chart" uri="{C3380CC4-5D6E-409C-BE32-E72D297353CC}">
              <c16:uniqueId val="{00000000-8A73-4073-9C89-94B707F3AF68}"/>
            </c:ext>
          </c:extLst>
        </c:ser>
        <c:ser>
          <c:idx val="1"/>
          <c:order val="1"/>
          <c:spPr>
            <a:ln w="19050" cap="rnd">
              <a:solidFill>
                <a:schemeClr val="accent2"/>
              </a:solidFill>
              <a:round/>
            </a:ln>
            <a:effectLst/>
          </c:spPr>
          <c:marker>
            <c:symbol val="circle"/>
            <c:size val="5"/>
            <c:spPr>
              <a:solidFill>
                <a:schemeClr val="accent4">
                  <a:lumMod val="75000"/>
                </a:schemeClr>
              </a:solidFill>
              <a:ln w="9525">
                <a:solidFill>
                  <a:schemeClr val="accent2"/>
                </a:solidFill>
              </a:ln>
              <a:effectLst/>
            </c:spPr>
          </c:marker>
          <c:dPt>
            <c:idx val="5"/>
            <c:marker>
              <c:symbol val="circle"/>
              <c:size val="5"/>
              <c:spPr>
                <a:solidFill>
                  <a:schemeClr val="accent4">
                    <a:lumMod val="75000"/>
                  </a:schemeClr>
                </a:solidFill>
                <a:ln w="9525">
                  <a:solidFill>
                    <a:schemeClr val="accent4">
                      <a:lumMod val="75000"/>
                    </a:schemeClr>
                  </a:solidFill>
                </a:ln>
                <a:effectLst/>
              </c:spPr>
            </c:marker>
            <c:bubble3D val="0"/>
            <c:spPr>
              <a:ln w="19050" cap="rnd">
                <a:solidFill>
                  <a:schemeClr val="accent4">
                    <a:lumMod val="75000"/>
                  </a:schemeClr>
                </a:solidFill>
                <a:round/>
              </a:ln>
              <a:effectLst/>
            </c:spPr>
            <c:extLst>
              <c:ext xmlns:c16="http://schemas.microsoft.com/office/drawing/2014/chart" uri="{C3380CC4-5D6E-409C-BE32-E72D297353CC}">
                <c16:uniqueId val="{00000003-8A73-4073-9C89-94B707F3AF68}"/>
              </c:ext>
            </c:extLst>
          </c:dPt>
          <c:xVal>
            <c:numRef>
              <c:f>'ATOH7 POU4F2'!$B$6:$G$6</c:f>
              <c:numCache>
                <c:formatCode>General</c:formatCode>
                <c:ptCount val="6"/>
                <c:pt idx="0">
                  <c:v>0</c:v>
                </c:pt>
                <c:pt idx="1">
                  <c:v>3</c:v>
                </c:pt>
                <c:pt idx="2">
                  <c:v>6</c:v>
                </c:pt>
                <c:pt idx="3">
                  <c:v>10</c:v>
                </c:pt>
                <c:pt idx="4">
                  <c:v>17</c:v>
                </c:pt>
                <c:pt idx="5">
                  <c:v>35</c:v>
                </c:pt>
              </c:numCache>
            </c:numRef>
          </c:xVal>
          <c:yVal>
            <c:numRef>
              <c:f>'ATOH7 POU4F2'!$B$8:$G$8</c:f>
              <c:numCache>
                <c:formatCode>General</c:formatCode>
                <c:ptCount val="6"/>
                <c:pt idx="0">
                  <c:v>0.38258799999999998</c:v>
                </c:pt>
                <c:pt idx="1">
                  <c:v>0.35176200000000002</c:v>
                </c:pt>
                <c:pt idx="2">
                  <c:v>0.17063800000000001</c:v>
                </c:pt>
                <c:pt idx="3">
                  <c:v>0.49706899999999998</c:v>
                </c:pt>
                <c:pt idx="4">
                  <c:v>0.48590499999999998</c:v>
                </c:pt>
                <c:pt idx="5">
                  <c:v>73.477433333333323</c:v>
                </c:pt>
              </c:numCache>
            </c:numRef>
          </c:yVal>
          <c:smooth val="1"/>
          <c:extLst>
            <c:ext xmlns:c16="http://schemas.microsoft.com/office/drawing/2014/chart" uri="{C3380CC4-5D6E-409C-BE32-E72D297353CC}">
              <c16:uniqueId val="{00000001-8A73-4073-9C89-94B707F3AF68}"/>
            </c:ext>
          </c:extLst>
        </c:ser>
        <c:ser>
          <c:idx val="2"/>
          <c:order val="2"/>
          <c:spPr>
            <a:ln w="19050" cap="rnd">
              <a:solidFill>
                <a:srgbClr val="C00000"/>
              </a:solidFill>
              <a:round/>
            </a:ln>
            <a:effectLst/>
          </c:spPr>
          <c:marker>
            <c:symbol val="circle"/>
            <c:size val="5"/>
            <c:spPr>
              <a:solidFill>
                <a:srgbClr val="C00000"/>
              </a:solidFill>
              <a:ln w="9525">
                <a:solidFill>
                  <a:srgbClr val="C00000"/>
                </a:solidFill>
              </a:ln>
              <a:effectLst/>
            </c:spPr>
          </c:marker>
          <c:xVal>
            <c:numRef>
              <c:f>'ATOH7 POU4F2'!$B$6:$G$6</c:f>
              <c:numCache>
                <c:formatCode>General</c:formatCode>
                <c:ptCount val="6"/>
                <c:pt idx="0">
                  <c:v>0</c:v>
                </c:pt>
                <c:pt idx="1">
                  <c:v>3</c:v>
                </c:pt>
                <c:pt idx="2">
                  <c:v>6</c:v>
                </c:pt>
                <c:pt idx="3">
                  <c:v>10</c:v>
                </c:pt>
                <c:pt idx="4">
                  <c:v>17</c:v>
                </c:pt>
                <c:pt idx="5">
                  <c:v>35</c:v>
                </c:pt>
              </c:numCache>
            </c:numRef>
          </c:xVal>
          <c:yVal>
            <c:numRef>
              <c:f>'ATOH7 POU4F2'!$B$9:$G$9</c:f>
              <c:numCache>
                <c:formatCode>General</c:formatCode>
                <c:ptCount val="6"/>
                <c:pt idx="0">
                  <c:v>0.38258799999999998</c:v>
                </c:pt>
                <c:pt idx="1">
                  <c:v>0.35176200000000002</c:v>
                </c:pt>
                <c:pt idx="2">
                  <c:v>0.162385</c:v>
                </c:pt>
                <c:pt idx="3">
                  <c:v>0.82080600000000004</c:v>
                </c:pt>
                <c:pt idx="4">
                  <c:v>0</c:v>
                </c:pt>
                <c:pt idx="5">
                  <c:v>19.796600000000002</c:v>
                </c:pt>
              </c:numCache>
            </c:numRef>
          </c:yVal>
          <c:smooth val="1"/>
          <c:extLst>
            <c:ext xmlns:c16="http://schemas.microsoft.com/office/drawing/2014/chart" uri="{C3380CC4-5D6E-409C-BE32-E72D297353CC}">
              <c16:uniqueId val="{00000002-8A73-4073-9C89-94B707F3AF68}"/>
            </c:ext>
          </c:extLst>
        </c:ser>
        <c:dLbls>
          <c:showLegendKey val="0"/>
          <c:showVal val="0"/>
          <c:showCatName val="0"/>
          <c:showSerName val="0"/>
          <c:showPercent val="0"/>
          <c:showBubbleSize val="0"/>
        </c:dLbls>
        <c:axId val="538290360"/>
        <c:axId val="538287080"/>
      </c:scatterChart>
      <c:valAx>
        <c:axId val="53829036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38287080"/>
        <c:crosses val="autoZero"/>
        <c:crossBetween val="midCat"/>
        <c:majorUnit val="10"/>
      </c:valAx>
      <c:valAx>
        <c:axId val="538287080"/>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538290360"/>
        <c:crosses val="autoZero"/>
        <c:crossBetween val="midCat"/>
        <c:majorUnit val="4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POU4F2</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'ATOH7 POU4F2'!$B$11:$G$11</c:f>
              <c:numCache>
                <c:formatCode>General</c:formatCode>
                <c:ptCount val="6"/>
                <c:pt idx="0">
                  <c:v>0</c:v>
                </c:pt>
                <c:pt idx="1">
                  <c:v>3</c:v>
                </c:pt>
                <c:pt idx="2">
                  <c:v>6</c:v>
                </c:pt>
                <c:pt idx="3">
                  <c:v>10</c:v>
                </c:pt>
                <c:pt idx="4">
                  <c:v>17</c:v>
                </c:pt>
                <c:pt idx="5">
                  <c:v>35</c:v>
                </c:pt>
              </c:numCache>
            </c:numRef>
          </c:xVal>
          <c:yVal>
            <c:numRef>
              <c:f>'ATOH7 POU4F2'!$B$12:$G$12</c:f>
              <c:numCache>
                <c:formatCode>General</c:formatCode>
                <c:ptCount val="6"/>
                <c:pt idx="0">
                  <c:v>8.4793300000000002E-2</c:v>
                </c:pt>
                <c:pt idx="1">
                  <c:v>0</c:v>
                </c:pt>
                <c:pt idx="2">
                  <c:v>0</c:v>
                </c:pt>
                <c:pt idx="3">
                  <c:v>0</c:v>
                </c:pt>
                <c:pt idx="4">
                  <c:v>0</c:v>
                </c:pt>
                <c:pt idx="5">
                  <c:v>65.259</c:v>
                </c:pt>
              </c:numCache>
            </c:numRef>
          </c:yVal>
          <c:smooth val="1"/>
          <c:extLst>
            <c:ext xmlns:c16="http://schemas.microsoft.com/office/drawing/2014/chart" uri="{C3380CC4-5D6E-409C-BE32-E72D297353CC}">
              <c16:uniqueId val="{00000000-063E-4688-98BF-726FA087290A}"/>
            </c:ext>
          </c:extLst>
        </c:ser>
        <c:ser>
          <c:idx val="1"/>
          <c:order val="1"/>
          <c:spPr>
            <a:ln w="19050" cap="rnd">
              <a:solidFill>
                <a:schemeClr val="accent4">
                  <a:lumMod val="75000"/>
                </a:schemeClr>
              </a:solidFill>
              <a:round/>
            </a:ln>
            <a:effectLst/>
          </c:spPr>
          <c:marker>
            <c:symbol val="circle"/>
            <c:size val="5"/>
            <c:spPr>
              <a:solidFill>
                <a:schemeClr val="accent4">
                  <a:lumMod val="75000"/>
                </a:schemeClr>
              </a:solidFill>
              <a:ln w="9525">
                <a:solidFill>
                  <a:schemeClr val="accent4">
                    <a:lumMod val="75000"/>
                  </a:schemeClr>
                </a:solidFill>
              </a:ln>
              <a:effectLst/>
            </c:spPr>
          </c:marker>
          <c:xVal>
            <c:numRef>
              <c:f>'ATOH7 POU4F2'!$B$11:$G$11</c:f>
              <c:numCache>
                <c:formatCode>General</c:formatCode>
                <c:ptCount val="6"/>
                <c:pt idx="0">
                  <c:v>0</c:v>
                </c:pt>
                <c:pt idx="1">
                  <c:v>3</c:v>
                </c:pt>
                <c:pt idx="2">
                  <c:v>6</c:v>
                </c:pt>
                <c:pt idx="3">
                  <c:v>10</c:v>
                </c:pt>
                <c:pt idx="4">
                  <c:v>17</c:v>
                </c:pt>
                <c:pt idx="5">
                  <c:v>35</c:v>
                </c:pt>
              </c:numCache>
            </c:numRef>
          </c:xVal>
          <c:yVal>
            <c:numRef>
              <c:f>'ATOH7 POU4F2'!$B$13:$G$13</c:f>
              <c:numCache>
                <c:formatCode>General</c:formatCode>
                <c:ptCount val="6"/>
                <c:pt idx="0">
                  <c:v>8.4793300000000002E-2</c:v>
                </c:pt>
                <c:pt idx="1">
                  <c:v>0</c:v>
                </c:pt>
                <c:pt idx="2">
                  <c:v>0</c:v>
                </c:pt>
                <c:pt idx="3">
                  <c:v>0</c:v>
                </c:pt>
                <c:pt idx="4">
                  <c:v>0</c:v>
                </c:pt>
                <c:pt idx="5">
                  <c:v>73.477433333333323</c:v>
                </c:pt>
              </c:numCache>
            </c:numRef>
          </c:yVal>
          <c:smooth val="1"/>
          <c:extLst>
            <c:ext xmlns:c16="http://schemas.microsoft.com/office/drawing/2014/chart" uri="{C3380CC4-5D6E-409C-BE32-E72D297353CC}">
              <c16:uniqueId val="{00000001-063E-4688-98BF-726FA087290A}"/>
            </c:ext>
          </c:extLst>
        </c:ser>
        <c:ser>
          <c:idx val="2"/>
          <c:order val="2"/>
          <c:spPr>
            <a:ln w="19050" cap="rnd">
              <a:solidFill>
                <a:srgbClr val="C00000"/>
              </a:solidFill>
              <a:round/>
            </a:ln>
            <a:effectLst/>
          </c:spPr>
          <c:marker>
            <c:symbol val="circle"/>
            <c:size val="5"/>
            <c:spPr>
              <a:solidFill>
                <a:srgbClr val="C00000"/>
              </a:solidFill>
              <a:ln w="9525">
                <a:solidFill>
                  <a:srgbClr val="C00000"/>
                </a:solidFill>
              </a:ln>
              <a:effectLst/>
            </c:spPr>
          </c:marker>
          <c:xVal>
            <c:numRef>
              <c:f>'ATOH7 POU4F2'!$B$11:$G$11</c:f>
              <c:numCache>
                <c:formatCode>General</c:formatCode>
                <c:ptCount val="6"/>
                <c:pt idx="0">
                  <c:v>0</c:v>
                </c:pt>
                <c:pt idx="1">
                  <c:v>3</c:v>
                </c:pt>
                <c:pt idx="2">
                  <c:v>6</c:v>
                </c:pt>
                <c:pt idx="3">
                  <c:v>10</c:v>
                </c:pt>
                <c:pt idx="4">
                  <c:v>17</c:v>
                </c:pt>
                <c:pt idx="5">
                  <c:v>35</c:v>
                </c:pt>
              </c:numCache>
            </c:numRef>
          </c:xVal>
          <c:yVal>
            <c:numRef>
              <c:f>'ATOH7 POU4F2'!$B$14:$G$14</c:f>
              <c:numCache>
                <c:formatCode>General</c:formatCode>
                <c:ptCount val="6"/>
                <c:pt idx="0">
                  <c:v>8.4793300000000002E-2</c:v>
                </c:pt>
                <c:pt idx="1">
                  <c:v>0</c:v>
                </c:pt>
                <c:pt idx="2">
                  <c:v>0</c:v>
                </c:pt>
                <c:pt idx="3">
                  <c:v>0</c:v>
                </c:pt>
                <c:pt idx="4">
                  <c:v>0</c:v>
                </c:pt>
                <c:pt idx="5">
                  <c:v>19.796600000000002</c:v>
                </c:pt>
              </c:numCache>
            </c:numRef>
          </c:yVal>
          <c:smooth val="1"/>
          <c:extLst>
            <c:ext xmlns:c16="http://schemas.microsoft.com/office/drawing/2014/chart" uri="{C3380CC4-5D6E-409C-BE32-E72D297353CC}">
              <c16:uniqueId val="{00000002-063E-4688-98BF-726FA087290A}"/>
            </c:ext>
          </c:extLst>
        </c:ser>
        <c:dLbls>
          <c:showLegendKey val="0"/>
          <c:showVal val="0"/>
          <c:showCatName val="0"/>
          <c:showSerName val="0"/>
          <c:showPercent val="0"/>
          <c:showBubbleSize val="0"/>
        </c:dLbls>
        <c:axId val="346230904"/>
        <c:axId val="346231232"/>
      </c:scatterChart>
      <c:valAx>
        <c:axId val="3462309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46231232"/>
        <c:crosses val="autoZero"/>
        <c:crossBetween val="midCat"/>
        <c:majorUnit val="10"/>
      </c:valAx>
      <c:valAx>
        <c:axId val="346231232"/>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46230904"/>
        <c:crosses val="autoZero"/>
        <c:crossBetween val="midCat"/>
        <c:majorUnit val="4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HES1</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scatterChart>
        <c:scatterStyle val="smoothMarker"/>
        <c:varyColors val="0"/>
        <c:ser>
          <c:idx val="0"/>
          <c:order val="0"/>
          <c:tx>
            <c:strRef>
              <c:f>'HES1'!$A$7</c:f>
              <c:strCache>
                <c:ptCount val="1"/>
                <c:pt idx="0">
                  <c:v>0mGy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'HES1'!$B$6:$G$6</c:f>
              <c:numCache>
                <c:formatCode>General</c:formatCode>
                <c:ptCount val="6"/>
                <c:pt idx="0">
                  <c:v>0</c:v>
                </c:pt>
                <c:pt idx="1">
                  <c:v>3</c:v>
                </c:pt>
                <c:pt idx="2">
                  <c:v>6</c:v>
                </c:pt>
                <c:pt idx="3">
                  <c:v>10</c:v>
                </c:pt>
                <c:pt idx="4">
                  <c:v>17</c:v>
                </c:pt>
                <c:pt idx="5">
                  <c:v>35</c:v>
                </c:pt>
              </c:numCache>
            </c:numRef>
          </c:xVal>
          <c:yVal>
            <c:numRef>
              <c:f>'HES1'!$B$7:$G$7</c:f>
              <c:numCache>
                <c:formatCode>General</c:formatCode>
                <c:ptCount val="6"/>
                <c:pt idx="0">
                  <c:v>35.851900000000001</c:v>
                </c:pt>
                <c:pt idx="1">
                  <c:v>8.9321900000000003</c:v>
                </c:pt>
                <c:pt idx="2">
                  <c:v>24.622299999999999</c:v>
                </c:pt>
                <c:pt idx="3">
                  <c:v>47.796199999999999</c:v>
                </c:pt>
                <c:pt idx="4">
                  <c:v>92.795500000000004</c:v>
                </c:pt>
                <c:pt idx="5">
                  <c:v>65.226799999999997</c:v>
                </c:pt>
              </c:numCache>
            </c:numRef>
          </c:yVal>
          <c:smooth val="1"/>
          <c:extLst>
            <c:ext xmlns:c16="http://schemas.microsoft.com/office/drawing/2014/chart" uri="{C3380CC4-5D6E-409C-BE32-E72D297353CC}">
              <c16:uniqueId val="{00000000-C767-4FE2-9120-5BA2950297EF}"/>
            </c:ext>
          </c:extLst>
        </c:ser>
        <c:ser>
          <c:idx val="1"/>
          <c:order val="1"/>
          <c:tx>
            <c:strRef>
              <c:f>'HES1'!$A$8</c:f>
              <c:strCache>
                <c:ptCount val="1"/>
                <c:pt idx="0">
                  <c:v>30mGy</c:v>
                </c:pt>
              </c:strCache>
            </c:strRef>
          </c:tx>
          <c:spPr>
            <a:ln w="19050" cap="rnd">
              <a:solidFill>
                <a:schemeClr val="accent2"/>
              </a:solidFill>
              <a:round/>
            </a:ln>
            <a:effectLst/>
          </c:spPr>
          <c:marker>
            <c:symbol val="circle"/>
            <c:size val="5"/>
            <c:spPr>
              <a:solidFill>
                <a:schemeClr val="accent4">
                  <a:lumMod val="75000"/>
                </a:schemeClr>
              </a:solidFill>
              <a:ln w="9525">
                <a:solidFill>
                  <a:schemeClr val="accent2"/>
                </a:solidFill>
              </a:ln>
              <a:effectLst/>
            </c:spPr>
          </c:marker>
          <c:dPt>
            <c:idx val="5"/>
            <c:marker>
              <c:symbol val="circle"/>
              <c:size val="5"/>
              <c:spPr>
                <a:solidFill>
                  <a:schemeClr val="accent4">
                    <a:lumMod val="75000"/>
                  </a:schemeClr>
                </a:solidFill>
                <a:ln w="9525">
                  <a:solidFill>
                    <a:schemeClr val="accent4">
                      <a:lumMod val="75000"/>
                    </a:schemeClr>
                  </a:solidFill>
                </a:ln>
                <a:effectLst/>
              </c:spPr>
            </c:marker>
            <c:bubble3D val="0"/>
            <c:spPr>
              <a:ln w="19050" cap="rnd">
                <a:solidFill>
                  <a:schemeClr val="accent4">
                    <a:lumMod val="75000"/>
                  </a:schemeClr>
                </a:solidFill>
                <a:round/>
              </a:ln>
              <a:effectLst/>
            </c:spPr>
            <c:extLst>
              <c:ext xmlns:c16="http://schemas.microsoft.com/office/drawing/2014/chart" uri="{C3380CC4-5D6E-409C-BE32-E72D297353CC}">
                <c16:uniqueId val="{00000003-C767-4FE2-9120-5BA2950297EF}"/>
              </c:ext>
            </c:extLst>
          </c:dPt>
          <c:xVal>
            <c:numRef>
              <c:f>'HES1'!$B$6:$G$6</c:f>
              <c:numCache>
                <c:formatCode>General</c:formatCode>
                <c:ptCount val="6"/>
                <c:pt idx="0">
                  <c:v>0</c:v>
                </c:pt>
                <c:pt idx="1">
                  <c:v>3</c:v>
                </c:pt>
                <c:pt idx="2">
                  <c:v>6</c:v>
                </c:pt>
                <c:pt idx="3">
                  <c:v>10</c:v>
                </c:pt>
                <c:pt idx="4">
                  <c:v>17</c:v>
                </c:pt>
                <c:pt idx="5">
                  <c:v>35</c:v>
                </c:pt>
              </c:numCache>
            </c:numRef>
          </c:xVal>
          <c:yVal>
            <c:numRef>
              <c:f>'HES1'!$B$8:$G$8</c:f>
              <c:numCache>
                <c:formatCode>General</c:formatCode>
                <c:ptCount val="6"/>
                <c:pt idx="0">
                  <c:v>35.851900000000001</c:v>
                </c:pt>
                <c:pt idx="1">
                  <c:v>8.9321900000000003</c:v>
                </c:pt>
                <c:pt idx="2">
                  <c:v>25.199300000000001</c:v>
                </c:pt>
                <c:pt idx="3">
                  <c:v>66.795900000000003</c:v>
                </c:pt>
                <c:pt idx="4">
                  <c:v>82.777699999999996</c:v>
                </c:pt>
                <c:pt idx="5">
                  <c:v>61.943333333333328</c:v>
                </c:pt>
              </c:numCache>
            </c:numRef>
          </c:yVal>
          <c:smooth val="1"/>
          <c:extLst>
            <c:ext xmlns:c16="http://schemas.microsoft.com/office/drawing/2014/chart" uri="{C3380CC4-5D6E-409C-BE32-E72D297353CC}">
              <c16:uniqueId val="{00000001-C767-4FE2-9120-5BA2950297EF}"/>
            </c:ext>
          </c:extLst>
        </c:ser>
        <c:ser>
          <c:idx val="2"/>
          <c:order val="2"/>
          <c:tx>
            <c:strRef>
              <c:f>'HES1'!$A$9</c:f>
              <c:strCache>
                <c:ptCount val="1"/>
                <c:pt idx="0">
                  <c:v>180mGy</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'HES1'!$B$6:$G$6</c:f>
              <c:numCache>
                <c:formatCode>General</c:formatCode>
                <c:ptCount val="6"/>
                <c:pt idx="0">
                  <c:v>0</c:v>
                </c:pt>
                <c:pt idx="1">
                  <c:v>3</c:v>
                </c:pt>
                <c:pt idx="2">
                  <c:v>6</c:v>
                </c:pt>
                <c:pt idx="3">
                  <c:v>10</c:v>
                </c:pt>
                <c:pt idx="4">
                  <c:v>17</c:v>
                </c:pt>
                <c:pt idx="5">
                  <c:v>35</c:v>
                </c:pt>
              </c:numCache>
            </c:numRef>
          </c:xVal>
          <c:yVal>
            <c:numRef>
              <c:f>'HES1'!$B$9:$G$9</c:f>
              <c:numCache>
                <c:formatCode>General</c:formatCode>
                <c:ptCount val="6"/>
                <c:pt idx="0">
                  <c:v>35.851900000000001</c:v>
                </c:pt>
                <c:pt idx="1">
                  <c:v>8.9321900000000003</c:v>
                </c:pt>
                <c:pt idx="2">
                  <c:v>25.506799999999998</c:v>
                </c:pt>
                <c:pt idx="3">
                  <c:v>53.177900000000001</c:v>
                </c:pt>
                <c:pt idx="4">
                  <c:v>77.414100000000005</c:v>
                </c:pt>
                <c:pt idx="5">
                  <c:v>84.812533333333334</c:v>
                </c:pt>
              </c:numCache>
            </c:numRef>
          </c:yVal>
          <c:smooth val="1"/>
          <c:extLst>
            <c:ext xmlns:c16="http://schemas.microsoft.com/office/drawing/2014/chart" uri="{C3380CC4-5D6E-409C-BE32-E72D297353CC}">
              <c16:uniqueId val="{00000002-C767-4FE2-9120-5BA2950297EF}"/>
            </c:ext>
          </c:extLst>
        </c:ser>
        <c:dLbls>
          <c:showLegendKey val="0"/>
          <c:showVal val="0"/>
          <c:showCatName val="0"/>
          <c:showSerName val="0"/>
          <c:showPercent val="0"/>
          <c:showBubbleSize val="0"/>
        </c:dLbls>
        <c:axId val="640199216"/>
        <c:axId val="640197904"/>
      </c:scatterChart>
      <c:valAx>
        <c:axId val="6401992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Day of development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0197904"/>
        <c:crosses val="autoZero"/>
        <c:crossBetween val="midCat"/>
        <c:majorUnit val="10"/>
      </c:valAx>
      <c:valAx>
        <c:axId val="64019790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a:t>fpkm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40199216"/>
        <c:crosses val="autoZero"/>
        <c:crossBetween val="midCat"/>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41591" cy="344899"/>
          </a:xfrm>
          <a:prstGeom prst="rect">
            <a:avLst/>
          </a:prstGeom>
        </p:spPr>
        <p:txBody>
          <a:bodyPr vert="horz" lIns="91458" tIns="45729" rIns="91458" bIns="45729"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76399" y="0"/>
            <a:ext cx="4341591" cy="344899"/>
          </a:xfrm>
          <a:prstGeom prst="rect">
            <a:avLst/>
          </a:prstGeom>
        </p:spPr>
        <p:txBody>
          <a:bodyPr vert="horz" lIns="91458" tIns="45729" rIns="91458" bIns="45729" rtlCol="0"/>
          <a:lstStyle>
            <a:lvl1pPr algn="r">
              <a:defRPr sz="1200"/>
            </a:lvl1pPr>
          </a:lstStyle>
          <a:p>
            <a:fld id="{95E8E9E6-1D61-4C0A-BD14-C0BB248DC272}" type="datetimeFigureOut">
              <a:rPr kumimoji="1" lang="ja-JP" altLang="en-US" smtClean="0"/>
              <a:t>2023/7/2</a:t>
            </a:fld>
            <a:endParaRPr kumimoji="1" lang="ja-JP" altLang="en-US"/>
          </a:p>
        </p:txBody>
      </p:sp>
      <p:sp>
        <p:nvSpPr>
          <p:cNvPr id="4" name="フッター プレースホルダー 3"/>
          <p:cNvSpPr>
            <a:spLocks noGrp="1"/>
          </p:cNvSpPr>
          <p:nvPr>
            <p:ph type="ftr" sz="quarter" idx="2"/>
          </p:nvPr>
        </p:nvSpPr>
        <p:spPr>
          <a:xfrm>
            <a:off x="0" y="6543264"/>
            <a:ext cx="4341591" cy="344899"/>
          </a:xfrm>
          <a:prstGeom prst="rect">
            <a:avLst/>
          </a:prstGeom>
        </p:spPr>
        <p:txBody>
          <a:bodyPr vert="horz" lIns="91458" tIns="45729" rIns="91458" bIns="45729"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76399" y="6543264"/>
            <a:ext cx="4341591" cy="344899"/>
          </a:xfrm>
          <a:prstGeom prst="rect">
            <a:avLst/>
          </a:prstGeom>
        </p:spPr>
        <p:txBody>
          <a:bodyPr vert="horz" lIns="91458" tIns="45729" rIns="91458" bIns="45729" rtlCol="0" anchor="b"/>
          <a:lstStyle>
            <a:lvl1pPr algn="r">
              <a:defRPr sz="1200"/>
            </a:lvl1pPr>
          </a:lstStyle>
          <a:p>
            <a:fld id="{755B87FC-2DBD-4F95-8DC4-A16FB323EB2D}" type="slidenum">
              <a:rPr kumimoji="1" lang="ja-JP" altLang="en-US" smtClean="0"/>
              <a:t>‹#›</a:t>
            </a:fld>
            <a:endParaRPr kumimoji="1" lang="ja-JP" altLang="en-US"/>
          </a:p>
        </p:txBody>
      </p:sp>
    </p:spTree>
    <p:extLst>
      <p:ext uri="{BB962C8B-B14F-4D97-AF65-F5344CB8AC3E}">
        <p14:creationId xmlns:p14="http://schemas.microsoft.com/office/powerpoint/2010/main" val="2514205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4342131" cy="345605"/>
          </a:xfrm>
          <a:prstGeom prst="rect">
            <a:avLst/>
          </a:prstGeom>
        </p:spPr>
        <p:txBody>
          <a:bodyPr vert="horz" lIns="96612" tIns="48307" rIns="96612" bIns="48307" rtlCol="0"/>
          <a:lstStyle>
            <a:lvl1pPr algn="l">
              <a:defRPr sz="1300"/>
            </a:lvl1pPr>
          </a:lstStyle>
          <a:p>
            <a:endParaRPr kumimoji="1" lang="ja-JP" altLang="en-US"/>
          </a:p>
        </p:txBody>
      </p:sp>
      <p:sp>
        <p:nvSpPr>
          <p:cNvPr id="3" name="日付プレースホルダー 2"/>
          <p:cNvSpPr>
            <a:spLocks noGrp="1"/>
          </p:cNvSpPr>
          <p:nvPr>
            <p:ph type="dt" idx="1"/>
          </p:nvPr>
        </p:nvSpPr>
        <p:spPr>
          <a:xfrm>
            <a:off x="5675853" y="0"/>
            <a:ext cx="4342131" cy="345605"/>
          </a:xfrm>
          <a:prstGeom prst="rect">
            <a:avLst/>
          </a:prstGeom>
        </p:spPr>
        <p:txBody>
          <a:bodyPr vert="horz" lIns="96612" tIns="48307" rIns="96612" bIns="48307" rtlCol="0"/>
          <a:lstStyle>
            <a:lvl1pPr algn="r">
              <a:defRPr sz="1300"/>
            </a:lvl1pPr>
          </a:lstStyle>
          <a:p>
            <a:fld id="{C27DCF67-8E41-4976-85E7-DBCA51939ADA}" type="datetimeFigureOut">
              <a:rPr kumimoji="1" lang="ja-JP" altLang="en-US" smtClean="0"/>
              <a:t>2023/7/2</a:t>
            </a:fld>
            <a:endParaRPr kumimoji="1" lang="ja-JP" altLang="en-US"/>
          </a:p>
        </p:txBody>
      </p:sp>
      <p:sp>
        <p:nvSpPr>
          <p:cNvPr id="4" name="スライド イメージ プレースホルダー 3"/>
          <p:cNvSpPr>
            <a:spLocks noGrp="1" noRot="1" noChangeAspect="1"/>
          </p:cNvSpPr>
          <p:nvPr>
            <p:ph type="sldImg" idx="2"/>
          </p:nvPr>
        </p:nvSpPr>
        <p:spPr>
          <a:xfrm>
            <a:off x="4205288" y="860425"/>
            <a:ext cx="1609725" cy="2325688"/>
          </a:xfrm>
          <a:prstGeom prst="rect">
            <a:avLst/>
          </a:prstGeom>
          <a:noFill/>
          <a:ln w="12700">
            <a:solidFill>
              <a:prstClr val="black"/>
            </a:solidFill>
          </a:ln>
        </p:spPr>
        <p:txBody>
          <a:bodyPr vert="horz" lIns="96612" tIns="48307" rIns="96612" bIns="48307" rtlCol="0" anchor="ctr"/>
          <a:lstStyle/>
          <a:p>
            <a:endParaRPr lang="ja-JP" altLang="en-US"/>
          </a:p>
        </p:txBody>
      </p:sp>
      <p:sp>
        <p:nvSpPr>
          <p:cNvPr id="5" name="ノート プレースホルダー 4"/>
          <p:cNvSpPr>
            <a:spLocks noGrp="1"/>
          </p:cNvSpPr>
          <p:nvPr>
            <p:ph type="body" sz="quarter" idx="3"/>
          </p:nvPr>
        </p:nvSpPr>
        <p:spPr>
          <a:xfrm>
            <a:off x="1002031" y="3314929"/>
            <a:ext cx="8016239" cy="2712214"/>
          </a:xfrm>
          <a:prstGeom prst="rect">
            <a:avLst/>
          </a:prstGeom>
        </p:spPr>
        <p:txBody>
          <a:bodyPr vert="horz" lIns="96612" tIns="48307" rIns="96612" bIns="4830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6542559"/>
            <a:ext cx="4342131" cy="345604"/>
          </a:xfrm>
          <a:prstGeom prst="rect">
            <a:avLst/>
          </a:prstGeom>
        </p:spPr>
        <p:txBody>
          <a:bodyPr vert="horz" lIns="96612" tIns="48307" rIns="96612" bIns="48307"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5675853" y="6542559"/>
            <a:ext cx="4342131" cy="345604"/>
          </a:xfrm>
          <a:prstGeom prst="rect">
            <a:avLst/>
          </a:prstGeom>
        </p:spPr>
        <p:txBody>
          <a:bodyPr vert="horz" lIns="96612" tIns="48307" rIns="96612" bIns="48307" rtlCol="0" anchor="b"/>
          <a:lstStyle>
            <a:lvl1pPr algn="r">
              <a:defRPr sz="1300"/>
            </a:lvl1pPr>
          </a:lstStyle>
          <a:p>
            <a:fld id="{47B101CE-DDB4-4B61-BEE2-28BE116911B1}" type="slidenum">
              <a:rPr kumimoji="1" lang="ja-JP" altLang="en-US" smtClean="0"/>
              <a:t>‹#›</a:t>
            </a:fld>
            <a:endParaRPr kumimoji="1" lang="ja-JP" altLang="en-US"/>
          </a:p>
        </p:txBody>
      </p:sp>
    </p:spTree>
    <p:extLst>
      <p:ext uri="{BB962C8B-B14F-4D97-AF65-F5344CB8AC3E}">
        <p14:creationId xmlns:p14="http://schemas.microsoft.com/office/powerpoint/2010/main" val="1142879159"/>
      </p:ext>
    </p:extLst>
  </p:cSld>
  <p:clrMap bg1="lt1" tx1="dk1" bg2="lt2" tx2="dk2" accent1="accent1" accent2="accent2" accent3="accent3" accent4="accent4" accent5="accent5" accent6="accent6" hlink="hlink" folHlink="folHlink"/>
  <p:notesStyle>
    <a:lvl1pPr marL="0" algn="l" defTabSz="914192" rtl="0" eaLnBrk="1" latinLnBrk="0" hangingPunct="1">
      <a:defRPr kumimoji="1" sz="1200" kern="1200">
        <a:solidFill>
          <a:schemeClr val="tx1"/>
        </a:solidFill>
        <a:latin typeface="+mn-lt"/>
        <a:ea typeface="+mn-ea"/>
        <a:cs typeface="+mn-cs"/>
      </a:defRPr>
    </a:lvl1pPr>
    <a:lvl2pPr marL="457097" algn="l" defTabSz="914192" rtl="0" eaLnBrk="1" latinLnBrk="0" hangingPunct="1">
      <a:defRPr kumimoji="1" sz="1200" kern="1200">
        <a:solidFill>
          <a:schemeClr val="tx1"/>
        </a:solidFill>
        <a:latin typeface="+mn-lt"/>
        <a:ea typeface="+mn-ea"/>
        <a:cs typeface="+mn-cs"/>
      </a:defRPr>
    </a:lvl2pPr>
    <a:lvl3pPr marL="914192" algn="l" defTabSz="914192" rtl="0" eaLnBrk="1" latinLnBrk="0" hangingPunct="1">
      <a:defRPr kumimoji="1" sz="1200" kern="1200">
        <a:solidFill>
          <a:schemeClr val="tx1"/>
        </a:solidFill>
        <a:latin typeface="+mn-lt"/>
        <a:ea typeface="+mn-ea"/>
        <a:cs typeface="+mn-cs"/>
      </a:defRPr>
    </a:lvl3pPr>
    <a:lvl4pPr marL="1371289" algn="l" defTabSz="914192" rtl="0" eaLnBrk="1" latinLnBrk="0" hangingPunct="1">
      <a:defRPr kumimoji="1" sz="1200" kern="1200">
        <a:solidFill>
          <a:schemeClr val="tx1"/>
        </a:solidFill>
        <a:latin typeface="+mn-lt"/>
        <a:ea typeface="+mn-ea"/>
        <a:cs typeface="+mn-cs"/>
      </a:defRPr>
    </a:lvl4pPr>
    <a:lvl5pPr marL="1828384" algn="l" defTabSz="914192" rtl="0" eaLnBrk="1" latinLnBrk="0" hangingPunct="1">
      <a:defRPr kumimoji="1" sz="1200" kern="1200">
        <a:solidFill>
          <a:schemeClr val="tx1"/>
        </a:solidFill>
        <a:latin typeface="+mn-lt"/>
        <a:ea typeface="+mn-ea"/>
        <a:cs typeface="+mn-cs"/>
      </a:defRPr>
    </a:lvl5pPr>
    <a:lvl6pPr marL="2285480" algn="l" defTabSz="914192" rtl="0" eaLnBrk="1" latinLnBrk="0" hangingPunct="1">
      <a:defRPr kumimoji="1" sz="1200" kern="1200">
        <a:solidFill>
          <a:schemeClr val="tx1"/>
        </a:solidFill>
        <a:latin typeface="+mn-lt"/>
        <a:ea typeface="+mn-ea"/>
        <a:cs typeface="+mn-cs"/>
      </a:defRPr>
    </a:lvl6pPr>
    <a:lvl7pPr marL="2742576" algn="l" defTabSz="914192" rtl="0" eaLnBrk="1" latinLnBrk="0" hangingPunct="1">
      <a:defRPr kumimoji="1" sz="1200" kern="1200">
        <a:solidFill>
          <a:schemeClr val="tx1"/>
        </a:solidFill>
        <a:latin typeface="+mn-lt"/>
        <a:ea typeface="+mn-ea"/>
        <a:cs typeface="+mn-cs"/>
      </a:defRPr>
    </a:lvl7pPr>
    <a:lvl8pPr marL="3199672" algn="l" defTabSz="914192" rtl="0" eaLnBrk="1" latinLnBrk="0" hangingPunct="1">
      <a:defRPr kumimoji="1" sz="1200" kern="1200">
        <a:solidFill>
          <a:schemeClr val="tx1"/>
        </a:solidFill>
        <a:latin typeface="+mn-lt"/>
        <a:ea typeface="+mn-ea"/>
        <a:cs typeface="+mn-cs"/>
      </a:defRPr>
    </a:lvl8pPr>
    <a:lvl9pPr marL="3656768" algn="l" defTabSz="914192"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05288" y="860425"/>
            <a:ext cx="1609725" cy="2325688"/>
          </a:xfrm>
        </p:spPr>
      </p:sp>
      <p:sp>
        <p:nvSpPr>
          <p:cNvPr id="3" name="ノート プレースホルダー 2"/>
          <p:cNvSpPr>
            <a:spLocks noGrp="1"/>
          </p:cNvSpPr>
          <p:nvPr>
            <p:ph type="body" idx="1"/>
          </p:nvPr>
        </p:nvSpPr>
        <p:spPr/>
        <p:txBody>
          <a:bodyPr/>
          <a:lstStyle/>
          <a:p>
            <a:r>
              <a:rPr kumimoji="1" lang="en-US" altLang="ja-JP" dirty="0"/>
              <a:t>Fig</a:t>
            </a:r>
            <a:r>
              <a:rPr kumimoji="1" lang="ja-JP" altLang="en-US" dirty="0"/>
              <a:t> </a:t>
            </a:r>
            <a:r>
              <a:rPr kumimoji="1" lang="en-US" altLang="ja-JP" dirty="0"/>
              <a:t>1A</a:t>
            </a:r>
            <a:r>
              <a:rPr kumimoji="1" lang="ja-JP" altLang="en-US" dirty="0"/>
              <a:t>　位相差顕微鏡で観察した分化誘導後の</a:t>
            </a:r>
            <a:r>
              <a:rPr lang="en-US" altLang="ja-JP" dirty="0" err="1"/>
              <a:t>iPS</a:t>
            </a:r>
            <a:r>
              <a:rPr lang="ja-JP" altLang="en-US" dirty="0"/>
              <a:t>細胞　</a:t>
            </a:r>
            <a:r>
              <a:rPr lang="en-US" altLang="ja-JP" dirty="0"/>
              <a:t>Day 0</a:t>
            </a:r>
            <a:r>
              <a:rPr lang="ja-JP" altLang="en-US" dirty="0"/>
              <a:t>　から</a:t>
            </a:r>
            <a:r>
              <a:rPr lang="en-US" altLang="ja-JP" dirty="0"/>
              <a:t>Day 10</a:t>
            </a:r>
            <a:r>
              <a:rPr lang="ja-JP" altLang="en-US" dirty="0"/>
              <a:t>までは浮遊培養、</a:t>
            </a:r>
            <a:r>
              <a:rPr lang="en-US" altLang="ja-JP" dirty="0"/>
              <a:t>Day10</a:t>
            </a:r>
            <a:r>
              <a:rPr lang="ja-JP" altLang="en-US" dirty="0"/>
              <a:t>以降は接着培養　</a:t>
            </a:r>
            <a:r>
              <a:rPr lang="en-US" altLang="ja-JP" dirty="0"/>
              <a:t>Bar = 250 </a:t>
            </a:r>
            <a:r>
              <a:rPr lang="en-US" altLang="ja-JP" dirty="0" err="1"/>
              <a:t>μm</a:t>
            </a:r>
            <a:endParaRPr lang="en-US" altLang="ja-JP" dirty="0"/>
          </a:p>
          <a:p>
            <a:endParaRPr lang="en-US" altLang="ja-JP" dirty="0"/>
          </a:p>
          <a:p>
            <a:r>
              <a:rPr lang="en-US" altLang="ja-JP" dirty="0"/>
              <a:t>Fig</a:t>
            </a:r>
            <a:r>
              <a:rPr lang="ja-JP" altLang="en-US" dirty="0"/>
              <a:t> </a:t>
            </a:r>
            <a:r>
              <a:rPr lang="en-US" altLang="ja-JP" dirty="0"/>
              <a:t>1B</a:t>
            </a:r>
            <a:r>
              <a:rPr lang="ja-JP" altLang="en-US" dirty="0"/>
              <a:t>　</a:t>
            </a:r>
            <a:r>
              <a:rPr lang="en-US" altLang="ja-JP" dirty="0"/>
              <a:t>RGC</a:t>
            </a:r>
            <a:r>
              <a:rPr lang="ja-JP" altLang="en-US" dirty="0"/>
              <a:t>分化マーカー</a:t>
            </a:r>
            <a:r>
              <a:rPr lang="en-US" altLang="ja-JP" dirty="0"/>
              <a:t>RNA</a:t>
            </a:r>
            <a:r>
              <a:rPr lang="ja-JP" altLang="en-US" dirty="0"/>
              <a:t>量の分化日数による変化（リアルタイム</a:t>
            </a:r>
            <a:r>
              <a:rPr lang="en-US" altLang="ja-JP" dirty="0"/>
              <a:t>PCR</a:t>
            </a:r>
            <a:r>
              <a:rPr lang="ja-JP" altLang="en-US" dirty="0"/>
              <a:t>）</a:t>
            </a:r>
            <a:r>
              <a:rPr lang="en-US" altLang="ja-JP" dirty="0"/>
              <a:t>(</a:t>
            </a:r>
            <a:r>
              <a:rPr lang="ja-JP" altLang="en-US" dirty="0"/>
              <a:t>非照射）</a:t>
            </a:r>
            <a:endParaRPr lang="en-US" altLang="ja-JP" dirty="0"/>
          </a:p>
          <a:p>
            <a:r>
              <a:rPr lang="ja-JP" altLang="en-US" dirty="0"/>
              <a:t>既報と一致した</a:t>
            </a:r>
            <a:r>
              <a:rPr lang="en-US" altLang="ja-JP" dirty="0"/>
              <a:t>RGC</a:t>
            </a:r>
            <a:r>
              <a:rPr lang="ja-JP" altLang="en-US" dirty="0"/>
              <a:t>分化が確認された</a:t>
            </a:r>
            <a:endParaRPr lang="en-US" altLang="ja-JP" dirty="0"/>
          </a:p>
          <a:p>
            <a:endParaRPr lang="en-US" altLang="ja-JP" dirty="0"/>
          </a:p>
          <a:p>
            <a:r>
              <a:rPr lang="en-US" altLang="ja-JP" dirty="0"/>
              <a:t>Fig 1C</a:t>
            </a:r>
            <a:r>
              <a:rPr lang="ja-JP" altLang="en-US" dirty="0"/>
              <a:t>　</a:t>
            </a:r>
            <a:r>
              <a:rPr lang="en-US" altLang="ja-JP" dirty="0"/>
              <a:t>Day35</a:t>
            </a:r>
            <a:r>
              <a:rPr lang="ja-JP" altLang="en-US" dirty="0"/>
              <a:t>の</a:t>
            </a:r>
            <a:r>
              <a:rPr lang="en-US" altLang="ja-JP" dirty="0"/>
              <a:t>IF </a:t>
            </a:r>
          </a:p>
          <a:p>
            <a:endParaRPr lang="en-US" altLang="ja-JP" dirty="0"/>
          </a:p>
          <a:p>
            <a:r>
              <a:rPr lang="en-US" altLang="ja-JP" dirty="0"/>
              <a:t>Fig 1D </a:t>
            </a:r>
            <a:r>
              <a:rPr lang="ja-JP" altLang="en-US" dirty="0"/>
              <a:t>照射実験のプロトコール　ガンマ線照射は</a:t>
            </a:r>
            <a:r>
              <a:rPr lang="en-US" altLang="ja-JP" dirty="0"/>
              <a:t>Day4</a:t>
            </a:r>
            <a:r>
              <a:rPr lang="ja-JP" altLang="en-US" dirty="0"/>
              <a:t>から</a:t>
            </a:r>
            <a:r>
              <a:rPr lang="en-US" altLang="ja-JP" dirty="0"/>
              <a:t>Day5</a:t>
            </a:r>
            <a:r>
              <a:rPr lang="ja-JP" altLang="en-US" dirty="0"/>
              <a:t>にかけて、</a:t>
            </a:r>
            <a:r>
              <a:rPr lang="en-US" altLang="ja-JP" dirty="0"/>
              <a:t>24</a:t>
            </a:r>
            <a:r>
              <a:rPr lang="ja-JP" altLang="en-US" dirty="0"/>
              <a:t>時間行った　総線量が</a:t>
            </a:r>
            <a:r>
              <a:rPr lang="en-US" altLang="ja-JP" dirty="0"/>
              <a:t>0, 30, 180 </a:t>
            </a:r>
            <a:r>
              <a:rPr lang="en-US" altLang="ja-JP" dirty="0" err="1"/>
              <a:t>mGy</a:t>
            </a:r>
            <a:r>
              <a:rPr lang="ja-JP" altLang="en-US" dirty="0" err="1"/>
              <a:t>、</a:t>
            </a:r>
            <a:r>
              <a:rPr lang="ja-JP" altLang="en-US" dirty="0"/>
              <a:t>線量率はそれぞれ表のとおり</a:t>
            </a:r>
            <a:endParaRPr lang="en-US" altLang="ja-JP" dirty="0"/>
          </a:p>
          <a:p>
            <a:endParaRPr lang="en-US" altLang="ja-JP" dirty="0"/>
          </a:p>
          <a:p>
            <a:r>
              <a:rPr lang="en-US" altLang="ja-JP" dirty="0"/>
              <a:t>Fig 1E </a:t>
            </a:r>
            <a:r>
              <a:rPr lang="ja-JP" altLang="en-US" dirty="0"/>
              <a:t>照射後の</a:t>
            </a:r>
            <a:r>
              <a:rPr lang="en-US" altLang="ja-JP" dirty="0" err="1"/>
              <a:t>Embryoid</a:t>
            </a:r>
            <a:r>
              <a:rPr lang="en-US" altLang="ja-JP" dirty="0"/>
              <a:t> body (EB)</a:t>
            </a:r>
            <a:r>
              <a:rPr lang="ja-JP" altLang="en-US" dirty="0"/>
              <a:t>の体積（球と仮定して直径から算出）（照射前のデータも合わせたものに作り直す）</a:t>
            </a:r>
            <a:endParaRPr lang="en-US" altLang="ja-JP" dirty="0"/>
          </a:p>
          <a:p>
            <a:endParaRPr lang="en-US" altLang="ja-JP" dirty="0"/>
          </a:p>
          <a:p>
            <a:r>
              <a:rPr lang="en-US" altLang="ja-JP" dirty="0"/>
              <a:t>Fig 1F </a:t>
            </a:r>
            <a:r>
              <a:rPr lang="ja-JP" altLang="en-US" dirty="0"/>
              <a:t>　</a:t>
            </a:r>
            <a:r>
              <a:rPr lang="en-US" altLang="ja-JP" dirty="0"/>
              <a:t>RNA-</a:t>
            </a:r>
            <a:r>
              <a:rPr lang="en-US" altLang="ja-JP" dirty="0" err="1"/>
              <a:t>seq</a:t>
            </a:r>
            <a:r>
              <a:rPr lang="ja-JP" altLang="en-US" dirty="0"/>
              <a:t>で変動した遺伝子数（</a:t>
            </a:r>
            <a:r>
              <a:rPr lang="en-US" altLang="ja-JP" dirty="0"/>
              <a:t>FPKM&gt;25, FC&gt;1.4)</a:t>
            </a:r>
          </a:p>
          <a:p>
            <a:endParaRPr kumimoji="1" lang="ja-JP" altLang="en-US" dirty="0"/>
          </a:p>
        </p:txBody>
      </p:sp>
      <p:sp>
        <p:nvSpPr>
          <p:cNvPr id="4" name="スライド番号プレースホルダー 3"/>
          <p:cNvSpPr>
            <a:spLocks noGrp="1"/>
          </p:cNvSpPr>
          <p:nvPr>
            <p:ph type="sldNum" sz="quarter" idx="10"/>
          </p:nvPr>
        </p:nvSpPr>
        <p:spPr/>
        <p:txBody>
          <a:bodyPr/>
          <a:lstStyle/>
          <a:p>
            <a:fld id="{47B101CE-DDB4-4B61-BEE2-28BE116911B1}" type="slidenum">
              <a:rPr kumimoji="1" lang="ja-JP" altLang="en-US" smtClean="0"/>
              <a:t>2</a:t>
            </a:fld>
            <a:endParaRPr kumimoji="1" lang="ja-JP" altLang="en-US"/>
          </a:p>
        </p:txBody>
      </p:sp>
    </p:spTree>
    <p:extLst>
      <p:ext uri="{BB962C8B-B14F-4D97-AF65-F5344CB8AC3E}">
        <p14:creationId xmlns:p14="http://schemas.microsoft.com/office/powerpoint/2010/main" val="3131062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1"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1" y="5202944"/>
            <a:ext cx="5143500" cy="2391656"/>
          </a:xfrm>
        </p:spPr>
        <p:txBody>
          <a:bodyPr/>
          <a:lstStyle>
            <a:lvl1pPr marL="0" indent="0" algn="ctr">
              <a:buNone/>
              <a:defRPr sz="1800"/>
            </a:lvl1pPr>
            <a:lvl2pPr marL="342858" indent="0" algn="ctr">
              <a:buNone/>
              <a:defRPr sz="1500"/>
            </a:lvl2pPr>
            <a:lvl3pPr marL="685715" indent="0" algn="ctr">
              <a:buNone/>
              <a:defRPr sz="1351"/>
            </a:lvl3pPr>
            <a:lvl4pPr marL="1028573" indent="0" algn="ctr">
              <a:buNone/>
              <a:defRPr sz="1200"/>
            </a:lvl4pPr>
            <a:lvl5pPr marL="1371430" indent="0" algn="ctr">
              <a:buNone/>
              <a:defRPr sz="1200"/>
            </a:lvl5pPr>
            <a:lvl6pPr marL="1714288" indent="0" algn="ctr">
              <a:buNone/>
              <a:defRPr sz="1200"/>
            </a:lvl6pPr>
            <a:lvl7pPr marL="2057146" indent="0" algn="ctr">
              <a:buNone/>
              <a:defRPr sz="1200"/>
            </a:lvl7pPr>
            <a:lvl8pPr marL="2400003" indent="0" algn="ctr">
              <a:buNone/>
              <a:defRPr sz="1200"/>
            </a:lvl8pPr>
            <a:lvl9pPr marL="2742861"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31273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70470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9" y="527407"/>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7"/>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179598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3169266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8" y="2469626"/>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8" y="6629228"/>
            <a:ext cx="5915025" cy="2166938"/>
          </a:xfrm>
        </p:spPr>
        <p:txBody>
          <a:bodyPr/>
          <a:lstStyle>
            <a:lvl1pPr marL="0" indent="0">
              <a:buNone/>
              <a:defRPr sz="1800">
                <a:solidFill>
                  <a:schemeClr val="tx1"/>
                </a:solidFill>
              </a:defRPr>
            </a:lvl1pPr>
            <a:lvl2pPr marL="342858" indent="0">
              <a:buNone/>
              <a:defRPr sz="1500">
                <a:solidFill>
                  <a:schemeClr val="tx1">
                    <a:tint val="75000"/>
                  </a:schemeClr>
                </a:solidFill>
              </a:defRPr>
            </a:lvl2pPr>
            <a:lvl3pPr marL="685715" indent="0">
              <a:buNone/>
              <a:defRPr sz="1351">
                <a:solidFill>
                  <a:schemeClr val="tx1">
                    <a:tint val="75000"/>
                  </a:schemeClr>
                </a:solidFill>
              </a:defRPr>
            </a:lvl3pPr>
            <a:lvl4pPr marL="1028573" indent="0">
              <a:buNone/>
              <a:defRPr sz="1200">
                <a:solidFill>
                  <a:schemeClr val="tx1">
                    <a:tint val="75000"/>
                  </a:schemeClr>
                </a:solidFill>
              </a:defRPr>
            </a:lvl4pPr>
            <a:lvl5pPr marL="1371430" indent="0">
              <a:buNone/>
              <a:defRPr sz="1200">
                <a:solidFill>
                  <a:schemeClr val="tx1">
                    <a:tint val="75000"/>
                  </a:schemeClr>
                </a:solidFill>
              </a:defRPr>
            </a:lvl5pPr>
            <a:lvl6pPr marL="1714288" indent="0">
              <a:buNone/>
              <a:defRPr sz="1200">
                <a:solidFill>
                  <a:schemeClr val="tx1">
                    <a:tint val="75000"/>
                  </a:schemeClr>
                </a:solidFill>
              </a:defRPr>
            </a:lvl6pPr>
            <a:lvl7pPr marL="2057146" indent="0">
              <a:buNone/>
              <a:defRPr sz="1200">
                <a:solidFill>
                  <a:schemeClr val="tx1">
                    <a:tint val="75000"/>
                  </a:schemeClr>
                </a:solidFill>
              </a:defRPr>
            </a:lvl7pPr>
            <a:lvl8pPr marL="2400003" indent="0">
              <a:buNone/>
              <a:defRPr sz="1200">
                <a:solidFill>
                  <a:schemeClr val="tx1">
                    <a:tint val="75000"/>
                  </a:schemeClr>
                </a:solidFill>
              </a:defRPr>
            </a:lvl8pPr>
            <a:lvl9pPr marL="2742861"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115536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9" y="2637014"/>
            <a:ext cx="2914651"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4" y="2637014"/>
            <a:ext cx="2914651"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644728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5" y="527406"/>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5" y="2428352"/>
            <a:ext cx="2901255" cy="1190095"/>
          </a:xfrm>
        </p:spPr>
        <p:txBody>
          <a:bodyPr anchor="b"/>
          <a:lstStyle>
            <a:lvl1pPr marL="0" indent="0">
              <a:buNone/>
              <a:defRPr sz="1800" b="1"/>
            </a:lvl1pPr>
            <a:lvl2pPr marL="342858" indent="0">
              <a:buNone/>
              <a:defRPr sz="1500" b="1"/>
            </a:lvl2pPr>
            <a:lvl3pPr marL="685715" indent="0">
              <a:buNone/>
              <a:defRPr sz="1351" b="1"/>
            </a:lvl3pPr>
            <a:lvl4pPr marL="1028573" indent="0">
              <a:buNone/>
              <a:defRPr sz="1200" b="1"/>
            </a:lvl4pPr>
            <a:lvl5pPr marL="1371430" indent="0">
              <a:buNone/>
              <a:defRPr sz="1200" b="1"/>
            </a:lvl5pPr>
            <a:lvl6pPr marL="1714288" indent="0">
              <a:buNone/>
              <a:defRPr sz="1200" b="1"/>
            </a:lvl6pPr>
            <a:lvl7pPr marL="2057146" indent="0">
              <a:buNone/>
              <a:defRPr sz="1200" b="1"/>
            </a:lvl7pPr>
            <a:lvl8pPr marL="2400003" indent="0">
              <a:buNone/>
              <a:defRPr sz="1200" b="1"/>
            </a:lvl8pPr>
            <a:lvl9pPr marL="2742861"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5" y="3618446"/>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7" y="2428352"/>
            <a:ext cx="2915543" cy="1190095"/>
          </a:xfrm>
        </p:spPr>
        <p:txBody>
          <a:bodyPr anchor="b"/>
          <a:lstStyle>
            <a:lvl1pPr marL="0" indent="0">
              <a:buNone/>
              <a:defRPr sz="1800" b="1"/>
            </a:lvl1pPr>
            <a:lvl2pPr marL="342858" indent="0">
              <a:buNone/>
              <a:defRPr sz="1500" b="1"/>
            </a:lvl2pPr>
            <a:lvl3pPr marL="685715" indent="0">
              <a:buNone/>
              <a:defRPr sz="1351" b="1"/>
            </a:lvl3pPr>
            <a:lvl4pPr marL="1028573" indent="0">
              <a:buNone/>
              <a:defRPr sz="1200" b="1"/>
            </a:lvl4pPr>
            <a:lvl5pPr marL="1371430" indent="0">
              <a:buNone/>
              <a:defRPr sz="1200" b="1"/>
            </a:lvl5pPr>
            <a:lvl6pPr marL="1714288" indent="0">
              <a:buNone/>
              <a:defRPr sz="1200" b="1"/>
            </a:lvl6pPr>
            <a:lvl7pPr marL="2057146" indent="0">
              <a:buNone/>
              <a:defRPr sz="1200" b="1"/>
            </a:lvl7pPr>
            <a:lvl8pPr marL="2400003" indent="0">
              <a:buNone/>
              <a:defRPr sz="1200" b="1"/>
            </a:lvl8pPr>
            <a:lvl9pPr marL="2742861"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7" y="3618446"/>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524931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4175813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3508224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3"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7"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3" y="2971804"/>
            <a:ext cx="2211884" cy="5505627"/>
          </a:xfrm>
        </p:spPr>
        <p:txBody>
          <a:bodyPr/>
          <a:lstStyle>
            <a:lvl1pPr marL="0" indent="0">
              <a:buNone/>
              <a:defRPr sz="1200"/>
            </a:lvl1pPr>
            <a:lvl2pPr marL="342858" indent="0">
              <a:buNone/>
              <a:defRPr sz="1051"/>
            </a:lvl2pPr>
            <a:lvl3pPr marL="685715" indent="0">
              <a:buNone/>
              <a:defRPr sz="900"/>
            </a:lvl3pPr>
            <a:lvl4pPr marL="1028573" indent="0">
              <a:buNone/>
              <a:defRPr sz="751"/>
            </a:lvl4pPr>
            <a:lvl5pPr marL="1371430" indent="0">
              <a:buNone/>
              <a:defRPr sz="751"/>
            </a:lvl5pPr>
            <a:lvl6pPr marL="1714288" indent="0">
              <a:buNone/>
              <a:defRPr sz="751"/>
            </a:lvl6pPr>
            <a:lvl7pPr marL="2057146" indent="0">
              <a:buNone/>
              <a:defRPr sz="751"/>
            </a:lvl7pPr>
            <a:lvl8pPr marL="2400003" indent="0">
              <a:buNone/>
              <a:defRPr sz="751"/>
            </a:lvl8pPr>
            <a:lvl9pPr marL="2742861" indent="0">
              <a:buNone/>
              <a:defRPr sz="751"/>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953203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3"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7" y="1426287"/>
            <a:ext cx="3471863" cy="7039681"/>
          </a:xfrm>
        </p:spPr>
        <p:txBody>
          <a:bodyPr anchor="t"/>
          <a:lstStyle>
            <a:lvl1pPr marL="0" indent="0">
              <a:buNone/>
              <a:defRPr sz="2400"/>
            </a:lvl1pPr>
            <a:lvl2pPr marL="342858" indent="0">
              <a:buNone/>
              <a:defRPr sz="2100"/>
            </a:lvl2pPr>
            <a:lvl3pPr marL="685715" indent="0">
              <a:buNone/>
              <a:defRPr sz="1800"/>
            </a:lvl3pPr>
            <a:lvl4pPr marL="1028573" indent="0">
              <a:buNone/>
              <a:defRPr sz="1500"/>
            </a:lvl4pPr>
            <a:lvl5pPr marL="1371430" indent="0">
              <a:buNone/>
              <a:defRPr sz="1500"/>
            </a:lvl5pPr>
            <a:lvl6pPr marL="1714288" indent="0">
              <a:buNone/>
              <a:defRPr sz="1500"/>
            </a:lvl6pPr>
            <a:lvl7pPr marL="2057146" indent="0">
              <a:buNone/>
              <a:defRPr sz="1500"/>
            </a:lvl7pPr>
            <a:lvl8pPr marL="2400003" indent="0">
              <a:buNone/>
              <a:defRPr sz="1500"/>
            </a:lvl8pPr>
            <a:lvl9pPr marL="2742861"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3" y="2971804"/>
            <a:ext cx="2211884" cy="5505627"/>
          </a:xfrm>
        </p:spPr>
        <p:txBody>
          <a:bodyPr/>
          <a:lstStyle>
            <a:lvl1pPr marL="0" indent="0">
              <a:buNone/>
              <a:defRPr sz="1200"/>
            </a:lvl1pPr>
            <a:lvl2pPr marL="342858" indent="0">
              <a:buNone/>
              <a:defRPr sz="1051"/>
            </a:lvl2pPr>
            <a:lvl3pPr marL="685715" indent="0">
              <a:buNone/>
              <a:defRPr sz="900"/>
            </a:lvl3pPr>
            <a:lvl4pPr marL="1028573" indent="0">
              <a:buNone/>
              <a:defRPr sz="751"/>
            </a:lvl4pPr>
            <a:lvl5pPr marL="1371430" indent="0">
              <a:buNone/>
              <a:defRPr sz="751"/>
            </a:lvl5pPr>
            <a:lvl6pPr marL="1714288" indent="0">
              <a:buNone/>
              <a:defRPr sz="751"/>
            </a:lvl6pPr>
            <a:lvl7pPr marL="2057146" indent="0">
              <a:buNone/>
              <a:defRPr sz="751"/>
            </a:lvl7pPr>
            <a:lvl8pPr marL="2400003" indent="0">
              <a:buNone/>
              <a:defRPr sz="751"/>
            </a:lvl8pPr>
            <a:lvl9pPr marL="2742861" indent="0">
              <a:buNone/>
              <a:defRPr sz="751"/>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17085C-13A6-45CF-BF95-BA2AC5C97EA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224675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91" y="527406"/>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91"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9" y="9181399"/>
            <a:ext cx="1543051" cy="527404"/>
          </a:xfrm>
          <a:prstGeom prst="rect">
            <a:avLst/>
          </a:prstGeom>
        </p:spPr>
        <p:txBody>
          <a:bodyPr vert="horz" lIns="91440" tIns="45720" rIns="91440" bIns="45720" rtlCol="0" anchor="ctr"/>
          <a:lstStyle>
            <a:lvl1pPr algn="l">
              <a:defRPr sz="900">
                <a:solidFill>
                  <a:schemeClr val="tx1">
                    <a:tint val="75000"/>
                  </a:schemeClr>
                </a:solidFill>
              </a:defRPr>
            </a:lvl1pPr>
          </a:lstStyle>
          <a:p>
            <a:fld id="{8617085C-13A6-45CF-BF95-BA2AC5C97EAD}" type="datetimeFigureOut">
              <a:rPr kumimoji="1" lang="ja-JP" altLang="en-US" smtClean="0"/>
              <a:t>2023/7/2</a:t>
            </a:fld>
            <a:endParaRPr kumimoji="1" lang="ja-JP" altLang="en-US"/>
          </a:p>
        </p:txBody>
      </p:sp>
      <p:sp>
        <p:nvSpPr>
          <p:cNvPr id="5" name="Footer Placeholder 4"/>
          <p:cNvSpPr>
            <a:spLocks noGrp="1"/>
          </p:cNvSpPr>
          <p:nvPr>
            <p:ph type="ftr" sz="quarter" idx="3"/>
          </p:nvPr>
        </p:nvSpPr>
        <p:spPr>
          <a:xfrm>
            <a:off x="2271716" y="9181399"/>
            <a:ext cx="2314575" cy="52740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4" y="9181399"/>
            <a:ext cx="1543051" cy="527404"/>
          </a:xfrm>
          <a:prstGeom prst="rect">
            <a:avLst/>
          </a:prstGeom>
        </p:spPr>
        <p:txBody>
          <a:bodyPr vert="horz" lIns="91440" tIns="45720" rIns="91440" bIns="45720" rtlCol="0" anchor="ctr"/>
          <a:lstStyle>
            <a:lvl1pPr algn="r">
              <a:defRPr sz="900">
                <a:solidFill>
                  <a:schemeClr val="tx1">
                    <a:tint val="75000"/>
                  </a:schemeClr>
                </a:solidFill>
              </a:defRPr>
            </a:lvl1pPr>
          </a:lstStyle>
          <a:p>
            <a:fld id="{1A701672-08B1-45C9-823C-ED3ADE8523BB}" type="slidenum">
              <a:rPr kumimoji="1" lang="ja-JP" altLang="en-US" smtClean="0"/>
              <a:t>‹#›</a:t>
            </a:fld>
            <a:endParaRPr kumimoji="1" lang="ja-JP" altLang="en-US"/>
          </a:p>
        </p:txBody>
      </p:sp>
    </p:spTree>
    <p:extLst>
      <p:ext uri="{BB962C8B-B14F-4D97-AF65-F5344CB8AC3E}">
        <p14:creationId xmlns:p14="http://schemas.microsoft.com/office/powerpoint/2010/main" val="290161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715"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29" indent="-171429" algn="l" defTabSz="685715" rtl="0" eaLnBrk="1" latinLnBrk="0" hangingPunct="1">
        <a:lnSpc>
          <a:spcPct val="90000"/>
        </a:lnSpc>
        <a:spcBef>
          <a:spcPts val="751"/>
        </a:spcBef>
        <a:buFont typeface="Arial" panose="020B0604020202020204" pitchFamily="34" charset="0"/>
        <a:buChar char="•"/>
        <a:defRPr kumimoji="1" sz="2100" kern="1200">
          <a:solidFill>
            <a:schemeClr val="tx1"/>
          </a:solidFill>
          <a:latin typeface="+mn-lt"/>
          <a:ea typeface="+mn-ea"/>
          <a:cs typeface="+mn-cs"/>
        </a:defRPr>
      </a:lvl1pPr>
      <a:lvl2pPr marL="514286" indent="-171429" algn="l" defTabSz="685715"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145" indent="-171429" algn="l" defTabSz="685715"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002"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4pPr>
      <a:lvl5pPr marL="1542860"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5pPr>
      <a:lvl6pPr marL="1885717"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6pPr>
      <a:lvl7pPr marL="2228575"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7pPr>
      <a:lvl8pPr marL="2571432"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8pPr>
      <a:lvl9pPr marL="2914290" indent="-171429" algn="l" defTabSz="685715" rtl="0" eaLnBrk="1" latinLnBrk="0" hangingPunct="1">
        <a:lnSpc>
          <a:spcPct val="90000"/>
        </a:lnSpc>
        <a:spcBef>
          <a:spcPts val="375"/>
        </a:spcBef>
        <a:buFont typeface="Arial" panose="020B0604020202020204" pitchFamily="34" charset="0"/>
        <a:buChar char="•"/>
        <a:defRPr kumimoji="1" sz="1351" kern="1200">
          <a:solidFill>
            <a:schemeClr val="tx1"/>
          </a:solidFill>
          <a:latin typeface="+mn-lt"/>
          <a:ea typeface="+mn-ea"/>
          <a:cs typeface="+mn-cs"/>
        </a:defRPr>
      </a:lvl9pPr>
    </p:bodyStyle>
    <p:otherStyle>
      <a:defPPr>
        <a:defRPr lang="en-US"/>
      </a:defPPr>
      <a:lvl1pPr marL="0" algn="l" defTabSz="685715" rtl="0" eaLnBrk="1" latinLnBrk="0" hangingPunct="1">
        <a:defRPr kumimoji="1" sz="1351" kern="1200">
          <a:solidFill>
            <a:schemeClr val="tx1"/>
          </a:solidFill>
          <a:latin typeface="+mn-lt"/>
          <a:ea typeface="+mn-ea"/>
          <a:cs typeface="+mn-cs"/>
        </a:defRPr>
      </a:lvl1pPr>
      <a:lvl2pPr marL="342858" algn="l" defTabSz="685715" rtl="0" eaLnBrk="1" latinLnBrk="0" hangingPunct="1">
        <a:defRPr kumimoji="1" sz="1351" kern="1200">
          <a:solidFill>
            <a:schemeClr val="tx1"/>
          </a:solidFill>
          <a:latin typeface="+mn-lt"/>
          <a:ea typeface="+mn-ea"/>
          <a:cs typeface="+mn-cs"/>
        </a:defRPr>
      </a:lvl2pPr>
      <a:lvl3pPr marL="685715" algn="l" defTabSz="685715" rtl="0" eaLnBrk="1" latinLnBrk="0" hangingPunct="1">
        <a:defRPr kumimoji="1" sz="1351" kern="1200">
          <a:solidFill>
            <a:schemeClr val="tx1"/>
          </a:solidFill>
          <a:latin typeface="+mn-lt"/>
          <a:ea typeface="+mn-ea"/>
          <a:cs typeface="+mn-cs"/>
        </a:defRPr>
      </a:lvl3pPr>
      <a:lvl4pPr marL="1028573" algn="l" defTabSz="685715" rtl="0" eaLnBrk="1" latinLnBrk="0" hangingPunct="1">
        <a:defRPr kumimoji="1" sz="1351" kern="1200">
          <a:solidFill>
            <a:schemeClr val="tx1"/>
          </a:solidFill>
          <a:latin typeface="+mn-lt"/>
          <a:ea typeface="+mn-ea"/>
          <a:cs typeface="+mn-cs"/>
        </a:defRPr>
      </a:lvl4pPr>
      <a:lvl5pPr marL="1371430" algn="l" defTabSz="685715" rtl="0" eaLnBrk="1" latinLnBrk="0" hangingPunct="1">
        <a:defRPr kumimoji="1" sz="1351" kern="1200">
          <a:solidFill>
            <a:schemeClr val="tx1"/>
          </a:solidFill>
          <a:latin typeface="+mn-lt"/>
          <a:ea typeface="+mn-ea"/>
          <a:cs typeface="+mn-cs"/>
        </a:defRPr>
      </a:lvl5pPr>
      <a:lvl6pPr marL="1714288" algn="l" defTabSz="685715" rtl="0" eaLnBrk="1" latinLnBrk="0" hangingPunct="1">
        <a:defRPr kumimoji="1" sz="1351" kern="1200">
          <a:solidFill>
            <a:schemeClr val="tx1"/>
          </a:solidFill>
          <a:latin typeface="+mn-lt"/>
          <a:ea typeface="+mn-ea"/>
          <a:cs typeface="+mn-cs"/>
        </a:defRPr>
      </a:lvl6pPr>
      <a:lvl7pPr marL="2057146" algn="l" defTabSz="685715" rtl="0" eaLnBrk="1" latinLnBrk="0" hangingPunct="1">
        <a:defRPr kumimoji="1" sz="1351" kern="1200">
          <a:solidFill>
            <a:schemeClr val="tx1"/>
          </a:solidFill>
          <a:latin typeface="+mn-lt"/>
          <a:ea typeface="+mn-ea"/>
          <a:cs typeface="+mn-cs"/>
        </a:defRPr>
      </a:lvl7pPr>
      <a:lvl8pPr marL="2400003" algn="l" defTabSz="685715" rtl="0" eaLnBrk="1" latinLnBrk="0" hangingPunct="1">
        <a:defRPr kumimoji="1" sz="1351" kern="1200">
          <a:solidFill>
            <a:schemeClr val="tx1"/>
          </a:solidFill>
          <a:latin typeface="+mn-lt"/>
          <a:ea typeface="+mn-ea"/>
          <a:cs typeface="+mn-cs"/>
        </a:defRPr>
      </a:lvl8pPr>
      <a:lvl9pPr marL="2742861" algn="l" defTabSz="685715" rtl="0" eaLnBrk="1" latinLnBrk="0" hangingPunct="1">
        <a:defRPr kumimoji="1"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jpeg"/><Relationship Id="rId7" Type="http://schemas.openxmlformats.org/officeDocument/2006/relationships/chart" Target="../charts/chart1.xml"/><Relationship Id="rId12"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f"/><Relationship Id="rId11" Type="http://schemas.openxmlformats.org/officeDocument/2006/relationships/image" Target="../media/image8.jpeg"/><Relationship Id="rId5" Type="http://schemas.openxmlformats.org/officeDocument/2006/relationships/image" Target="../media/image3.tiff"/><Relationship Id="rId10" Type="http://schemas.openxmlformats.org/officeDocument/2006/relationships/image" Target="../media/image7.jpeg"/><Relationship Id="rId4" Type="http://schemas.openxmlformats.org/officeDocument/2006/relationships/image" Target="../media/image2.tiff"/><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chart" Target="../charts/chart7.xml"/><Relationship Id="rId7" Type="http://schemas.openxmlformats.org/officeDocument/2006/relationships/chart" Target="../charts/chart11.xml"/><Relationship Id="rId2" Type="http://schemas.openxmlformats.org/officeDocument/2006/relationships/chart" Target="../charts/chart6.xml"/><Relationship Id="rId1" Type="http://schemas.openxmlformats.org/officeDocument/2006/relationships/slideLayout" Target="../slideLayouts/slideLayout7.xml"/><Relationship Id="rId6" Type="http://schemas.openxmlformats.org/officeDocument/2006/relationships/chart" Target="../charts/chart10.xml"/><Relationship Id="rId11" Type="http://schemas.openxmlformats.org/officeDocument/2006/relationships/chart" Target="../charts/chart15.xml"/><Relationship Id="rId5" Type="http://schemas.openxmlformats.org/officeDocument/2006/relationships/chart" Target="../charts/chart9.xml"/><Relationship Id="rId10" Type="http://schemas.openxmlformats.org/officeDocument/2006/relationships/chart" Target="../charts/chart14.xml"/><Relationship Id="rId4" Type="http://schemas.openxmlformats.org/officeDocument/2006/relationships/chart" Target="../charts/chart8.xml"/><Relationship Id="rId9" Type="http://schemas.openxmlformats.org/officeDocument/2006/relationships/chart" Target="../charts/chart13.xml"/></Relationships>
</file>

<file path=ppt/slides/_rels/slide8.xml.rels><?xml version="1.0" encoding="UTF-8" standalone="yes"?>
<Relationships xmlns="http://schemas.openxmlformats.org/package/2006/relationships"><Relationship Id="rId8" Type="http://schemas.openxmlformats.org/officeDocument/2006/relationships/chart" Target="../charts/chart22.xml"/><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chart" Target="../charts/chart16.xml"/><Relationship Id="rId1" Type="http://schemas.openxmlformats.org/officeDocument/2006/relationships/slideLayout" Target="../slideLayouts/slideLayout7.xml"/><Relationship Id="rId6" Type="http://schemas.openxmlformats.org/officeDocument/2006/relationships/chart" Target="../charts/chart20.xml"/><Relationship Id="rId5" Type="http://schemas.openxmlformats.org/officeDocument/2006/relationships/chart" Target="../charts/chart19.xml"/><Relationship Id="rId10" Type="http://schemas.openxmlformats.org/officeDocument/2006/relationships/chart" Target="../charts/chart24.xml"/><Relationship Id="rId4" Type="http://schemas.openxmlformats.org/officeDocument/2006/relationships/chart" Target="../charts/chart18.xml"/><Relationship Id="rId9" Type="http://schemas.openxmlformats.org/officeDocument/2006/relationships/chart" Target="../charts/chart23.xml"/></Relationships>
</file>

<file path=ppt/slides/_rels/slide9.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image" Target="../media/image16.jpeg"/><Relationship Id="rId7" Type="http://schemas.openxmlformats.org/officeDocument/2006/relationships/image" Target="../media/image19.emf"/><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package" Target="../embeddings/Microsoft_Excel_Worksheet.xlsx"/><Relationship Id="rId5" Type="http://schemas.openxmlformats.org/officeDocument/2006/relationships/image" Target="../media/image18.pn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4C31BC-C0BD-1C3C-978E-20EAAB6AEB7C}"/>
              </a:ext>
            </a:extLst>
          </p:cNvPr>
          <p:cNvSpPr>
            <a:spLocks noGrp="1"/>
          </p:cNvSpPr>
          <p:nvPr>
            <p:ph type="title"/>
          </p:nvPr>
        </p:nvSpPr>
        <p:spPr>
          <a:xfrm>
            <a:off x="471491" y="527406"/>
            <a:ext cx="2957509" cy="361594"/>
          </a:xfrm>
        </p:spPr>
        <p:txBody>
          <a:bodyPr>
            <a:normAutofit fontScale="90000"/>
          </a:bodyPr>
          <a:lstStyle/>
          <a:p>
            <a:r>
              <a:rPr lang="en-US" altLang="ja-JP" sz="1800" b="1" dirty="0">
                <a:effectLst/>
                <a:latin typeface="Times New Roman" panose="02020603050405020304" pitchFamily="18" charset="0"/>
                <a:ea typeface="ＭＳ 明朝" panose="02020609040205080304" pitchFamily="17" charset="-128"/>
                <a:cs typeface="Century" panose="02040604050505020304" pitchFamily="18" charset="0"/>
              </a:rPr>
              <a:t>Supplemental information</a:t>
            </a:r>
            <a:br>
              <a:rPr lang="ja-JP" altLang="ja-JP" sz="1800" dirty="0">
                <a:effectLst/>
                <a:latin typeface="Century" panose="02040604050505020304" pitchFamily="18" charset="0"/>
                <a:ea typeface="ＭＳ 明朝" panose="02020609040205080304" pitchFamily="17" charset="-128"/>
                <a:cs typeface="Century" panose="02040604050505020304" pitchFamily="18" charset="0"/>
              </a:rPr>
            </a:br>
            <a:endParaRPr kumimoji="1" lang="ja-JP" altLang="en-US" sz="1800" dirty="0"/>
          </a:p>
        </p:txBody>
      </p:sp>
      <p:sp>
        <p:nvSpPr>
          <p:cNvPr id="3" name="コンテンツ プレースホルダー 2">
            <a:extLst>
              <a:ext uri="{FF2B5EF4-FFF2-40B4-BE49-F238E27FC236}">
                <a16:creationId xmlns:a16="http://schemas.microsoft.com/office/drawing/2014/main" id="{6F7D9525-9CB7-1E94-48A5-77A19B82D949}"/>
              </a:ext>
            </a:extLst>
          </p:cNvPr>
          <p:cNvSpPr>
            <a:spLocks noGrp="1"/>
          </p:cNvSpPr>
          <p:nvPr>
            <p:ph idx="1"/>
          </p:nvPr>
        </p:nvSpPr>
        <p:spPr>
          <a:xfrm>
            <a:off x="369891" y="1125714"/>
            <a:ext cx="5915025" cy="6285266"/>
          </a:xfrm>
        </p:spPr>
        <p:txBody>
          <a:bodyPr>
            <a:noAutofit/>
          </a:bodyPr>
          <a:lstStyle/>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S1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RGC differentiation from human iPSCs.</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S2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Expression of proliferation and apoptosis related genes. </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S3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a. Alteration of </a:t>
            </a:r>
            <a:r>
              <a:rPr lang="en-US" altLang="ja-JP" sz="1200" dirty="0" err="1">
                <a:effectLst/>
                <a:latin typeface="Times New Roman" panose="02020603050405020304" pitchFamily="18" charset="0"/>
                <a:ea typeface="ＭＳ 明朝" panose="02020609040205080304" pitchFamily="17" charset="-128"/>
                <a:cs typeface="Century" panose="02040604050505020304" pitchFamily="18" charset="0"/>
              </a:rPr>
              <a:t>RhoGDI</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 signaling on day 10 by 180 </a:t>
            </a:r>
            <a:r>
              <a:rPr lang="en-US" altLang="ja-JP" sz="1200" dirty="0" err="1">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 b. Alteration of Signaling by Rho Family GTPases on day 35 by 180 </a:t>
            </a:r>
            <a:r>
              <a:rPr lang="en-US" altLang="ja-JP" sz="1200" dirty="0" err="1">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 </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S4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Alteration of the development of neurons on day 35 by 30 </a:t>
            </a:r>
            <a:r>
              <a:rPr lang="en-US" altLang="ja-JP" sz="1200" dirty="0" err="1">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 </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S5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Alteration of the development of neurons on day 35 by 180 </a:t>
            </a:r>
            <a:r>
              <a:rPr lang="en-US" altLang="ja-JP" sz="1200" dirty="0" err="1">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 </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 S6 | </a:t>
            </a:r>
            <a:r>
              <a:rPr lang="en-US" altLang="ja-JP" sz="12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Time-course of expression of retinal and neural development-related genes.</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Figure S7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Cell cycle analysis on day 35.</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 </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S1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Genes with &gt;5 FPKM in RNA-seq.</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S2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Gene list of clustering heatmap (RNA-seq).</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S3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Top five canonical pathways.</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S4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Top ten upstream molecules.</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S5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Molecular list of canonical pathway clustering.</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S6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1344 genes of “Development of neuron” in IPA.</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S7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129 genes of “Retinal development” in IPA.</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S8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Altered genes of “Retinal development” in IPA on day 35.</a:t>
            </a:r>
          </a:p>
          <a:p>
            <a:pPr marL="0" indent="0" algn="just">
              <a:lnSpc>
                <a:spcPct val="200000"/>
              </a:lnSpc>
              <a:buNone/>
            </a:pPr>
            <a:r>
              <a:rPr lang="en-US" altLang="ja-JP" sz="1200" b="1" dirty="0">
                <a:effectLst/>
                <a:latin typeface="Times New Roman" panose="02020603050405020304" pitchFamily="18" charset="0"/>
                <a:ea typeface="ＭＳ 明朝" panose="02020609040205080304" pitchFamily="17" charset="-128"/>
                <a:cs typeface="Century" panose="02040604050505020304" pitchFamily="18" charset="0"/>
              </a:rPr>
              <a:t>Supplemental Table S9 | </a:t>
            </a:r>
            <a:r>
              <a:rPr lang="en-US" altLang="ja-JP" sz="1200" dirty="0">
                <a:effectLst/>
                <a:latin typeface="Times New Roman" panose="02020603050405020304" pitchFamily="18" charset="0"/>
                <a:ea typeface="ＭＳ 明朝" panose="02020609040205080304" pitchFamily="17" charset="-128"/>
                <a:cs typeface="Century" panose="02040604050505020304" pitchFamily="18" charset="0"/>
              </a:rPr>
              <a:t>Summary of statistical analysis</a:t>
            </a:r>
            <a:endParaRPr lang="ja-JP" altLang="ja-JP" sz="1200" dirty="0">
              <a:effectLst/>
              <a:latin typeface="Century" panose="02040604050505020304" pitchFamily="18" charset="0"/>
              <a:ea typeface="ＭＳ 明朝" panose="02020609040205080304" pitchFamily="17" charset="-128"/>
              <a:cs typeface="Century" panose="02040604050505020304" pitchFamily="18" charset="0"/>
            </a:endParaRPr>
          </a:p>
          <a:p>
            <a:pPr marL="0" indent="0">
              <a:buNone/>
            </a:pPr>
            <a:endParaRPr kumimoji="1" lang="ja-JP" altLang="en-US" sz="1200" dirty="0"/>
          </a:p>
        </p:txBody>
      </p:sp>
    </p:spTree>
    <p:extLst>
      <p:ext uri="{BB962C8B-B14F-4D97-AF65-F5344CB8AC3E}">
        <p14:creationId xmlns:p14="http://schemas.microsoft.com/office/powerpoint/2010/main" val="1388469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7" name="直線コネクタ 226"/>
          <p:cNvCxnSpPr/>
          <p:nvPr/>
        </p:nvCxnSpPr>
        <p:spPr>
          <a:xfrm>
            <a:off x="3361199" y="9559718"/>
            <a:ext cx="2662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6" name="テキスト ボックス 285"/>
          <p:cNvSpPr txBox="1"/>
          <p:nvPr/>
        </p:nvSpPr>
        <p:spPr>
          <a:xfrm>
            <a:off x="150491" y="124841"/>
            <a:ext cx="298480" cy="338554"/>
          </a:xfrm>
          <a:prstGeom prst="rect">
            <a:avLst/>
          </a:prstGeom>
          <a:noFill/>
        </p:spPr>
        <p:txBody>
          <a:bodyPr wrap="none" rtlCol="0">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7" name="テキスト ボックス 286"/>
          <p:cNvSpPr txBox="1"/>
          <p:nvPr/>
        </p:nvSpPr>
        <p:spPr>
          <a:xfrm>
            <a:off x="168488" y="1889850"/>
            <a:ext cx="332142" cy="338554"/>
          </a:xfrm>
          <a:prstGeom prst="rect">
            <a:avLst/>
          </a:prstGeom>
          <a:noFill/>
        </p:spPr>
        <p:txBody>
          <a:bodyPr wrap="square" rtlCol="0">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b</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2" name="テキスト ボックス 291"/>
          <p:cNvSpPr txBox="1"/>
          <p:nvPr/>
        </p:nvSpPr>
        <p:spPr>
          <a:xfrm>
            <a:off x="172751" y="4955102"/>
            <a:ext cx="289529" cy="338554"/>
          </a:xfrm>
          <a:prstGeom prst="rect">
            <a:avLst/>
          </a:prstGeom>
          <a:noFill/>
        </p:spPr>
        <p:txBody>
          <a:bodyPr wrap="square" rtlCol="0">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c</a:t>
            </a:r>
          </a:p>
        </p:txBody>
      </p:sp>
      <p:grpSp>
        <p:nvGrpSpPr>
          <p:cNvPr id="4" name="グループ化 3"/>
          <p:cNvGrpSpPr/>
          <p:nvPr/>
        </p:nvGrpSpPr>
        <p:grpSpPr>
          <a:xfrm>
            <a:off x="399875" y="257382"/>
            <a:ext cx="5975973" cy="1424831"/>
            <a:chOff x="295100" y="566307"/>
            <a:chExt cx="5975973" cy="1424831"/>
          </a:xfrm>
        </p:grpSpPr>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100" y="893184"/>
              <a:ext cx="1480989" cy="1091024"/>
            </a:xfrm>
            <a:prstGeom prst="rect">
              <a:avLst/>
            </a:prstGeom>
            <a:ln>
              <a:solidFill>
                <a:schemeClr val="accent1"/>
              </a:solidFill>
            </a:ln>
          </p:spPr>
        </p:pic>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3512" y="902579"/>
              <a:ext cx="1427908" cy="1088559"/>
            </a:xfrm>
            <a:prstGeom prst="rect">
              <a:avLst/>
            </a:prstGeom>
            <a:ln>
              <a:solidFill>
                <a:schemeClr val="accent1"/>
              </a:solidFill>
            </a:ln>
          </p:spPr>
        </p:pic>
        <p:pic>
          <p:nvPicPr>
            <p:cNvPr id="310" name="図 30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14753" y="899053"/>
              <a:ext cx="1480989" cy="1080303"/>
            </a:xfrm>
            <a:prstGeom prst="rect">
              <a:avLst/>
            </a:prstGeom>
            <a:ln>
              <a:solidFill>
                <a:schemeClr val="accent1"/>
              </a:solidFill>
            </a:ln>
          </p:spPr>
        </p:pic>
        <p:pic>
          <p:nvPicPr>
            <p:cNvPr id="311" name="図 3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43166" y="900882"/>
              <a:ext cx="1427907" cy="1081743"/>
            </a:xfrm>
            <a:prstGeom prst="rect">
              <a:avLst/>
            </a:prstGeom>
            <a:ln>
              <a:solidFill>
                <a:schemeClr val="accent1"/>
              </a:solidFill>
            </a:ln>
          </p:spPr>
        </p:pic>
        <p:sp>
          <p:nvSpPr>
            <p:cNvPr id="312" name="テキスト ボックス 311"/>
            <p:cNvSpPr txBox="1"/>
            <p:nvPr/>
          </p:nvSpPr>
          <p:spPr>
            <a:xfrm>
              <a:off x="794059" y="566307"/>
              <a:ext cx="591700" cy="307777"/>
            </a:xfrm>
            <a:prstGeom prst="rect">
              <a:avLst/>
            </a:prstGeom>
            <a:solidFill>
              <a:schemeClr val="bg1"/>
            </a:solid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Day 3</a:t>
              </a:r>
              <a:endParaRPr lang="ja-JP" altLang="en-US" sz="1400" dirty="0">
                <a:ea typeface="Arial Unicode MS" panose="020B0604020202020204" pitchFamily="50" charset="-128"/>
                <a:cs typeface="Arial Unicode MS" panose="020B0604020202020204" pitchFamily="50" charset="-128"/>
              </a:endParaRPr>
            </a:p>
          </p:txBody>
        </p:sp>
        <p:sp>
          <p:nvSpPr>
            <p:cNvPr id="346" name="テキスト ボックス 345"/>
            <p:cNvSpPr txBox="1"/>
            <p:nvPr/>
          </p:nvSpPr>
          <p:spPr>
            <a:xfrm>
              <a:off x="2284300" y="566307"/>
              <a:ext cx="683072" cy="307777"/>
            </a:xfrm>
            <a:prstGeom prst="rect">
              <a:avLst/>
            </a:prstGeom>
            <a:solidFill>
              <a:schemeClr val="bg1"/>
            </a:solid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Day</a:t>
              </a:r>
              <a:r>
                <a:rPr lang="ja-JP" altLang="en-US" sz="1400" dirty="0">
                  <a:ea typeface="Arial Unicode MS" panose="020B0604020202020204" pitchFamily="50" charset="-128"/>
                  <a:cs typeface="Arial Unicode MS" panose="020B0604020202020204" pitchFamily="50" charset="-128"/>
                </a:rPr>
                <a:t> </a:t>
              </a:r>
              <a:r>
                <a:rPr lang="en-US" altLang="ja-JP" sz="1400" dirty="0">
                  <a:ea typeface="Arial Unicode MS" panose="020B0604020202020204" pitchFamily="50" charset="-128"/>
                  <a:cs typeface="Arial Unicode MS" panose="020B0604020202020204" pitchFamily="50" charset="-128"/>
                </a:rPr>
                <a:t>10</a:t>
              </a:r>
              <a:endParaRPr lang="ja-JP" altLang="en-US" sz="1400" dirty="0">
                <a:ea typeface="Arial Unicode MS" panose="020B0604020202020204" pitchFamily="50" charset="-128"/>
                <a:cs typeface="Arial Unicode MS" panose="020B0604020202020204" pitchFamily="50" charset="-128"/>
              </a:endParaRPr>
            </a:p>
          </p:txBody>
        </p:sp>
        <p:sp>
          <p:nvSpPr>
            <p:cNvPr id="347" name="テキスト ボックス 346"/>
            <p:cNvSpPr txBox="1"/>
            <p:nvPr/>
          </p:nvSpPr>
          <p:spPr>
            <a:xfrm>
              <a:off x="3813712" y="566307"/>
              <a:ext cx="683072" cy="307777"/>
            </a:xfrm>
            <a:prstGeom prst="rect">
              <a:avLst/>
            </a:prstGeom>
            <a:solidFill>
              <a:schemeClr val="bg1"/>
            </a:solid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Day</a:t>
              </a:r>
              <a:r>
                <a:rPr lang="ja-JP" altLang="en-US" sz="1400" dirty="0">
                  <a:ea typeface="Arial Unicode MS" panose="020B0604020202020204" pitchFamily="50" charset="-128"/>
                  <a:cs typeface="Arial Unicode MS" panose="020B0604020202020204" pitchFamily="50" charset="-128"/>
                </a:rPr>
                <a:t> </a:t>
              </a:r>
              <a:r>
                <a:rPr lang="en-US" altLang="ja-JP" sz="1400" dirty="0">
                  <a:ea typeface="Arial Unicode MS" panose="020B0604020202020204" pitchFamily="50" charset="-128"/>
                  <a:cs typeface="Arial Unicode MS" panose="020B0604020202020204" pitchFamily="50" charset="-128"/>
                </a:rPr>
                <a:t>19</a:t>
              </a:r>
              <a:endParaRPr lang="ja-JP" altLang="en-US" sz="1400" dirty="0">
                <a:ea typeface="Arial Unicode MS" panose="020B0604020202020204" pitchFamily="50" charset="-128"/>
                <a:cs typeface="Arial Unicode MS" panose="020B0604020202020204" pitchFamily="50" charset="-128"/>
              </a:endParaRPr>
            </a:p>
          </p:txBody>
        </p:sp>
        <p:sp>
          <p:nvSpPr>
            <p:cNvPr id="350" name="テキスト ボックス 349"/>
            <p:cNvSpPr txBox="1"/>
            <p:nvPr/>
          </p:nvSpPr>
          <p:spPr>
            <a:xfrm>
              <a:off x="5346485" y="566307"/>
              <a:ext cx="683072" cy="307777"/>
            </a:xfrm>
            <a:prstGeom prst="rect">
              <a:avLst/>
            </a:prstGeom>
            <a:solidFill>
              <a:schemeClr val="bg1"/>
            </a:solid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Day</a:t>
              </a:r>
              <a:r>
                <a:rPr lang="ja-JP" altLang="en-US" sz="1400" dirty="0">
                  <a:ea typeface="Arial Unicode MS" panose="020B0604020202020204" pitchFamily="50" charset="-128"/>
                  <a:cs typeface="Arial Unicode MS" panose="020B0604020202020204" pitchFamily="50" charset="-128"/>
                </a:rPr>
                <a:t> </a:t>
              </a:r>
              <a:r>
                <a:rPr lang="en-US" altLang="ja-JP" sz="1400" dirty="0">
                  <a:ea typeface="Arial Unicode MS" panose="020B0604020202020204" pitchFamily="50" charset="-128"/>
                  <a:cs typeface="Arial Unicode MS" panose="020B0604020202020204" pitchFamily="50" charset="-128"/>
                </a:rPr>
                <a:t>35</a:t>
              </a:r>
              <a:endParaRPr lang="ja-JP" altLang="en-US" sz="1400" dirty="0">
                <a:ea typeface="Arial Unicode MS" panose="020B0604020202020204" pitchFamily="50" charset="-128"/>
                <a:cs typeface="Arial Unicode MS" panose="020B0604020202020204" pitchFamily="50" charset="-128"/>
              </a:endParaRPr>
            </a:p>
          </p:txBody>
        </p:sp>
        <p:grpSp>
          <p:nvGrpSpPr>
            <p:cNvPr id="24" name="グループ化 23"/>
            <p:cNvGrpSpPr/>
            <p:nvPr/>
          </p:nvGrpSpPr>
          <p:grpSpPr>
            <a:xfrm>
              <a:off x="5939917" y="1832342"/>
              <a:ext cx="234111" cy="87369"/>
              <a:chOff x="5939917" y="1743737"/>
              <a:chExt cx="234111" cy="87369"/>
            </a:xfrm>
          </p:grpSpPr>
          <p:sp>
            <p:nvSpPr>
              <p:cNvPr id="23" name="正方形/長方形 22"/>
              <p:cNvSpPr/>
              <p:nvPr/>
            </p:nvSpPr>
            <p:spPr>
              <a:xfrm>
                <a:off x="5939917" y="1743737"/>
                <a:ext cx="234111" cy="873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315" name="直線コネクタ 314"/>
              <p:cNvCxnSpPr/>
              <p:nvPr/>
            </p:nvCxnSpPr>
            <p:spPr>
              <a:xfrm>
                <a:off x="5989124" y="1799207"/>
                <a:ext cx="1742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2" name="グループ化 81"/>
            <p:cNvGrpSpPr/>
            <p:nvPr/>
          </p:nvGrpSpPr>
          <p:grpSpPr>
            <a:xfrm>
              <a:off x="4497435" y="1832342"/>
              <a:ext cx="234111" cy="87369"/>
              <a:chOff x="5939917" y="1743737"/>
              <a:chExt cx="234111" cy="87369"/>
            </a:xfrm>
          </p:grpSpPr>
          <p:sp>
            <p:nvSpPr>
              <p:cNvPr id="83" name="正方形/長方形 82"/>
              <p:cNvSpPr/>
              <p:nvPr/>
            </p:nvSpPr>
            <p:spPr>
              <a:xfrm>
                <a:off x="5939917" y="1743737"/>
                <a:ext cx="234111" cy="873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84" name="直線コネクタ 83"/>
              <p:cNvCxnSpPr/>
              <p:nvPr/>
            </p:nvCxnSpPr>
            <p:spPr>
              <a:xfrm>
                <a:off x="5989124" y="1799207"/>
                <a:ext cx="1742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5" name="グループ化 84"/>
            <p:cNvGrpSpPr/>
            <p:nvPr/>
          </p:nvGrpSpPr>
          <p:grpSpPr>
            <a:xfrm>
              <a:off x="2937980" y="1832342"/>
              <a:ext cx="234111" cy="87369"/>
              <a:chOff x="5939917" y="1743737"/>
              <a:chExt cx="234111" cy="87369"/>
            </a:xfrm>
          </p:grpSpPr>
          <p:sp>
            <p:nvSpPr>
              <p:cNvPr id="86" name="正方形/長方形 85"/>
              <p:cNvSpPr/>
              <p:nvPr/>
            </p:nvSpPr>
            <p:spPr>
              <a:xfrm>
                <a:off x="5939917" y="1743737"/>
                <a:ext cx="234111" cy="873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87" name="直線コネクタ 86"/>
              <p:cNvCxnSpPr/>
              <p:nvPr/>
            </p:nvCxnSpPr>
            <p:spPr>
              <a:xfrm>
                <a:off x="5989124" y="1799207"/>
                <a:ext cx="1742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8" name="グループ化 87"/>
            <p:cNvGrpSpPr/>
            <p:nvPr/>
          </p:nvGrpSpPr>
          <p:grpSpPr>
            <a:xfrm>
              <a:off x="1474230" y="1832342"/>
              <a:ext cx="234111" cy="87369"/>
              <a:chOff x="5939917" y="1743737"/>
              <a:chExt cx="234111" cy="87369"/>
            </a:xfrm>
          </p:grpSpPr>
          <p:sp>
            <p:nvSpPr>
              <p:cNvPr id="89" name="正方形/長方形 88"/>
              <p:cNvSpPr/>
              <p:nvPr/>
            </p:nvSpPr>
            <p:spPr>
              <a:xfrm>
                <a:off x="5939917" y="1743737"/>
                <a:ext cx="234111" cy="873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90" name="直線コネクタ 89"/>
              <p:cNvCxnSpPr/>
              <p:nvPr/>
            </p:nvCxnSpPr>
            <p:spPr>
              <a:xfrm>
                <a:off x="5989124" y="1799207"/>
                <a:ext cx="17427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aphicFrame>
        <p:nvGraphicFramePr>
          <p:cNvPr id="5" name="グラフ 4"/>
          <p:cNvGraphicFramePr>
            <a:graphicFrameLocks/>
          </p:cNvGraphicFramePr>
          <p:nvPr>
            <p:extLst>
              <p:ext uri="{D42A27DB-BD31-4B8C-83A1-F6EECF244321}">
                <p14:modId xmlns:p14="http://schemas.microsoft.com/office/powerpoint/2010/main" val="2074690279"/>
              </p:ext>
            </p:extLst>
          </p:nvPr>
        </p:nvGraphicFramePr>
        <p:xfrm>
          <a:off x="-12811" y="2233627"/>
          <a:ext cx="5682500" cy="2217216"/>
        </p:xfrm>
        <a:graphic>
          <a:graphicData uri="http://schemas.openxmlformats.org/drawingml/2006/chart">
            <c:chart xmlns:c="http://schemas.openxmlformats.org/drawingml/2006/chart" xmlns:r="http://schemas.openxmlformats.org/officeDocument/2006/relationships" r:id="rId7"/>
          </a:graphicData>
        </a:graphic>
      </p:graphicFrame>
      <p:sp>
        <p:nvSpPr>
          <p:cNvPr id="225" name="テキスト ボックス 224"/>
          <p:cNvSpPr txBox="1"/>
          <p:nvPr/>
        </p:nvSpPr>
        <p:spPr>
          <a:xfrm>
            <a:off x="3151616" y="2047524"/>
            <a:ext cx="554767" cy="307777"/>
          </a:xfrm>
          <a:prstGeom prst="rect">
            <a:avLst/>
          </a:prstGeom>
          <a:noFill/>
        </p:spPr>
        <p:txBody>
          <a:bodyPr wrap="none" rtlCol="0">
            <a:spAutoFit/>
          </a:bodyPr>
          <a:lstStyle/>
          <a:p>
            <a:r>
              <a:rPr kumimoji="1" lang="en-US" altLang="ja-JP" sz="1400" i="1" dirty="0">
                <a:ea typeface="Arial Unicode MS" panose="020B0604020202020204" pitchFamily="50" charset="-128"/>
                <a:cs typeface="Arial Unicode MS" panose="020B0604020202020204" pitchFamily="50" charset="-128"/>
              </a:rPr>
              <a:t>PAX6</a:t>
            </a:r>
            <a:endParaRPr kumimoji="1" lang="ja-JP" altLang="en-US" sz="1400" i="1" dirty="0">
              <a:ea typeface="Arial Unicode MS" panose="020B0604020202020204" pitchFamily="50" charset="-128"/>
              <a:cs typeface="Arial Unicode MS" panose="020B0604020202020204" pitchFamily="50" charset="-128"/>
            </a:endParaRPr>
          </a:p>
        </p:txBody>
      </p:sp>
      <p:sp>
        <p:nvSpPr>
          <p:cNvPr id="285" name="テキスト ボックス 284"/>
          <p:cNvSpPr txBox="1"/>
          <p:nvPr/>
        </p:nvSpPr>
        <p:spPr>
          <a:xfrm>
            <a:off x="4615968" y="2047524"/>
            <a:ext cx="774571" cy="307777"/>
          </a:xfrm>
          <a:prstGeom prst="rect">
            <a:avLst/>
          </a:prstGeom>
          <a:noFill/>
        </p:spPr>
        <p:txBody>
          <a:bodyPr wrap="none" rtlCol="0">
            <a:spAutoFit/>
          </a:bodyPr>
          <a:lstStyle/>
          <a:p>
            <a:r>
              <a:rPr lang="en-US" altLang="ja-JP" sz="1400" i="1" dirty="0">
                <a:ea typeface="Arial Unicode MS" panose="020B0604020202020204" pitchFamily="50" charset="-128"/>
                <a:cs typeface="Arial Unicode MS" panose="020B0604020202020204" pitchFamily="50" charset="-128"/>
              </a:rPr>
              <a:t>POU4F2</a:t>
            </a:r>
            <a:endParaRPr kumimoji="1" lang="ja-JP" altLang="en-US" sz="1400" i="1" dirty="0">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1794319" y="2047524"/>
            <a:ext cx="479618" cy="307777"/>
          </a:xfrm>
          <a:prstGeom prst="rect">
            <a:avLst/>
          </a:prstGeom>
          <a:noFill/>
        </p:spPr>
        <p:txBody>
          <a:bodyPr wrap="none" rtlCol="0">
            <a:spAutoFit/>
          </a:bodyPr>
          <a:lstStyle/>
          <a:p>
            <a:r>
              <a:rPr kumimoji="1" lang="en-US" altLang="ja-JP" sz="1400" i="1" dirty="0">
                <a:ea typeface="Arial Unicode MS" panose="020B0604020202020204" pitchFamily="50" charset="-128"/>
                <a:cs typeface="Arial Unicode MS" panose="020B0604020202020204" pitchFamily="50" charset="-128"/>
              </a:rPr>
              <a:t>RAX</a:t>
            </a:r>
            <a:endParaRPr kumimoji="1" lang="ja-JP" altLang="en-US" sz="1400" i="1" dirty="0">
              <a:ea typeface="Arial Unicode MS" panose="020B0604020202020204" pitchFamily="50" charset="-128"/>
              <a:cs typeface="Arial Unicode MS" panose="020B0604020202020204" pitchFamily="50" charset="-128"/>
            </a:endParaRPr>
          </a:p>
        </p:txBody>
      </p:sp>
      <p:sp>
        <p:nvSpPr>
          <p:cNvPr id="69" name="テキスト ボックス 68"/>
          <p:cNvSpPr txBox="1"/>
          <p:nvPr/>
        </p:nvSpPr>
        <p:spPr>
          <a:xfrm rot="16200000">
            <a:off x="-353610" y="3144567"/>
            <a:ext cx="1684115" cy="307777"/>
          </a:xfrm>
          <a:prstGeom prst="rect">
            <a:avLst/>
          </a:prstGeom>
          <a:solidFill>
            <a:schemeClr val="bg1"/>
          </a:solid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Relative fold change</a:t>
            </a:r>
            <a:endParaRPr lang="ja-JP" altLang="en-US" sz="1400" dirty="0">
              <a:ea typeface="Arial Unicode MS" panose="020B0604020202020204" pitchFamily="50" charset="-128"/>
              <a:cs typeface="Arial Unicode MS" panose="020B0604020202020204" pitchFamily="50" charset="-128"/>
            </a:endParaRPr>
          </a:p>
        </p:txBody>
      </p:sp>
      <p:grpSp>
        <p:nvGrpSpPr>
          <p:cNvPr id="10" name="グループ化 9">
            <a:extLst>
              <a:ext uri="{FF2B5EF4-FFF2-40B4-BE49-F238E27FC236}">
                <a16:creationId xmlns:a16="http://schemas.microsoft.com/office/drawing/2014/main" id="{D5F09AB3-6B47-330A-9580-A31BA0CC31D3}"/>
              </a:ext>
            </a:extLst>
          </p:cNvPr>
          <p:cNvGrpSpPr/>
          <p:nvPr/>
        </p:nvGrpSpPr>
        <p:grpSpPr>
          <a:xfrm>
            <a:off x="1253542" y="4245525"/>
            <a:ext cx="1268819" cy="410239"/>
            <a:chOff x="1403659" y="4727349"/>
            <a:chExt cx="1389510" cy="276999"/>
          </a:xfrm>
        </p:grpSpPr>
        <p:sp>
          <p:nvSpPr>
            <p:cNvPr id="71" name="テキスト ボックス 70"/>
            <p:cNvSpPr txBox="1"/>
            <p:nvPr/>
          </p:nvSpPr>
          <p:spPr>
            <a:xfrm>
              <a:off x="1403659" y="4727349"/>
              <a:ext cx="263214"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a:t>
              </a:r>
              <a:endParaRPr lang="ja-JP" altLang="en-US" sz="1200" dirty="0">
                <a:ea typeface="Arial Unicode MS" panose="020B0604020202020204" pitchFamily="50" charset="-128"/>
                <a:cs typeface="Arial Unicode MS" panose="020B0604020202020204" pitchFamily="50" charset="-128"/>
              </a:endParaRPr>
            </a:p>
          </p:txBody>
        </p:sp>
        <p:sp>
          <p:nvSpPr>
            <p:cNvPr id="72" name="テキスト ボックス 71"/>
            <p:cNvSpPr txBox="1"/>
            <p:nvPr/>
          </p:nvSpPr>
          <p:spPr>
            <a:xfrm>
              <a:off x="1606687"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10</a:t>
              </a:r>
              <a:endParaRPr lang="ja-JP" altLang="en-US" sz="1200" dirty="0">
                <a:ea typeface="Arial Unicode MS" panose="020B0604020202020204" pitchFamily="50" charset="-128"/>
                <a:cs typeface="Arial Unicode MS" panose="020B0604020202020204" pitchFamily="50" charset="-128"/>
              </a:endParaRPr>
            </a:p>
          </p:txBody>
        </p:sp>
        <p:sp>
          <p:nvSpPr>
            <p:cNvPr id="73" name="テキスト ボックス 72"/>
            <p:cNvSpPr txBox="1"/>
            <p:nvPr/>
          </p:nvSpPr>
          <p:spPr>
            <a:xfrm>
              <a:off x="1888261"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17</a:t>
              </a:r>
              <a:endParaRPr lang="ja-JP" altLang="en-US" sz="1200" dirty="0">
                <a:ea typeface="Arial Unicode MS" panose="020B0604020202020204" pitchFamily="50" charset="-128"/>
                <a:cs typeface="Arial Unicode MS" panose="020B0604020202020204" pitchFamily="50" charset="-128"/>
              </a:endParaRPr>
            </a:p>
          </p:txBody>
        </p:sp>
        <p:sp>
          <p:nvSpPr>
            <p:cNvPr id="75" name="テキスト ボックス 74"/>
            <p:cNvSpPr txBox="1"/>
            <p:nvPr/>
          </p:nvSpPr>
          <p:spPr>
            <a:xfrm>
              <a:off x="2169835"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25</a:t>
              </a:r>
              <a:endParaRPr lang="ja-JP" altLang="en-US" sz="1200" dirty="0">
                <a:ea typeface="Arial Unicode MS" panose="020B0604020202020204" pitchFamily="50" charset="-128"/>
                <a:cs typeface="Arial Unicode MS" panose="020B0604020202020204" pitchFamily="50" charset="-128"/>
              </a:endParaRPr>
            </a:p>
          </p:txBody>
        </p:sp>
        <p:sp>
          <p:nvSpPr>
            <p:cNvPr id="76" name="テキスト ボックス 75"/>
            <p:cNvSpPr txBox="1"/>
            <p:nvPr/>
          </p:nvSpPr>
          <p:spPr>
            <a:xfrm>
              <a:off x="2451409"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35</a:t>
              </a:r>
              <a:endParaRPr lang="ja-JP" altLang="en-US" sz="1200" dirty="0">
                <a:ea typeface="Arial Unicode MS" panose="020B0604020202020204" pitchFamily="50" charset="-128"/>
                <a:cs typeface="Arial Unicode MS" panose="020B0604020202020204" pitchFamily="50" charset="-128"/>
              </a:endParaRPr>
            </a:p>
          </p:txBody>
        </p:sp>
      </p:grpSp>
      <p:grpSp>
        <p:nvGrpSpPr>
          <p:cNvPr id="8" name="グループ化 7"/>
          <p:cNvGrpSpPr/>
          <p:nvPr/>
        </p:nvGrpSpPr>
        <p:grpSpPr>
          <a:xfrm>
            <a:off x="731193" y="4900754"/>
            <a:ext cx="5482075" cy="3354460"/>
            <a:chOff x="731193" y="5786878"/>
            <a:chExt cx="5482075" cy="3354460"/>
          </a:xfrm>
        </p:grpSpPr>
        <p:cxnSp>
          <p:nvCxnSpPr>
            <p:cNvPr id="361" name="直線コネクタ 360"/>
            <p:cNvCxnSpPr/>
            <p:nvPr/>
          </p:nvCxnSpPr>
          <p:spPr>
            <a:xfrm>
              <a:off x="3812368" y="9134976"/>
              <a:ext cx="201988" cy="63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8" name="直線コネクタ 357"/>
            <p:cNvCxnSpPr/>
            <p:nvPr/>
          </p:nvCxnSpPr>
          <p:spPr>
            <a:xfrm>
              <a:off x="1041874" y="5824924"/>
              <a:ext cx="154217" cy="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図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29725" y="7570655"/>
              <a:ext cx="1646536" cy="1326071"/>
            </a:xfrm>
            <a:prstGeom prst="rect">
              <a:avLst/>
            </a:prstGeom>
            <a:ln>
              <a:solidFill>
                <a:schemeClr val="bg1"/>
              </a:solidFill>
            </a:ln>
          </p:spPr>
        </p:pic>
        <p:cxnSp>
          <p:nvCxnSpPr>
            <p:cNvPr id="34" name="直線矢印コネクタ 33"/>
            <p:cNvCxnSpPr/>
            <p:nvPr/>
          </p:nvCxnSpPr>
          <p:spPr>
            <a:xfrm>
              <a:off x="4615968" y="8203910"/>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5" name="直線矢印コネクタ 294"/>
            <p:cNvCxnSpPr/>
            <p:nvPr/>
          </p:nvCxnSpPr>
          <p:spPr>
            <a:xfrm rot="11460000">
              <a:off x="5691397" y="8164420"/>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6" name="直線矢印コネクタ 295"/>
            <p:cNvCxnSpPr/>
            <p:nvPr/>
          </p:nvCxnSpPr>
          <p:spPr>
            <a:xfrm rot="11460000">
              <a:off x="5534269" y="8341981"/>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1" name="直線矢印コネクタ 290"/>
            <p:cNvCxnSpPr/>
            <p:nvPr/>
          </p:nvCxnSpPr>
          <p:spPr>
            <a:xfrm flipH="1" flipV="1">
              <a:off x="5380163" y="8725986"/>
              <a:ext cx="202416" cy="7705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3" name="直線矢印コネクタ 292"/>
            <p:cNvCxnSpPr/>
            <p:nvPr/>
          </p:nvCxnSpPr>
          <p:spPr>
            <a:xfrm>
              <a:off x="4893210" y="8038592"/>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4" name="直線矢印コネクタ 293"/>
            <p:cNvCxnSpPr/>
            <p:nvPr/>
          </p:nvCxnSpPr>
          <p:spPr>
            <a:xfrm flipH="1" flipV="1">
              <a:off x="5230957" y="8503759"/>
              <a:ext cx="202416" cy="7705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7" name="直線矢印コネクタ 296"/>
            <p:cNvCxnSpPr>
              <a:cxnSpLocks/>
            </p:cNvCxnSpPr>
            <p:nvPr/>
          </p:nvCxnSpPr>
          <p:spPr>
            <a:xfrm flipH="1" flipV="1">
              <a:off x="6026322" y="7679018"/>
              <a:ext cx="115085" cy="9356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8" name="直線コネクタ 227"/>
            <p:cNvCxnSpPr/>
            <p:nvPr/>
          </p:nvCxnSpPr>
          <p:spPr>
            <a:xfrm>
              <a:off x="5792977" y="8765125"/>
              <a:ext cx="323267" cy="550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29" name="テキスト ボックス 228"/>
            <p:cNvSpPr txBox="1"/>
            <p:nvPr/>
          </p:nvSpPr>
          <p:spPr>
            <a:xfrm>
              <a:off x="5695176" y="8499401"/>
              <a:ext cx="518092" cy="246221"/>
            </a:xfrm>
            <a:prstGeom prst="rect">
              <a:avLst/>
            </a:prstGeom>
            <a:noFill/>
          </p:spPr>
          <p:txBody>
            <a:bodyPr wrap="none" rtlCol="0" anchor="ctr">
              <a:spAutoFit/>
            </a:bodyPr>
            <a:lstStyle/>
            <a:p>
              <a:pPr algn="ctr"/>
              <a:r>
                <a:rPr kumimoji="1" lang="en-US" altLang="ja-JP" sz="1000" b="1" dirty="0">
                  <a:solidFill>
                    <a:schemeClr val="bg1"/>
                  </a:solidFill>
                  <a:ea typeface="Arial Unicode MS" panose="020B0604020202020204" pitchFamily="50" charset="-128"/>
                  <a:cs typeface="Arial Unicode MS" panose="020B0604020202020204" pitchFamily="50" charset="-128"/>
                </a:rPr>
                <a:t>25 </a:t>
              </a:r>
              <a:r>
                <a:rPr kumimoji="1" lang="en-US" altLang="ja-JP" sz="1000" b="1" dirty="0" err="1">
                  <a:solidFill>
                    <a:schemeClr val="bg1"/>
                  </a:solidFill>
                  <a:ea typeface="Arial Unicode MS" panose="020B0604020202020204" pitchFamily="50" charset="-128"/>
                  <a:cs typeface="Arial Unicode MS" panose="020B0604020202020204" pitchFamily="50" charset="-128"/>
                </a:rPr>
                <a:t>μm</a:t>
              </a:r>
              <a:endParaRPr kumimoji="1" lang="ja-JP" altLang="en-US" sz="1000" b="1" dirty="0">
                <a:solidFill>
                  <a:schemeClr val="bg1"/>
                </a:solidFill>
                <a:ea typeface="Arial Unicode MS" panose="020B0604020202020204" pitchFamily="50" charset="-128"/>
                <a:cs typeface="Arial Unicode MS" panose="020B0604020202020204" pitchFamily="50" charset="-128"/>
              </a:endParaRPr>
            </a:p>
          </p:txBody>
        </p:sp>
        <p:cxnSp>
          <p:nvCxnSpPr>
            <p:cNvPr id="233" name="直線矢印コネクタ 232">
              <a:extLst>
                <a:ext uri="{FF2B5EF4-FFF2-40B4-BE49-F238E27FC236}">
                  <a16:creationId xmlns:a16="http://schemas.microsoft.com/office/drawing/2014/main" id="{A0F5959B-9ABB-4455-B31E-D3F28118FBFA}"/>
                </a:ext>
              </a:extLst>
            </p:cNvPr>
            <p:cNvCxnSpPr/>
            <p:nvPr/>
          </p:nvCxnSpPr>
          <p:spPr>
            <a:xfrm>
              <a:off x="5020756" y="7729972"/>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直線矢印コネクタ 238">
              <a:extLst>
                <a:ext uri="{FF2B5EF4-FFF2-40B4-BE49-F238E27FC236}">
                  <a16:creationId xmlns:a16="http://schemas.microsoft.com/office/drawing/2014/main" id="{ADAFF6C2-35A0-4C55-9C12-56A4B6C2178B}"/>
                </a:ext>
              </a:extLst>
            </p:cNvPr>
            <p:cNvCxnSpPr/>
            <p:nvPr/>
          </p:nvCxnSpPr>
          <p:spPr>
            <a:xfrm>
              <a:off x="5190151" y="7599620"/>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直線矢印コネクタ 239">
              <a:extLst>
                <a:ext uri="{FF2B5EF4-FFF2-40B4-BE49-F238E27FC236}">
                  <a16:creationId xmlns:a16="http://schemas.microsoft.com/office/drawing/2014/main" id="{D0DE4A6B-08AA-4E66-A80E-5CA57B33DE43}"/>
                </a:ext>
              </a:extLst>
            </p:cNvPr>
            <p:cNvCxnSpPr/>
            <p:nvPr/>
          </p:nvCxnSpPr>
          <p:spPr>
            <a:xfrm rot="11460000">
              <a:off x="5687414" y="7976564"/>
              <a:ext cx="203696" cy="1299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直線矢印コネクタ 240">
              <a:extLst>
                <a:ext uri="{FF2B5EF4-FFF2-40B4-BE49-F238E27FC236}">
                  <a16:creationId xmlns:a16="http://schemas.microsoft.com/office/drawing/2014/main" id="{F6472B97-1517-4E53-8410-455FA3CC2BB1}"/>
                </a:ext>
              </a:extLst>
            </p:cNvPr>
            <p:cNvCxnSpPr>
              <a:cxnSpLocks/>
            </p:cNvCxnSpPr>
            <p:nvPr/>
          </p:nvCxnSpPr>
          <p:spPr>
            <a:xfrm flipV="1">
              <a:off x="4952128" y="8767820"/>
              <a:ext cx="150984" cy="6397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直線矢印コネクタ 241">
              <a:extLst>
                <a:ext uri="{FF2B5EF4-FFF2-40B4-BE49-F238E27FC236}">
                  <a16:creationId xmlns:a16="http://schemas.microsoft.com/office/drawing/2014/main" id="{2977DA1C-796F-4B28-8916-5742888E9DA0}"/>
                </a:ext>
              </a:extLst>
            </p:cNvPr>
            <p:cNvCxnSpPr>
              <a:cxnSpLocks/>
            </p:cNvCxnSpPr>
            <p:nvPr/>
          </p:nvCxnSpPr>
          <p:spPr>
            <a:xfrm flipH="1">
              <a:off x="5328355" y="8835259"/>
              <a:ext cx="165002" cy="191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直線矢印コネクタ 242">
              <a:extLst>
                <a:ext uri="{FF2B5EF4-FFF2-40B4-BE49-F238E27FC236}">
                  <a16:creationId xmlns:a16="http://schemas.microsoft.com/office/drawing/2014/main" id="{F4998422-26E5-4972-B5CC-0C656DE24352}"/>
                </a:ext>
              </a:extLst>
            </p:cNvPr>
            <p:cNvCxnSpPr>
              <a:cxnSpLocks/>
            </p:cNvCxnSpPr>
            <p:nvPr/>
          </p:nvCxnSpPr>
          <p:spPr>
            <a:xfrm flipH="1" flipV="1">
              <a:off x="6016365" y="7864959"/>
              <a:ext cx="115085" cy="9356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30" name="図 29"/>
            <p:cNvPicPr>
              <a:picLocks noChangeAspect="1"/>
            </p:cNvPicPr>
            <p:nvPr/>
          </p:nvPicPr>
          <p:blipFill rotWithShape="1">
            <a:blip r:embed="rId9" cstate="print">
              <a:extLst>
                <a:ext uri="{28A0092B-C50C-407E-A947-70E740481C1C}">
                  <a14:useLocalDpi xmlns:a14="http://schemas.microsoft.com/office/drawing/2010/main" val="0"/>
                </a:ext>
              </a:extLst>
            </a:blip>
            <a:srcRect t="9305" r="45685" b="40429"/>
            <a:stretch/>
          </p:blipFill>
          <p:spPr>
            <a:xfrm>
              <a:off x="2564280" y="6107763"/>
              <a:ext cx="1882677" cy="1387367"/>
            </a:xfrm>
            <a:prstGeom prst="rect">
              <a:avLst/>
            </a:prstGeom>
          </p:spPr>
        </p:pic>
        <p:pic>
          <p:nvPicPr>
            <p:cNvPr id="366" name="図 365"/>
            <p:cNvPicPr>
              <a:picLocks noChangeAspect="1"/>
            </p:cNvPicPr>
            <p:nvPr/>
          </p:nvPicPr>
          <p:blipFill rotWithShape="1">
            <a:blip r:embed="rId10" cstate="print">
              <a:extLst>
                <a:ext uri="{28A0092B-C50C-407E-A947-70E740481C1C}">
                  <a14:useLocalDpi xmlns:a14="http://schemas.microsoft.com/office/drawing/2010/main" val="0"/>
                </a:ext>
              </a:extLst>
            </a:blip>
            <a:srcRect l="1106" t="9803" r="46671" b="41724"/>
            <a:stretch/>
          </p:blipFill>
          <p:spPr>
            <a:xfrm>
              <a:off x="736090" y="7571599"/>
              <a:ext cx="1796101" cy="1355835"/>
            </a:xfrm>
            <a:prstGeom prst="rect">
              <a:avLst/>
            </a:prstGeom>
          </p:spPr>
        </p:pic>
        <p:sp>
          <p:nvSpPr>
            <p:cNvPr id="368" name="テキスト ボックス 367"/>
            <p:cNvSpPr txBox="1"/>
            <p:nvPr/>
          </p:nvSpPr>
          <p:spPr>
            <a:xfrm>
              <a:off x="751969" y="7577802"/>
              <a:ext cx="708629" cy="307777"/>
            </a:xfrm>
            <a:prstGeom prst="rect">
              <a:avLst/>
            </a:prstGeom>
            <a:noFill/>
          </p:spPr>
          <p:txBody>
            <a:bodyPr wrap="square" rtlCol="0" anchor="ctr">
              <a:spAutoFit/>
            </a:bodyPr>
            <a:lstStyle/>
            <a:p>
              <a:pPr algn="ctr"/>
              <a:r>
                <a:rPr kumimoji="1" lang="en-US" altLang="ja-JP" sz="1400" b="1" dirty="0">
                  <a:solidFill>
                    <a:schemeClr val="accent1">
                      <a:lumMod val="60000"/>
                      <a:lumOff val="40000"/>
                    </a:schemeClr>
                  </a:solidFill>
                  <a:ea typeface="Arial Unicode MS" panose="020B0604020202020204" pitchFamily="50" charset="-128"/>
                  <a:cs typeface="Arial Unicode MS" panose="020B0604020202020204" pitchFamily="50" charset="-128"/>
                </a:rPr>
                <a:t>DAPI</a:t>
              </a:r>
              <a:endParaRPr kumimoji="1" lang="ja-JP" altLang="en-US" sz="1400" b="1" dirty="0">
                <a:solidFill>
                  <a:schemeClr val="accent1">
                    <a:lumMod val="60000"/>
                    <a:lumOff val="40000"/>
                  </a:schemeClr>
                </a:solidFill>
                <a:ea typeface="Arial Unicode MS" panose="020B0604020202020204" pitchFamily="50" charset="-128"/>
                <a:cs typeface="Arial Unicode MS" panose="020B0604020202020204" pitchFamily="50" charset="-128"/>
              </a:endParaRPr>
            </a:p>
          </p:txBody>
        </p:sp>
        <p:sp>
          <p:nvSpPr>
            <p:cNvPr id="369" name="テキスト ボックス 368"/>
            <p:cNvSpPr txBox="1"/>
            <p:nvPr/>
          </p:nvSpPr>
          <p:spPr>
            <a:xfrm>
              <a:off x="2598690" y="6107649"/>
              <a:ext cx="1101159" cy="307777"/>
            </a:xfrm>
            <a:prstGeom prst="rect">
              <a:avLst/>
            </a:prstGeom>
            <a:noFill/>
          </p:spPr>
          <p:txBody>
            <a:bodyPr wrap="square" rtlCol="0" anchor="ctr">
              <a:spAutoFit/>
            </a:bodyPr>
            <a:lstStyle/>
            <a:p>
              <a:pPr algn="ctr"/>
              <a:r>
                <a:rPr lang="en-US" altLang="ja-JP" sz="1400" b="1" dirty="0">
                  <a:solidFill>
                    <a:srgbClr val="FF0000"/>
                  </a:solidFill>
                  <a:ea typeface="Arial Unicode MS" panose="020B0604020202020204" pitchFamily="50" charset="-128"/>
                  <a:cs typeface="Arial Unicode MS" panose="020B0604020202020204" pitchFamily="50" charset="-128"/>
                </a:rPr>
                <a:t>β-tubulin III</a:t>
              </a:r>
              <a:endParaRPr kumimoji="1" lang="ja-JP" altLang="en-US" sz="1400" b="1" dirty="0">
                <a:solidFill>
                  <a:srgbClr val="FF0000"/>
                </a:solidFill>
                <a:ea typeface="Arial Unicode MS" panose="020B0604020202020204" pitchFamily="50" charset="-128"/>
                <a:cs typeface="Arial Unicode MS" panose="020B0604020202020204" pitchFamily="50" charset="-128"/>
              </a:endParaRPr>
            </a:p>
          </p:txBody>
        </p:sp>
        <p:pic>
          <p:nvPicPr>
            <p:cNvPr id="31" name="図 30"/>
            <p:cNvPicPr>
              <a:picLocks noChangeAspect="1"/>
            </p:cNvPicPr>
            <p:nvPr/>
          </p:nvPicPr>
          <p:blipFill rotWithShape="1">
            <a:blip r:embed="rId11" cstate="print">
              <a:extLst>
                <a:ext uri="{28A0092B-C50C-407E-A947-70E740481C1C}">
                  <a14:useLocalDpi xmlns:a14="http://schemas.microsoft.com/office/drawing/2010/main" val="0"/>
                </a:ext>
              </a:extLst>
            </a:blip>
            <a:srcRect l="195" t="8075" r="48473" b="42318"/>
            <a:stretch/>
          </p:blipFill>
          <p:spPr>
            <a:xfrm>
              <a:off x="736091" y="6111073"/>
              <a:ext cx="1786270" cy="1374533"/>
            </a:xfrm>
            <a:prstGeom prst="rect">
              <a:avLst/>
            </a:prstGeom>
          </p:spPr>
        </p:pic>
        <p:sp>
          <p:nvSpPr>
            <p:cNvPr id="370" name="テキスト ボックス 369"/>
            <p:cNvSpPr txBox="1"/>
            <p:nvPr/>
          </p:nvSpPr>
          <p:spPr>
            <a:xfrm>
              <a:off x="731193" y="6115488"/>
              <a:ext cx="906912" cy="307777"/>
            </a:xfrm>
            <a:prstGeom prst="rect">
              <a:avLst/>
            </a:prstGeom>
            <a:noFill/>
          </p:spPr>
          <p:txBody>
            <a:bodyPr wrap="square" rtlCol="0" anchor="ctr">
              <a:spAutoFit/>
            </a:bodyPr>
            <a:lstStyle/>
            <a:p>
              <a:pPr algn="ctr"/>
              <a:r>
                <a:rPr lang="en-US" altLang="ja-JP" sz="1400" b="1" dirty="0">
                  <a:solidFill>
                    <a:srgbClr val="92D050"/>
                  </a:solidFill>
                  <a:ea typeface="Arial Unicode MS" panose="020B0604020202020204" pitchFamily="50" charset="-128"/>
                  <a:cs typeface="Arial Unicode MS" panose="020B0604020202020204" pitchFamily="50" charset="-128"/>
                </a:rPr>
                <a:t>POU4F2</a:t>
              </a:r>
              <a:endParaRPr kumimoji="1" lang="ja-JP" altLang="en-US" sz="1400" b="1" dirty="0">
                <a:solidFill>
                  <a:srgbClr val="92D050"/>
                </a:solidFill>
                <a:ea typeface="Arial Unicode MS" panose="020B0604020202020204" pitchFamily="50" charset="-128"/>
                <a:cs typeface="Arial Unicode MS" panose="020B0604020202020204" pitchFamily="50" charset="-128"/>
              </a:endParaRPr>
            </a:p>
          </p:txBody>
        </p:sp>
        <p:pic>
          <p:nvPicPr>
            <p:cNvPr id="29" name="図 28"/>
            <p:cNvPicPr>
              <a:picLocks noChangeAspect="1"/>
            </p:cNvPicPr>
            <p:nvPr/>
          </p:nvPicPr>
          <p:blipFill rotWithShape="1">
            <a:blip r:embed="rId12" cstate="print">
              <a:extLst>
                <a:ext uri="{28A0092B-C50C-407E-A947-70E740481C1C}">
                  <a14:useLocalDpi xmlns:a14="http://schemas.microsoft.com/office/drawing/2010/main" val="0"/>
                </a:ext>
              </a:extLst>
            </a:blip>
            <a:srcRect t="12890" r="50146" b="40045"/>
            <a:stretch/>
          </p:blipFill>
          <p:spPr>
            <a:xfrm>
              <a:off x="2570410" y="7571599"/>
              <a:ext cx="1876547" cy="1340069"/>
            </a:xfrm>
            <a:prstGeom prst="rect">
              <a:avLst/>
            </a:prstGeom>
          </p:spPr>
        </p:pic>
        <p:sp>
          <p:nvSpPr>
            <p:cNvPr id="367" name="テキスト ボックス 366"/>
            <p:cNvSpPr txBox="1"/>
            <p:nvPr/>
          </p:nvSpPr>
          <p:spPr>
            <a:xfrm>
              <a:off x="3104271" y="5786878"/>
              <a:ext cx="778114" cy="307777"/>
            </a:xfrm>
            <a:prstGeom prst="rect">
              <a:avLst/>
            </a:prstGeom>
            <a:noFill/>
          </p:spPr>
          <p:txBody>
            <a:bodyPr wrap="square" rtlCol="0">
              <a:spAutoFit/>
            </a:bodyPr>
            <a:lstStyle/>
            <a:p>
              <a:r>
                <a:rPr kumimoji="1" lang="en-US" altLang="ja-JP" sz="1400" dirty="0">
                  <a:ea typeface="Arial Unicode MS" panose="020B0604020202020204" pitchFamily="50" charset="-128"/>
                  <a:cs typeface="Arial Unicode MS" panose="020B0604020202020204" pitchFamily="50" charset="-128"/>
                </a:rPr>
                <a:t>Day 35</a:t>
              </a:r>
              <a:endParaRPr kumimoji="1" lang="ja-JP" altLang="en-US" sz="1400" dirty="0">
                <a:ea typeface="Arial Unicode MS" panose="020B0604020202020204" pitchFamily="50" charset="-128"/>
                <a:cs typeface="Arial Unicode MS" panose="020B0604020202020204" pitchFamily="50" charset="-128"/>
              </a:endParaRPr>
            </a:p>
          </p:txBody>
        </p:sp>
        <p:sp>
          <p:nvSpPr>
            <p:cNvPr id="290" name="正方形/長方形 289"/>
            <p:cNvSpPr/>
            <p:nvPr/>
          </p:nvSpPr>
          <p:spPr>
            <a:xfrm>
              <a:off x="2883422" y="8181325"/>
              <a:ext cx="442868" cy="403541"/>
            </a:xfrm>
            <a:prstGeom prst="rect">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0" name="テキスト ボックス 229"/>
            <p:cNvSpPr txBox="1"/>
            <p:nvPr/>
          </p:nvSpPr>
          <p:spPr>
            <a:xfrm>
              <a:off x="3899534" y="8540053"/>
              <a:ext cx="587020" cy="246221"/>
            </a:xfrm>
            <a:prstGeom prst="rect">
              <a:avLst/>
            </a:prstGeom>
            <a:noFill/>
          </p:spPr>
          <p:txBody>
            <a:bodyPr wrap="none" rtlCol="0">
              <a:spAutoFit/>
            </a:bodyPr>
            <a:lstStyle/>
            <a:p>
              <a:r>
                <a:rPr kumimoji="1" lang="en-US" altLang="ja-JP" sz="1000" b="1" dirty="0">
                  <a:ea typeface="Arial Unicode MS" panose="020B0604020202020204" pitchFamily="50" charset="-128"/>
                  <a:cs typeface="Arial Unicode MS" panose="020B0604020202020204" pitchFamily="50" charset="-128"/>
                </a:rPr>
                <a:t>100 </a:t>
              </a:r>
              <a:r>
                <a:rPr kumimoji="1" lang="en-US" altLang="ja-JP" sz="1000" b="1" dirty="0" err="1">
                  <a:ea typeface="Arial Unicode MS" panose="020B0604020202020204" pitchFamily="50" charset="-128"/>
                  <a:cs typeface="Arial Unicode MS" panose="020B0604020202020204" pitchFamily="50" charset="-128"/>
                </a:rPr>
                <a:t>μm</a:t>
              </a:r>
              <a:endParaRPr kumimoji="1" lang="ja-JP" altLang="en-US" sz="1000" b="1" dirty="0">
                <a:ea typeface="Arial Unicode MS" panose="020B0604020202020204" pitchFamily="50" charset="-128"/>
                <a:cs typeface="Arial Unicode MS" panose="020B0604020202020204" pitchFamily="50" charset="-128"/>
              </a:endParaRPr>
            </a:p>
          </p:txBody>
        </p:sp>
        <p:cxnSp>
          <p:nvCxnSpPr>
            <p:cNvPr id="22" name="直線コネクタ 21"/>
            <p:cNvCxnSpPr/>
            <p:nvPr/>
          </p:nvCxnSpPr>
          <p:spPr>
            <a:xfrm rot="21540000">
              <a:off x="4020262" y="8789836"/>
              <a:ext cx="298836" cy="97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2616214" y="7581344"/>
              <a:ext cx="860464" cy="307777"/>
            </a:xfrm>
            <a:prstGeom prst="rect">
              <a:avLst/>
            </a:prstGeom>
            <a:noFill/>
          </p:spPr>
          <p:txBody>
            <a:bodyPr wrap="square" rtlCol="0" anchor="ctr">
              <a:spAutoFit/>
            </a:bodyPr>
            <a:lstStyle/>
            <a:p>
              <a:pPr algn="ctr"/>
              <a:r>
                <a:rPr lang="en-US" altLang="ja-JP" sz="1400" b="1" dirty="0">
                  <a:solidFill>
                    <a:schemeClr val="bg1"/>
                  </a:solidFill>
                  <a:ea typeface="Arial Unicode MS" panose="020B0604020202020204" pitchFamily="50" charset="-128"/>
                  <a:cs typeface="Arial Unicode MS" panose="020B0604020202020204" pitchFamily="50" charset="-128"/>
                </a:rPr>
                <a:t>Merged</a:t>
              </a:r>
              <a:endParaRPr kumimoji="1" lang="ja-JP" altLang="en-US" sz="1400" b="1" dirty="0">
                <a:solidFill>
                  <a:schemeClr val="bg1"/>
                </a:solidFill>
                <a:ea typeface="Arial Unicode MS" panose="020B0604020202020204" pitchFamily="50" charset="-128"/>
                <a:cs typeface="Arial Unicode MS" panose="020B0604020202020204" pitchFamily="50" charset="-128"/>
              </a:endParaRPr>
            </a:p>
          </p:txBody>
        </p:sp>
        <p:cxnSp>
          <p:nvCxnSpPr>
            <p:cNvPr id="65" name="直線コネクタ 64"/>
            <p:cNvCxnSpPr/>
            <p:nvPr/>
          </p:nvCxnSpPr>
          <p:spPr>
            <a:xfrm rot="21540000">
              <a:off x="2119188" y="7329874"/>
              <a:ext cx="298836" cy="97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rot="21540000">
              <a:off x="4068870" y="7356146"/>
              <a:ext cx="298836" cy="97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rot="21540000">
              <a:off x="2108693" y="8769797"/>
              <a:ext cx="298836" cy="97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9" name="テキスト ボックス 98"/>
            <p:cNvSpPr txBox="1"/>
            <p:nvPr/>
          </p:nvSpPr>
          <p:spPr>
            <a:xfrm>
              <a:off x="4930789" y="7238444"/>
              <a:ext cx="860464" cy="307777"/>
            </a:xfrm>
            <a:prstGeom prst="rect">
              <a:avLst/>
            </a:prstGeom>
            <a:noFill/>
          </p:spPr>
          <p:txBody>
            <a:bodyPr wrap="square" rtlCol="0" anchor="ctr">
              <a:spAutoFit/>
            </a:bodyPr>
            <a:lstStyle/>
            <a:p>
              <a:pPr algn="ctr"/>
              <a:r>
                <a:rPr lang="en-US" altLang="ja-JP" sz="1400" b="1" dirty="0">
                  <a:ea typeface="Arial Unicode MS" panose="020B0604020202020204" pitchFamily="50" charset="-128"/>
                  <a:cs typeface="Arial Unicode MS" panose="020B0604020202020204" pitchFamily="50" charset="-128"/>
                </a:rPr>
                <a:t>Merged</a:t>
              </a:r>
              <a:endParaRPr kumimoji="1" lang="ja-JP" altLang="en-US" sz="1400" b="1" dirty="0">
                <a:ea typeface="Arial Unicode MS" panose="020B0604020202020204" pitchFamily="50" charset="-128"/>
                <a:cs typeface="Arial Unicode MS" panose="020B0604020202020204" pitchFamily="50" charset="-128"/>
              </a:endParaRPr>
            </a:p>
          </p:txBody>
        </p:sp>
      </p:grpSp>
      <p:sp>
        <p:nvSpPr>
          <p:cNvPr id="9" name="テキスト ボックス 8">
            <a:extLst>
              <a:ext uri="{FF2B5EF4-FFF2-40B4-BE49-F238E27FC236}">
                <a16:creationId xmlns:a16="http://schemas.microsoft.com/office/drawing/2014/main" id="{4DBFFC66-63E7-AAC6-43BE-DA3D61C07F30}"/>
              </a:ext>
            </a:extLst>
          </p:cNvPr>
          <p:cNvSpPr txBox="1"/>
          <p:nvPr/>
        </p:nvSpPr>
        <p:spPr>
          <a:xfrm>
            <a:off x="45297" y="8095295"/>
            <a:ext cx="6748462" cy="1892826"/>
          </a:xfrm>
          <a:prstGeom prst="rect">
            <a:avLst/>
          </a:prstGeom>
          <a:noFill/>
        </p:spPr>
        <p:txBody>
          <a:bodyPr wrap="square" rtlCol="0">
            <a:spAutoFit/>
          </a:bodyPr>
          <a:lstStyle/>
          <a:p>
            <a:pPr algn="l"/>
            <a:r>
              <a:rPr lang="en-US" altLang="ja-JP" sz="900" b="1" dirty="0">
                <a:effectLst/>
                <a:latin typeface="Times New Roman" panose="02020603050405020304" pitchFamily="18" charset="0"/>
                <a:ea typeface="ＭＳ 明朝" panose="02020609040205080304" pitchFamily="17" charset="-128"/>
                <a:cs typeface="Century" panose="02040604050505020304" pitchFamily="18" charset="0"/>
              </a:rPr>
              <a:t>Supplemental Figure S1| RGC differentiation from human iPSCs.</a:t>
            </a:r>
            <a:endParaRPr lang="ja-JP" altLang="ja-JP" sz="900" dirty="0">
              <a:effectLst/>
              <a:latin typeface="Century" panose="02040604050505020304" pitchFamily="18" charset="0"/>
              <a:ea typeface="ＭＳ 明朝" panose="02020609040205080304" pitchFamily="17" charset="-128"/>
              <a:cs typeface="Century" panose="02040604050505020304" pitchFamily="18" charset="0"/>
            </a:endParaRPr>
          </a:p>
          <a:p>
            <a:pPr algn="l"/>
            <a:r>
              <a:rPr lang="en-US" altLang="ja-JP" sz="900" b="1" dirty="0">
                <a:effectLst/>
                <a:latin typeface="Times New Roman" panose="02020603050405020304" pitchFamily="18" charset="0"/>
                <a:ea typeface="ＭＳ 明朝" panose="02020609040205080304" pitchFamily="17" charset="-128"/>
                <a:cs typeface="Century" panose="02040604050505020304" pitchFamily="18" charset="0"/>
              </a:rPr>
              <a:t>a. Morphological changes of RGCs from human iPSCs observed by phase-contrast microscopy.</a:t>
            </a:r>
            <a:r>
              <a:rPr lang="en-US" altLang="ja-JP" sz="900" dirty="0">
                <a:effectLst/>
                <a:latin typeface="Times New Roman" panose="02020603050405020304" pitchFamily="18" charset="0"/>
                <a:ea typeface="ＭＳ 明朝" panose="02020609040205080304" pitchFamily="17" charset="-128"/>
                <a:cs typeface="Century" panose="02040604050505020304" pitchFamily="18" charset="0"/>
              </a:rPr>
              <a:t> iPSCs formed a spherical embryoid body (EB) on Day 3. The EB surface became irregular on Day 10. The EB cells began to spread over the culture plate, and neural fibers stretched from some EBs on Day 19. On Day 35, many cells moved and multiple neuronal fibers that connected the spreading cells, were visible. These morphological changes corresponded to previous reports. Bars = 200 µm.</a:t>
            </a:r>
            <a:endParaRPr lang="ja-JP" altLang="ja-JP" sz="900" dirty="0">
              <a:effectLst/>
              <a:latin typeface="Century" panose="02040604050505020304" pitchFamily="18" charset="0"/>
              <a:ea typeface="ＭＳ 明朝" panose="02020609040205080304" pitchFamily="17" charset="-128"/>
              <a:cs typeface="Century" panose="02040604050505020304" pitchFamily="18" charset="0"/>
            </a:endParaRPr>
          </a:p>
          <a:p>
            <a:pPr algn="l"/>
            <a:r>
              <a:rPr lang="en-US" altLang="ja-JP" sz="900" b="1" dirty="0">
                <a:effectLst/>
                <a:latin typeface="Times New Roman" panose="02020603050405020304" pitchFamily="18" charset="0"/>
                <a:ea typeface="ＭＳ 明朝" panose="02020609040205080304" pitchFamily="17" charset="-128"/>
                <a:cs typeface="Century" panose="02040604050505020304" pitchFamily="18" charset="0"/>
              </a:rPr>
              <a:t>b.</a:t>
            </a:r>
            <a:r>
              <a:rPr lang="en-US" altLang="ja-JP" sz="900" dirty="0">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900" b="1" dirty="0">
                <a:effectLst/>
                <a:latin typeface="Times New Roman" panose="02020603050405020304" pitchFamily="18" charset="0"/>
                <a:ea typeface="ＭＳ 明朝" panose="02020609040205080304" pitchFamily="17" charset="-128"/>
                <a:cs typeface="Century" panose="02040604050505020304" pitchFamily="18" charset="0"/>
              </a:rPr>
              <a:t>Gene expression of specific marker genes for eye and/or retina evaluated by qPCR. </a:t>
            </a:r>
            <a:r>
              <a:rPr lang="en-US" altLang="ja-JP" sz="900" dirty="0">
                <a:effectLst/>
                <a:latin typeface="Times New Roman" panose="02020603050405020304" pitchFamily="18" charset="0"/>
                <a:ea typeface="ＭＳ 明朝" panose="02020609040205080304" pitchFamily="17" charset="-128"/>
                <a:cs typeface="Century" panose="02040604050505020304" pitchFamily="18" charset="0"/>
              </a:rPr>
              <a:t>Retinal homeobox gene (RAX) is expressed in the retinal </a:t>
            </a:r>
            <a:r>
              <a:rPr lang="en-US" altLang="ja-JP" sz="900">
                <a:effectLst/>
                <a:latin typeface="Times New Roman" panose="02020603050405020304" pitchFamily="18" charset="0"/>
                <a:ea typeface="ＭＳ 明朝" panose="02020609040205080304" pitchFamily="17" charset="-128"/>
                <a:cs typeface="Century" panose="02040604050505020304" pitchFamily="18" charset="0"/>
              </a:rPr>
              <a:t>progenitor cells </a:t>
            </a:r>
            <a:r>
              <a:rPr lang="en-US" altLang="ja-JP" sz="900" dirty="0">
                <a:effectLst/>
                <a:latin typeface="Times New Roman" panose="02020603050405020304" pitchFamily="18" charset="0"/>
                <a:ea typeface="ＭＳ 明朝" panose="02020609040205080304" pitchFamily="17" charset="-128"/>
                <a:cs typeface="Century" panose="02040604050505020304" pitchFamily="18" charset="0"/>
              </a:rPr>
              <a:t>and is essential for retinal development. PAX6 is essential for eye development and a candidate gene of congenital aniridia. POU class 4 homeobox 2 (POU4F2/BRN3B) is expressed in RGCs and suppresses the differentiation of other retinal cell types. They were normalized to SCS (18S) gene. Bars represent standard deviation of the mean (N = 3).</a:t>
            </a:r>
            <a:endParaRPr lang="ja-JP" altLang="ja-JP" sz="900" dirty="0">
              <a:effectLst/>
              <a:latin typeface="Century" panose="02040604050505020304" pitchFamily="18" charset="0"/>
              <a:ea typeface="ＭＳ 明朝" panose="02020609040205080304" pitchFamily="17" charset="-128"/>
              <a:cs typeface="Century" panose="02040604050505020304" pitchFamily="18" charset="0"/>
            </a:endParaRPr>
          </a:p>
          <a:p>
            <a:pPr algn="l"/>
            <a:r>
              <a:rPr lang="en-US" altLang="ja-JP" sz="900" b="1" dirty="0">
                <a:effectLst/>
                <a:latin typeface="Times New Roman" panose="02020603050405020304" pitchFamily="18" charset="0"/>
                <a:ea typeface="ＭＳ 明朝" panose="02020609040205080304" pitchFamily="17" charset="-128"/>
                <a:cs typeface="Century" panose="02040604050505020304" pitchFamily="18" charset="0"/>
              </a:rPr>
              <a:t>c. Immunofluorescence of differentiated RGCs on Day 35. </a:t>
            </a:r>
            <a:r>
              <a:rPr lang="en-US" altLang="ja-JP" sz="900" dirty="0">
                <a:effectLst/>
                <a:latin typeface="Times New Roman" panose="02020603050405020304" pitchFamily="18" charset="0"/>
                <a:ea typeface="ＭＳ 明朝" panose="02020609040205080304" pitchFamily="17" charset="-128"/>
                <a:cs typeface="Century" panose="02040604050505020304" pitchFamily="18" charset="0"/>
              </a:rPr>
              <a:t>POU4F2; green, β-tubulin III; red, DAPI; blue. Arrows in the right figure indicate retinal ganglion cells, which are POU4F2 and β-tubulin III double positive. Bars = 100 µm in the left and middle figures and 25 µm in the right figure.</a:t>
            </a:r>
            <a:endParaRPr lang="ja-JP" altLang="ja-JP" sz="900" dirty="0">
              <a:effectLst/>
              <a:latin typeface="Century" panose="02040604050505020304" pitchFamily="18" charset="0"/>
              <a:ea typeface="ＭＳ 明朝" panose="02020609040205080304" pitchFamily="17" charset="-128"/>
              <a:cs typeface="Century" panose="02040604050505020304" pitchFamily="18" charset="0"/>
            </a:endParaRPr>
          </a:p>
          <a:p>
            <a:endParaRPr kumimoji="1" lang="ja-JP" altLang="en-US" sz="900" dirty="0"/>
          </a:p>
        </p:txBody>
      </p:sp>
      <p:sp>
        <p:nvSpPr>
          <p:cNvPr id="6" name="テキスト ボックス 5">
            <a:extLst>
              <a:ext uri="{FF2B5EF4-FFF2-40B4-BE49-F238E27FC236}">
                <a16:creationId xmlns:a16="http://schemas.microsoft.com/office/drawing/2014/main" id="{425E08C5-5999-8D79-4F42-4DBBEF1D2092}"/>
              </a:ext>
            </a:extLst>
          </p:cNvPr>
          <p:cNvSpPr txBox="1"/>
          <p:nvPr/>
        </p:nvSpPr>
        <p:spPr>
          <a:xfrm>
            <a:off x="4544189" y="18068"/>
            <a:ext cx="2356799" cy="369332"/>
          </a:xfrm>
          <a:prstGeom prst="rect">
            <a:avLst/>
          </a:prstGeom>
          <a:noFill/>
        </p:spPr>
        <p:txBody>
          <a:bodyPr wrap="none" rtlCol="0">
            <a:spAutoFit/>
          </a:bodyPr>
          <a:lstStyle/>
          <a:p>
            <a:r>
              <a:rPr kumimoji="1" lang="en-US" altLang="ja-JP" dirty="0"/>
              <a:t>Supplemental figure S1</a:t>
            </a:r>
            <a:endParaRPr kumimoji="1" lang="ja-JP" altLang="en-US" dirty="0"/>
          </a:p>
        </p:txBody>
      </p:sp>
      <p:grpSp>
        <p:nvGrpSpPr>
          <p:cNvPr id="25" name="グループ化 24">
            <a:extLst>
              <a:ext uri="{FF2B5EF4-FFF2-40B4-BE49-F238E27FC236}">
                <a16:creationId xmlns:a16="http://schemas.microsoft.com/office/drawing/2014/main" id="{7559B49D-8FE4-807F-FC91-7373F4733EF1}"/>
              </a:ext>
            </a:extLst>
          </p:cNvPr>
          <p:cNvGrpSpPr/>
          <p:nvPr/>
        </p:nvGrpSpPr>
        <p:grpSpPr>
          <a:xfrm>
            <a:off x="2703403" y="4274355"/>
            <a:ext cx="1268819" cy="410239"/>
            <a:chOff x="1403659" y="4727349"/>
            <a:chExt cx="1389510" cy="276999"/>
          </a:xfrm>
        </p:grpSpPr>
        <p:sp>
          <p:nvSpPr>
            <p:cNvPr id="26" name="テキスト ボックス 25">
              <a:extLst>
                <a:ext uri="{FF2B5EF4-FFF2-40B4-BE49-F238E27FC236}">
                  <a16:creationId xmlns:a16="http://schemas.microsoft.com/office/drawing/2014/main" id="{54335F74-DDA6-6890-83A0-B61CF0F2798B}"/>
                </a:ext>
              </a:extLst>
            </p:cNvPr>
            <p:cNvSpPr txBox="1"/>
            <p:nvPr/>
          </p:nvSpPr>
          <p:spPr>
            <a:xfrm>
              <a:off x="1403659" y="4727349"/>
              <a:ext cx="263214"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a:t>
              </a:r>
              <a:endParaRPr lang="ja-JP" altLang="en-US" sz="1200" dirty="0">
                <a:ea typeface="Arial Unicode MS" panose="020B0604020202020204" pitchFamily="50" charset="-128"/>
                <a:cs typeface="Arial Unicode MS" panose="020B0604020202020204" pitchFamily="50" charset="-128"/>
              </a:endParaRPr>
            </a:p>
          </p:txBody>
        </p:sp>
        <p:sp>
          <p:nvSpPr>
            <p:cNvPr id="27" name="テキスト ボックス 26">
              <a:extLst>
                <a:ext uri="{FF2B5EF4-FFF2-40B4-BE49-F238E27FC236}">
                  <a16:creationId xmlns:a16="http://schemas.microsoft.com/office/drawing/2014/main" id="{56C4357F-DC6E-E1A3-3AF5-99DC4B62A83C}"/>
                </a:ext>
              </a:extLst>
            </p:cNvPr>
            <p:cNvSpPr txBox="1"/>
            <p:nvPr/>
          </p:nvSpPr>
          <p:spPr>
            <a:xfrm>
              <a:off x="1606687"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10</a:t>
              </a:r>
              <a:endParaRPr lang="ja-JP" altLang="en-US" sz="1200" dirty="0">
                <a:ea typeface="Arial Unicode MS" panose="020B0604020202020204" pitchFamily="50" charset="-128"/>
                <a:cs typeface="Arial Unicode MS" panose="020B0604020202020204" pitchFamily="50" charset="-128"/>
              </a:endParaRPr>
            </a:p>
          </p:txBody>
        </p:sp>
        <p:sp>
          <p:nvSpPr>
            <p:cNvPr id="28" name="テキスト ボックス 27">
              <a:extLst>
                <a:ext uri="{FF2B5EF4-FFF2-40B4-BE49-F238E27FC236}">
                  <a16:creationId xmlns:a16="http://schemas.microsoft.com/office/drawing/2014/main" id="{C73E75AD-24CB-DBAB-165B-1CCE4AE79F7C}"/>
                </a:ext>
              </a:extLst>
            </p:cNvPr>
            <p:cNvSpPr txBox="1"/>
            <p:nvPr/>
          </p:nvSpPr>
          <p:spPr>
            <a:xfrm>
              <a:off x="1888261"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17</a:t>
              </a:r>
              <a:endParaRPr lang="ja-JP" altLang="en-US" sz="1200" dirty="0">
                <a:ea typeface="Arial Unicode MS" panose="020B0604020202020204" pitchFamily="50" charset="-128"/>
                <a:cs typeface="Arial Unicode MS" panose="020B0604020202020204" pitchFamily="50" charset="-128"/>
              </a:endParaRPr>
            </a:p>
          </p:txBody>
        </p:sp>
        <p:sp>
          <p:nvSpPr>
            <p:cNvPr id="224" name="テキスト ボックス 223">
              <a:extLst>
                <a:ext uri="{FF2B5EF4-FFF2-40B4-BE49-F238E27FC236}">
                  <a16:creationId xmlns:a16="http://schemas.microsoft.com/office/drawing/2014/main" id="{555B733A-7A56-6085-ACE8-EFA3CDE4A196}"/>
                </a:ext>
              </a:extLst>
            </p:cNvPr>
            <p:cNvSpPr txBox="1"/>
            <p:nvPr/>
          </p:nvSpPr>
          <p:spPr>
            <a:xfrm>
              <a:off x="2169835"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25</a:t>
              </a:r>
              <a:endParaRPr lang="ja-JP" altLang="en-US" sz="1200" dirty="0">
                <a:ea typeface="Arial Unicode MS" panose="020B0604020202020204" pitchFamily="50" charset="-128"/>
                <a:cs typeface="Arial Unicode MS" panose="020B0604020202020204" pitchFamily="50" charset="-128"/>
              </a:endParaRPr>
            </a:p>
          </p:txBody>
        </p:sp>
        <p:sp>
          <p:nvSpPr>
            <p:cNvPr id="226" name="テキスト ボックス 225">
              <a:extLst>
                <a:ext uri="{FF2B5EF4-FFF2-40B4-BE49-F238E27FC236}">
                  <a16:creationId xmlns:a16="http://schemas.microsoft.com/office/drawing/2014/main" id="{104E9D6A-93F2-2FE6-DA62-D89FA721EC23}"/>
                </a:ext>
              </a:extLst>
            </p:cNvPr>
            <p:cNvSpPr txBox="1"/>
            <p:nvPr/>
          </p:nvSpPr>
          <p:spPr>
            <a:xfrm>
              <a:off x="2451409"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35</a:t>
              </a:r>
              <a:endParaRPr lang="ja-JP" altLang="en-US" sz="1200" dirty="0">
                <a:ea typeface="Arial Unicode MS" panose="020B0604020202020204" pitchFamily="50" charset="-128"/>
                <a:cs typeface="Arial Unicode MS" panose="020B0604020202020204" pitchFamily="50" charset="-128"/>
              </a:endParaRPr>
            </a:p>
          </p:txBody>
        </p:sp>
      </p:grpSp>
      <p:grpSp>
        <p:nvGrpSpPr>
          <p:cNvPr id="231" name="グループ化 230">
            <a:extLst>
              <a:ext uri="{FF2B5EF4-FFF2-40B4-BE49-F238E27FC236}">
                <a16:creationId xmlns:a16="http://schemas.microsoft.com/office/drawing/2014/main" id="{0386DF31-B24D-C9CE-7932-6A41352358A2}"/>
              </a:ext>
            </a:extLst>
          </p:cNvPr>
          <p:cNvGrpSpPr/>
          <p:nvPr/>
        </p:nvGrpSpPr>
        <p:grpSpPr>
          <a:xfrm>
            <a:off x="4215049" y="4278471"/>
            <a:ext cx="1268819" cy="410239"/>
            <a:chOff x="1403659" y="4727349"/>
            <a:chExt cx="1389510" cy="276999"/>
          </a:xfrm>
        </p:grpSpPr>
        <p:sp>
          <p:nvSpPr>
            <p:cNvPr id="232" name="テキスト ボックス 231">
              <a:extLst>
                <a:ext uri="{FF2B5EF4-FFF2-40B4-BE49-F238E27FC236}">
                  <a16:creationId xmlns:a16="http://schemas.microsoft.com/office/drawing/2014/main" id="{56CB23C0-515D-7028-517E-5F264906D2D0}"/>
                </a:ext>
              </a:extLst>
            </p:cNvPr>
            <p:cNvSpPr txBox="1"/>
            <p:nvPr/>
          </p:nvSpPr>
          <p:spPr>
            <a:xfrm>
              <a:off x="1403659" y="4727349"/>
              <a:ext cx="263214"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a:t>
              </a:r>
              <a:endParaRPr lang="ja-JP" altLang="en-US" sz="1200" dirty="0">
                <a:ea typeface="Arial Unicode MS" panose="020B0604020202020204" pitchFamily="50" charset="-128"/>
                <a:cs typeface="Arial Unicode MS" panose="020B0604020202020204" pitchFamily="50" charset="-128"/>
              </a:endParaRPr>
            </a:p>
          </p:txBody>
        </p:sp>
        <p:sp>
          <p:nvSpPr>
            <p:cNvPr id="234" name="テキスト ボックス 233">
              <a:extLst>
                <a:ext uri="{FF2B5EF4-FFF2-40B4-BE49-F238E27FC236}">
                  <a16:creationId xmlns:a16="http://schemas.microsoft.com/office/drawing/2014/main" id="{45C9E27B-D514-08DD-9403-5D490029B852}"/>
                </a:ext>
              </a:extLst>
            </p:cNvPr>
            <p:cNvSpPr txBox="1"/>
            <p:nvPr/>
          </p:nvSpPr>
          <p:spPr>
            <a:xfrm>
              <a:off x="1606687"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10</a:t>
              </a:r>
              <a:endParaRPr lang="ja-JP" altLang="en-US" sz="1200" dirty="0">
                <a:ea typeface="Arial Unicode MS" panose="020B0604020202020204" pitchFamily="50" charset="-128"/>
                <a:cs typeface="Arial Unicode MS" panose="020B0604020202020204" pitchFamily="50" charset="-128"/>
              </a:endParaRPr>
            </a:p>
          </p:txBody>
        </p:sp>
        <p:sp>
          <p:nvSpPr>
            <p:cNvPr id="235" name="テキスト ボックス 234">
              <a:extLst>
                <a:ext uri="{FF2B5EF4-FFF2-40B4-BE49-F238E27FC236}">
                  <a16:creationId xmlns:a16="http://schemas.microsoft.com/office/drawing/2014/main" id="{AAED5914-1B36-41CB-E823-65EA5202B451}"/>
                </a:ext>
              </a:extLst>
            </p:cNvPr>
            <p:cNvSpPr txBox="1"/>
            <p:nvPr/>
          </p:nvSpPr>
          <p:spPr>
            <a:xfrm>
              <a:off x="1888261"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17</a:t>
              </a:r>
              <a:endParaRPr lang="ja-JP" altLang="en-US" sz="1200" dirty="0">
                <a:ea typeface="Arial Unicode MS" panose="020B0604020202020204" pitchFamily="50" charset="-128"/>
                <a:cs typeface="Arial Unicode MS" panose="020B0604020202020204" pitchFamily="50" charset="-128"/>
              </a:endParaRPr>
            </a:p>
          </p:txBody>
        </p:sp>
        <p:sp>
          <p:nvSpPr>
            <p:cNvPr id="236" name="テキスト ボックス 235">
              <a:extLst>
                <a:ext uri="{FF2B5EF4-FFF2-40B4-BE49-F238E27FC236}">
                  <a16:creationId xmlns:a16="http://schemas.microsoft.com/office/drawing/2014/main" id="{FD521B7A-3CDA-52E5-9A27-5D566BA2F388}"/>
                </a:ext>
              </a:extLst>
            </p:cNvPr>
            <p:cNvSpPr txBox="1"/>
            <p:nvPr/>
          </p:nvSpPr>
          <p:spPr>
            <a:xfrm>
              <a:off x="2169835"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25</a:t>
              </a:r>
              <a:endParaRPr lang="ja-JP" altLang="en-US" sz="1200" dirty="0">
                <a:ea typeface="Arial Unicode MS" panose="020B0604020202020204" pitchFamily="50" charset="-128"/>
                <a:cs typeface="Arial Unicode MS" panose="020B0604020202020204" pitchFamily="50" charset="-128"/>
              </a:endParaRPr>
            </a:p>
          </p:txBody>
        </p:sp>
        <p:sp>
          <p:nvSpPr>
            <p:cNvPr id="237" name="テキスト ボックス 236">
              <a:extLst>
                <a:ext uri="{FF2B5EF4-FFF2-40B4-BE49-F238E27FC236}">
                  <a16:creationId xmlns:a16="http://schemas.microsoft.com/office/drawing/2014/main" id="{FA29851B-E9B3-3F3F-ACBD-F7AA82D352B0}"/>
                </a:ext>
              </a:extLst>
            </p:cNvPr>
            <p:cNvSpPr txBox="1"/>
            <p:nvPr/>
          </p:nvSpPr>
          <p:spPr>
            <a:xfrm>
              <a:off x="2451409" y="4727349"/>
              <a:ext cx="341760" cy="276999"/>
            </a:xfrm>
            <a:prstGeom prst="rect">
              <a:avLst/>
            </a:prstGeom>
            <a:solidFill>
              <a:schemeClr val="bg1"/>
            </a:solidFill>
          </p:spPr>
          <p:txBody>
            <a:bodyPr wrap="none" rtlCol="0">
              <a:spAutoFit/>
            </a:bodyPr>
            <a:lstStyle/>
            <a:p>
              <a:r>
                <a:rPr lang="en-US" altLang="ja-JP" sz="1200" dirty="0">
                  <a:ea typeface="Arial Unicode MS" panose="020B0604020202020204" pitchFamily="50" charset="-128"/>
                  <a:cs typeface="Arial Unicode MS" panose="020B0604020202020204" pitchFamily="50" charset="-128"/>
                </a:rPr>
                <a:t>35</a:t>
              </a:r>
              <a:endParaRPr lang="ja-JP" altLang="en-US" sz="1200" dirty="0">
                <a:ea typeface="Arial Unicode MS" panose="020B0604020202020204" pitchFamily="50" charset="-128"/>
                <a:cs typeface="Arial Unicode MS" panose="020B0604020202020204" pitchFamily="50" charset="-128"/>
              </a:endParaRPr>
            </a:p>
          </p:txBody>
        </p:sp>
      </p:grpSp>
      <p:sp>
        <p:nvSpPr>
          <p:cNvPr id="98" name="テキスト ボックス 97"/>
          <p:cNvSpPr txBox="1"/>
          <p:nvPr/>
        </p:nvSpPr>
        <p:spPr>
          <a:xfrm>
            <a:off x="3089941" y="4501875"/>
            <a:ext cx="529119" cy="307777"/>
          </a:xfrm>
          <a:prstGeom prst="rect">
            <a:avLst/>
          </a:prstGeom>
          <a:noFill/>
        </p:spPr>
        <p:txBody>
          <a:bodyPr wrap="none" rtlCol="0">
            <a:spAutoFit/>
          </a:bodyPr>
          <a:lstStyle/>
          <a:p>
            <a:r>
              <a:rPr lang="en-US" altLang="ja-JP" sz="1400" dirty="0">
                <a:ea typeface="Arial Unicode MS" panose="020B0604020202020204" pitchFamily="50" charset="-128"/>
                <a:cs typeface="Arial Unicode MS" panose="020B0604020202020204" pitchFamily="50" charset="-128"/>
              </a:rPr>
              <a:t>Days</a:t>
            </a:r>
            <a:endParaRPr lang="ja-JP" altLang="en-US" sz="1400" dirty="0">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2062786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2C360D5-92F5-2F55-FEA7-3868EAF5D2FF}"/>
              </a:ext>
            </a:extLst>
          </p:cNvPr>
          <p:cNvSpPr txBox="1"/>
          <p:nvPr/>
        </p:nvSpPr>
        <p:spPr>
          <a:xfrm>
            <a:off x="4544189" y="18068"/>
            <a:ext cx="2356799" cy="369332"/>
          </a:xfrm>
          <a:prstGeom prst="rect">
            <a:avLst/>
          </a:prstGeom>
          <a:noFill/>
        </p:spPr>
        <p:txBody>
          <a:bodyPr wrap="none" rtlCol="0">
            <a:spAutoFit/>
          </a:bodyPr>
          <a:lstStyle/>
          <a:p>
            <a:r>
              <a:rPr kumimoji="1" lang="en-US" altLang="ja-JP" dirty="0"/>
              <a:t>Supplemental figure S2</a:t>
            </a:r>
            <a:endParaRPr kumimoji="1" lang="ja-JP" altLang="en-US" dirty="0"/>
          </a:p>
        </p:txBody>
      </p:sp>
      <p:graphicFrame>
        <p:nvGraphicFramePr>
          <p:cNvPr id="2" name="グラフ 1">
            <a:extLst>
              <a:ext uri="{FF2B5EF4-FFF2-40B4-BE49-F238E27FC236}">
                <a16:creationId xmlns:a16="http://schemas.microsoft.com/office/drawing/2014/main" id="{AF0D67A2-7251-3F0D-AAD8-E8F38954850D}"/>
              </a:ext>
            </a:extLst>
          </p:cNvPr>
          <p:cNvGraphicFramePr>
            <a:graphicFrameLocks/>
          </p:cNvGraphicFramePr>
          <p:nvPr>
            <p:extLst>
              <p:ext uri="{D42A27DB-BD31-4B8C-83A1-F6EECF244321}">
                <p14:modId xmlns:p14="http://schemas.microsoft.com/office/powerpoint/2010/main" val="544838375"/>
              </p:ext>
            </p:extLst>
          </p:nvPr>
        </p:nvGraphicFramePr>
        <p:xfrm>
          <a:off x="1093824" y="348117"/>
          <a:ext cx="1984227" cy="196161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グラフ 2">
            <a:extLst>
              <a:ext uri="{FF2B5EF4-FFF2-40B4-BE49-F238E27FC236}">
                <a16:creationId xmlns:a16="http://schemas.microsoft.com/office/drawing/2014/main" id="{FE5055DE-028D-5A4E-8689-9D2EEBCA0E17}"/>
              </a:ext>
            </a:extLst>
          </p:cNvPr>
          <p:cNvGraphicFramePr>
            <a:graphicFrameLocks/>
          </p:cNvGraphicFramePr>
          <p:nvPr>
            <p:extLst>
              <p:ext uri="{D42A27DB-BD31-4B8C-83A1-F6EECF244321}">
                <p14:modId xmlns:p14="http://schemas.microsoft.com/office/powerpoint/2010/main" val="423710100"/>
              </p:ext>
            </p:extLst>
          </p:nvPr>
        </p:nvGraphicFramePr>
        <p:xfrm>
          <a:off x="2948382" y="340304"/>
          <a:ext cx="1984226" cy="19616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a:extLst>
              <a:ext uri="{FF2B5EF4-FFF2-40B4-BE49-F238E27FC236}">
                <a16:creationId xmlns:a16="http://schemas.microsoft.com/office/drawing/2014/main" id="{38B9B4D9-85FD-2526-D3CC-EAEC48A85559}"/>
              </a:ext>
            </a:extLst>
          </p:cNvPr>
          <p:cNvGraphicFramePr>
            <a:graphicFrameLocks/>
          </p:cNvGraphicFramePr>
          <p:nvPr>
            <p:extLst>
              <p:ext uri="{D42A27DB-BD31-4B8C-83A1-F6EECF244321}">
                <p14:modId xmlns:p14="http://schemas.microsoft.com/office/powerpoint/2010/main" val="587013858"/>
              </p:ext>
            </p:extLst>
          </p:nvPr>
        </p:nvGraphicFramePr>
        <p:xfrm>
          <a:off x="1228873" y="2301921"/>
          <a:ext cx="1984227" cy="186979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グラフ 10">
            <a:extLst>
              <a:ext uri="{FF2B5EF4-FFF2-40B4-BE49-F238E27FC236}">
                <a16:creationId xmlns:a16="http://schemas.microsoft.com/office/drawing/2014/main" id="{5F38D1D2-00E2-BF78-A243-9CE02A1DB947}"/>
              </a:ext>
            </a:extLst>
          </p:cNvPr>
          <p:cNvGraphicFramePr>
            <a:graphicFrameLocks/>
          </p:cNvGraphicFramePr>
          <p:nvPr>
            <p:extLst>
              <p:ext uri="{D42A27DB-BD31-4B8C-83A1-F6EECF244321}">
                <p14:modId xmlns:p14="http://schemas.microsoft.com/office/powerpoint/2010/main" val="1272765926"/>
              </p:ext>
            </p:extLst>
          </p:nvPr>
        </p:nvGraphicFramePr>
        <p:xfrm>
          <a:off x="3119217" y="2301920"/>
          <a:ext cx="1865054" cy="1869791"/>
        </p:xfrm>
        <a:graphic>
          <a:graphicData uri="http://schemas.openxmlformats.org/drawingml/2006/chart">
            <c:chart xmlns:c="http://schemas.openxmlformats.org/drawingml/2006/chart" xmlns:r="http://schemas.openxmlformats.org/officeDocument/2006/relationships" r:id="rId5"/>
          </a:graphicData>
        </a:graphic>
      </p:graphicFrame>
      <p:sp>
        <p:nvSpPr>
          <p:cNvPr id="12" name="テキスト ボックス 11">
            <a:extLst>
              <a:ext uri="{FF2B5EF4-FFF2-40B4-BE49-F238E27FC236}">
                <a16:creationId xmlns:a16="http://schemas.microsoft.com/office/drawing/2014/main" id="{9287DE74-2771-0DB3-18A5-A57D592386A8}"/>
              </a:ext>
            </a:extLst>
          </p:cNvPr>
          <p:cNvSpPr txBox="1"/>
          <p:nvPr/>
        </p:nvSpPr>
        <p:spPr>
          <a:xfrm>
            <a:off x="1454783" y="4225497"/>
            <a:ext cx="3948434" cy="1946687"/>
          </a:xfrm>
          <a:prstGeom prst="rect">
            <a:avLst/>
          </a:prstGeom>
          <a:noFill/>
        </p:spPr>
        <p:txBody>
          <a:bodyPr wrap="square" rtlCol="0">
            <a:spAutoFit/>
          </a:bodyPr>
          <a:lstStyle/>
          <a:p>
            <a:pPr algn="just"/>
            <a:r>
              <a:rPr lang="en-US" altLang="ja-JP" sz="1050" b="1" dirty="0">
                <a:effectLst/>
                <a:latin typeface="Times New Roman" panose="02020603050405020304" pitchFamily="18" charset="0"/>
                <a:ea typeface="ＭＳ 明朝" panose="02020609040205080304" pitchFamily="17" charset="-128"/>
                <a:cs typeface="Century" panose="02040604050505020304" pitchFamily="18" charset="0"/>
              </a:rPr>
              <a:t>Supplemental Fig S2 | </a:t>
            </a:r>
            <a:r>
              <a:rPr lang="en-US" altLang="ja-JP" sz="1000" b="1" dirty="0">
                <a:effectLst/>
                <a:latin typeface="Times New Roman" panose="02020603050405020304" pitchFamily="18" charset="0"/>
                <a:ea typeface="ＭＳ 明朝" panose="02020609040205080304" pitchFamily="17" charset="-128"/>
                <a:cs typeface="Century" panose="02040604050505020304" pitchFamily="18" charset="0"/>
              </a:rPr>
              <a:t>Altered expression of proliferation and apoptosis related genes. </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Fold changes of gene expression in RNA-seq on day 6 by 30 and 180 </a:t>
            </a:r>
            <a:r>
              <a:rPr lang="en-US" altLang="ja-JP" sz="1000" dirty="0" err="1">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 To understand the reduction of EB size (Fig 1B), induced fold changes of four genes under low-dose irradiation in RNA-seq (</a:t>
            </a:r>
            <a:r>
              <a:rPr lang="en-US" altLang="ja-JP" sz="1000" dirty="0" err="1">
                <a:effectLst/>
                <a:latin typeface="Times New Roman" panose="02020603050405020304" pitchFamily="18" charset="0"/>
                <a:ea typeface="ＭＳ 明朝" panose="02020609040205080304" pitchFamily="17" charset="-128"/>
                <a:cs typeface="Century" panose="02040604050505020304" pitchFamily="18" charset="0"/>
              </a:rPr>
              <a:t>fpkm</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 were shown. Marker of proliferation Ki-67 (MKI67), BCL2 associated X, apoptosis regulator (BAX), BCL2 antagonist/killer 1 (BAK1), and Caspase 3 (CASP3) were not changed on day </a:t>
            </a:r>
            <a:r>
              <a:rPr lang="en-US" altLang="ja-JP" sz="1000">
                <a:effectLst/>
                <a:latin typeface="Times New Roman" panose="02020603050405020304" pitchFamily="18" charset="0"/>
                <a:ea typeface="ＭＳ 明朝" panose="02020609040205080304" pitchFamily="17" charset="-128"/>
                <a:cs typeface="Century" panose="02040604050505020304" pitchFamily="18" charset="0"/>
              </a:rPr>
              <a:t>6 (N</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=3, Student’s paired </a:t>
            </a:r>
            <a:r>
              <a:rPr lang="en-US" altLang="ja-JP" sz="1000" i="1" dirty="0">
                <a:effectLst/>
                <a:latin typeface="Times New Roman" panose="02020603050405020304" pitchFamily="18" charset="0"/>
                <a:ea typeface="ＭＳ 明朝" panose="02020609040205080304" pitchFamily="17" charset="-128"/>
                <a:cs typeface="Century" panose="02040604050505020304" pitchFamily="18" charset="0"/>
              </a:rPr>
              <a:t>t</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-test). </a:t>
            </a:r>
          </a:p>
          <a:p>
            <a:pPr algn="just"/>
            <a:r>
              <a:rPr lang="en-US" altLang="ja-JP" sz="1000" dirty="0">
                <a:effectLst/>
                <a:latin typeface="Century" panose="02040604050505020304" pitchFamily="18" charset="0"/>
                <a:ea typeface="ＭＳ 明朝" panose="02020609040205080304" pitchFamily="17" charset="-128"/>
                <a:cs typeface="Century" panose="02040604050505020304" pitchFamily="18" charset="0"/>
              </a:rPr>
              <a:t>Disease and function mode of IPA revealed the activation of organismal death (Fig 2B). From these findings, we speculate that there were some other changes, such as protein modifications and following cell cycle arrest or cell death. </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p:txBody>
      </p:sp>
      <p:cxnSp>
        <p:nvCxnSpPr>
          <p:cNvPr id="7" name="直線コネクタ 6">
            <a:extLst>
              <a:ext uri="{FF2B5EF4-FFF2-40B4-BE49-F238E27FC236}">
                <a16:creationId xmlns:a16="http://schemas.microsoft.com/office/drawing/2014/main" id="{D3512031-0D93-99F3-2678-C2E8CE067769}"/>
              </a:ext>
            </a:extLst>
          </p:cNvPr>
          <p:cNvCxnSpPr/>
          <p:nvPr/>
        </p:nvCxnSpPr>
        <p:spPr>
          <a:xfrm>
            <a:off x="1676400" y="2006600"/>
            <a:ext cx="1271982" cy="0"/>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a:extLst>
              <a:ext uri="{FF2B5EF4-FFF2-40B4-BE49-F238E27FC236}">
                <a16:creationId xmlns:a16="http://schemas.microsoft.com/office/drawing/2014/main" id="{703B09B8-3CC8-D332-6578-FDDF155500AD}"/>
              </a:ext>
            </a:extLst>
          </p:cNvPr>
          <p:cNvCxnSpPr/>
          <p:nvPr/>
        </p:nvCxnSpPr>
        <p:spPr>
          <a:xfrm>
            <a:off x="3536950" y="2006600"/>
            <a:ext cx="1271982" cy="0"/>
          </a:xfrm>
          <a:prstGeom prst="line">
            <a:avLst/>
          </a:prstGeom>
        </p:spPr>
        <p:style>
          <a:lnRef idx="1">
            <a:schemeClr val="dk1"/>
          </a:lnRef>
          <a:fillRef idx="0">
            <a:schemeClr val="dk1"/>
          </a:fillRef>
          <a:effectRef idx="0">
            <a:schemeClr val="dk1"/>
          </a:effectRef>
          <a:fontRef idx="minor">
            <a:schemeClr val="tx1"/>
          </a:fontRef>
        </p:style>
      </p:cxnSp>
      <p:cxnSp>
        <p:nvCxnSpPr>
          <p:cNvPr id="9" name="直線コネクタ 8">
            <a:extLst>
              <a:ext uri="{FF2B5EF4-FFF2-40B4-BE49-F238E27FC236}">
                <a16:creationId xmlns:a16="http://schemas.microsoft.com/office/drawing/2014/main" id="{6985AB88-1FCC-7186-0FB0-DA45D9575092}"/>
              </a:ext>
            </a:extLst>
          </p:cNvPr>
          <p:cNvCxnSpPr/>
          <p:nvPr/>
        </p:nvCxnSpPr>
        <p:spPr>
          <a:xfrm>
            <a:off x="1727200" y="3911600"/>
            <a:ext cx="1271982" cy="0"/>
          </a:xfrm>
          <a:prstGeom prst="line">
            <a:avLst/>
          </a:prstGeom>
        </p:spPr>
        <p:style>
          <a:lnRef idx="1">
            <a:schemeClr val="dk1"/>
          </a:lnRef>
          <a:fillRef idx="0">
            <a:schemeClr val="dk1"/>
          </a:fillRef>
          <a:effectRef idx="0">
            <a:schemeClr val="dk1"/>
          </a:effectRef>
          <a:fontRef idx="minor">
            <a:schemeClr val="tx1"/>
          </a:fontRef>
        </p:style>
      </p:cxnSp>
      <p:cxnSp>
        <p:nvCxnSpPr>
          <p:cNvPr id="10" name="直線コネクタ 9">
            <a:extLst>
              <a:ext uri="{FF2B5EF4-FFF2-40B4-BE49-F238E27FC236}">
                <a16:creationId xmlns:a16="http://schemas.microsoft.com/office/drawing/2014/main" id="{1A04D4E0-64C6-013F-AA33-2543CB8906FC}"/>
              </a:ext>
            </a:extLst>
          </p:cNvPr>
          <p:cNvCxnSpPr/>
          <p:nvPr/>
        </p:nvCxnSpPr>
        <p:spPr>
          <a:xfrm>
            <a:off x="3543300" y="3911600"/>
            <a:ext cx="1271982"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44954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259DFF2-1370-4C2F-800C-A185A0D4CA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287" y="189482"/>
            <a:ext cx="5113421" cy="4387617"/>
          </a:xfrm>
          <a:prstGeom prst="rect">
            <a:avLst/>
          </a:prstGeom>
        </p:spPr>
      </p:pic>
      <p:pic>
        <p:nvPicPr>
          <p:cNvPr id="6" name="図 5">
            <a:extLst>
              <a:ext uri="{FF2B5EF4-FFF2-40B4-BE49-F238E27FC236}">
                <a16:creationId xmlns:a16="http://schemas.microsoft.com/office/drawing/2014/main" id="{0F51BFE5-A620-44BA-A649-75AA66F3A0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287" y="4557422"/>
            <a:ext cx="5648142" cy="4387617"/>
          </a:xfrm>
          <a:prstGeom prst="rect">
            <a:avLst/>
          </a:prstGeom>
        </p:spPr>
      </p:pic>
      <p:sp>
        <p:nvSpPr>
          <p:cNvPr id="7" name="テキスト ボックス 6">
            <a:extLst>
              <a:ext uri="{FF2B5EF4-FFF2-40B4-BE49-F238E27FC236}">
                <a16:creationId xmlns:a16="http://schemas.microsoft.com/office/drawing/2014/main" id="{91F5210F-F0E5-4603-98BF-71A0CE333DFB}"/>
              </a:ext>
            </a:extLst>
          </p:cNvPr>
          <p:cNvSpPr txBox="1"/>
          <p:nvPr/>
        </p:nvSpPr>
        <p:spPr>
          <a:xfrm>
            <a:off x="267975" y="0"/>
            <a:ext cx="336952" cy="461665"/>
          </a:xfrm>
          <a:prstGeom prst="rect">
            <a:avLst/>
          </a:prstGeom>
          <a:noFill/>
        </p:spPr>
        <p:txBody>
          <a:bodyPr wrap="none" rtlCol="0">
            <a:spAutoFit/>
          </a:bodyPr>
          <a:lstStyle/>
          <a:p>
            <a:r>
              <a:rPr kumimoji="1" lang="en-US" altLang="ja-JP" sz="2400" b="1" dirty="0"/>
              <a:t>a</a:t>
            </a:r>
            <a:endParaRPr kumimoji="1" lang="ja-JP" altLang="en-US" sz="2400" b="1" dirty="0"/>
          </a:p>
        </p:txBody>
      </p:sp>
      <p:sp>
        <p:nvSpPr>
          <p:cNvPr id="8" name="テキスト ボックス 7">
            <a:extLst>
              <a:ext uri="{FF2B5EF4-FFF2-40B4-BE49-F238E27FC236}">
                <a16:creationId xmlns:a16="http://schemas.microsoft.com/office/drawing/2014/main" id="{F708D284-102B-44C5-B2FC-20DF1CC6148D}"/>
              </a:ext>
            </a:extLst>
          </p:cNvPr>
          <p:cNvSpPr txBox="1"/>
          <p:nvPr/>
        </p:nvSpPr>
        <p:spPr>
          <a:xfrm>
            <a:off x="3478439" y="3580535"/>
            <a:ext cx="3101225" cy="969496"/>
          </a:xfrm>
          <a:prstGeom prst="rect">
            <a:avLst/>
          </a:prstGeom>
          <a:noFill/>
        </p:spPr>
        <p:txBody>
          <a:bodyPr wrap="square" rtlCol="0">
            <a:spAutoFit/>
          </a:bodyPr>
          <a:lstStyle/>
          <a:p>
            <a:r>
              <a:rPr lang="en-US" altLang="ja-JP" sz="800" b="1" dirty="0">
                <a:effectLst/>
                <a:latin typeface="Times New Roman" panose="02020603050405020304" pitchFamily="18" charset="0"/>
                <a:ea typeface="Times New Roman" panose="02020603050405020304" pitchFamily="18" charset="0"/>
                <a:cs typeface="Century" panose="02040604050505020304" pitchFamily="18" charset="0"/>
              </a:rPr>
              <a:t>Supplemental Figure </a:t>
            </a:r>
            <a:r>
              <a:rPr kumimoji="1" lang="en-US" altLang="ja-JP" sz="800" b="1" dirty="0">
                <a:latin typeface="Times New Roman" panose="02020603050405020304" pitchFamily="18" charset="0"/>
                <a:cs typeface="Times New Roman" panose="02020603050405020304" pitchFamily="18" charset="0"/>
              </a:rPr>
              <a:t>3 | a. Alteration of </a:t>
            </a:r>
            <a:r>
              <a:rPr kumimoji="1" lang="en-US" altLang="ja-JP" sz="800" b="1" dirty="0" err="1">
                <a:latin typeface="Times New Roman" panose="02020603050405020304" pitchFamily="18" charset="0"/>
                <a:cs typeface="Times New Roman" panose="02020603050405020304" pitchFamily="18" charset="0"/>
              </a:rPr>
              <a:t>RhoGDI</a:t>
            </a:r>
            <a:r>
              <a:rPr kumimoji="1" lang="en-US" altLang="ja-JP" sz="800" b="1" dirty="0">
                <a:latin typeface="Times New Roman" panose="02020603050405020304" pitchFamily="18" charset="0"/>
                <a:cs typeface="Times New Roman" panose="02020603050405020304" pitchFamily="18" charset="0"/>
              </a:rPr>
              <a:t> Signaling on day 10 by 180 </a:t>
            </a:r>
            <a:r>
              <a:rPr kumimoji="1" lang="en-US" altLang="ja-JP" sz="800" b="1" dirty="0" err="1">
                <a:latin typeface="Times New Roman" panose="02020603050405020304" pitchFamily="18" charset="0"/>
                <a:cs typeface="Times New Roman" panose="02020603050405020304" pitchFamily="18" charset="0"/>
              </a:rPr>
              <a:t>mGy</a:t>
            </a:r>
            <a:r>
              <a:rPr kumimoji="1" lang="en-US" altLang="ja-JP" sz="800" b="1" dirty="0">
                <a:latin typeface="Times New Roman" panose="02020603050405020304" pitchFamily="18" charset="0"/>
                <a:cs typeface="Times New Roman" panose="02020603050405020304" pitchFamily="18" charset="0"/>
              </a:rPr>
              <a:t>. </a:t>
            </a:r>
            <a:r>
              <a:rPr kumimoji="1" lang="en-US" altLang="ja-JP" sz="800" dirty="0">
                <a:latin typeface="Times New Roman" panose="02020603050405020304" pitchFamily="18" charset="0"/>
                <a:cs typeface="Times New Roman" panose="02020603050405020304" pitchFamily="18" charset="0"/>
              </a:rPr>
              <a:t>(provided by IPA)</a:t>
            </a:r>
            <a:r>
              <a:rPr lang="en-US" altLang="ja-JP" sz="800" dirty="0">
                <a:effectLst/>
                <a:latin typeface="Times New Roman" panose="02020603050405020304" pitchFamily="18" charset="0"/>
                <a:ea typeface="ＭＳ 明朝" panose="02020609040205080304" pitchFamily="17" charset="-128"/>
              </a:rPr>
              <a:t> “Rho GDI Signaling,”</a:t>
            </a:r>
            <a:r>
              <a:rPr lang="en-US" altLang="ja-JP" sz="800" dirty="0">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800" dirty="0">
                <a:effectLst/>
                <a:latin typeface="Times New Roman" panose="02020603050405020304" pitchFamily="18" charset="0"/>
                <a:ea typeface="ＭＳ 明朝" panose="02020609040205080304" pitchFamily="17" charset="-128"/>
              </a:rPr>
              <a:t>includes passive regulators devoid of catalytic activity simply holding Rho proteins in the cytosol, was activated by irradiation (</a:t>
            </a:r>
            <a:r>
              <a:rPr lang="en-US" altLang="ja-JP" sz="800" dirty="0">
                <a:effectLst/>
                <a:latin typeface="Times New Roman" panose="02020603050405020304" pitchFamily="18" charset="0"/>
                <a:ea typeface="ＭＳ 明朝" panose="02020609040205080304" pitchFamily="17" charset="-128"/>
                <a:cs typeface="Century" panose="02040604050505020304" pitchFamily="18" charset="0"/>
              </a:rPr>
              <a:t>Figure 2A</a:t>
            </a:r>
            <a:r>
              <a:rPr lang="en-US" altLang="ja-JP" sz="800" dirty="0">
                <a:effectLst/>
                <a:latin typeface="Times New Roman" panose="02020603050405020304" pitchFamily="18" charset="0"/>
                <a:ea typeface="ＭＳ 明朝" panose="02020609040205080304" pitchFamily="17" charset="-128"/>
              </a:rPr>
              <a:t>). Gene expressions of some integrins and Rho guanine nucleotide exchange factors (ARHGEFs) were altered to </a:t>
            </a:r>
            <a:r>
              <a:rPr lang="en-US" altLang="ja-JP" sz="900" dirty="0">
                <a:effectLst/>
                <a:latin typeface="Times New Roman" panose="02020603050405020304" pitchFamily="18" charset="0"/>
                <a:ea typeface="ＭＳ 明朝" panose="02020609040205080304" pitchFamily="17" charset="-128"/>
              </a:rPr>
              <a:t>activate</a:t>
            </a:r>
            <a:r>
              <a:rPr lang="en-US" altLang="ja-JP" sz="800" dirty="0">
                <a:effectLst/>
                <a:latin typeface="Times New Roman" panose="02020603050405020304" pitchFamily="18" charset="0"/>
                <a:ea typeface="ＭＳ 明朝" panose="02020609040205080304" pitchFamily="17" charset="-128"/>
              </a:rPr>
              <a:t> “Rho GDI Signaling” by irradiation on day 10 .</a:t>
            </a:r>
            <a:endParaRPr kumimoji="1" lang="ja-JP" altLang="en-US" sz="800" dirty="0">
              <a:latin typeface="Times New Roman" panose="02020603050405020304" pitchFamily="18" charset="0"/>
              <a:cs typeface="Times New Roman" panose="02020603050405020304" pitchFamily="18" charset="0"/>
            </a:endParaRPr>
          </a:p>
        </p:txBody>
      </p:sp>
      <p:sp>
        <p:nvSpPr>
          <p:cNvPr id="67" name="テキスト ボックス 66">
            <a:extLst>
              <a:ext uri="{FF2B5EF4-FFF2-40B4-BE49-F238E27FC236}">
                <a16:creationId xmlns:a16="http://schemas.microsoft.com/office/drawing/2014/main" id="{FACB021B-ED2B-4DFF-9607-B727D6C226E6}"/>
              </a:ext>
            </a:extLst>
          </p:cNvPr>
          <p:cNvSpPr txBox="1"/>
          <p:nvPr/>
        </p:nvSpPr>
        <p:spPr>
          <a:xfrm>
            <a:off x="267975" y="4475293"/>
            <a:ext cx="349776" cy="461665"/>
          </a:xfrm>
          <a:prstGeom prst="rect">
            <a:avLst/>
          </a:prstGeom>
          <a:noFill/>
        </p:spPr>
        <p:txBody>
          <a:bodyPr wrap="none" rtlCol="0">
            <a:spAutoFit/>
          </a:bodyPr>
          <a:lstStyle/>
          <a:p>
            <a:r>
              <a:rPr kumimoji="1" lang="en-US" altLang="ja-JP" sz="2400" b="1" dirty="0"/>
              <a:t>b</a:t>
            </a:r>
            <a:endParaRPr kumimoji="1" lang="ja-JP" altLang="en-US" sz="2400" b="1" dirty="0"/>
          </a:p>
        </p:txBody>
      </p:sp>
      <p:sp>
        <p:nvSpPr>
          <p:cNvPr id="69" name="テキスト ボックス 68">
            <a:extLst>
              <a:ext uri="{FF2B5EF4-FFF2-40B4-BE49-F238E27FC236}">
                <a16:creationId xmlns:a16="http://schemas.microsoft.com/office/drawing/2014/main" id="{2CBE9B48-A09A-4AAE-A643-A4ED1108315C}"/>
              </a:ext>
            </a:extLst>
          </p:cNvPr>
          <p:cNvSpPr txBox="1"/>
          <p:nvPr/>
        </p:nvSpPr>
        <p:spPr>
          <a:xfrm>
            <a:off x="872287" y="8602237"/>
            <a:ext cx="4082772" cy="707886"/>
          </a:xfrm>
          <a:prstGeom prst="rect">
            <a:avLst/>
          </a:prstGeom>
          <a:noFill/>
        </p:spPr>
        <p:txBody>
          <a:bodyPr wrap="square" rtlCol="0">
            <a:spAutoFit/>
          </a:bodyPr>
          <a:lstStyle/>
          <a:p>
            <a:r>
              <a:rPr kumimoji="1" lang="en-US" altLang="ja-JP" sz="800" b="1" dirty="0">
                <a:latin typeface="Times New Roman" panose="02020603050405020304" pitchFamily="18" charset="0"/>
                <a:cs typeface="Times New Roman" panose="02020603050405020304" pitchFamily="18" charset="0"/>
              </a:rPr>
              <a:t>b. Alteration of </a:t>
            </a:r>
            <a:r>
              <a:rPr lang="en-US" altLang="ja-JP" sz="800" dirty="0">
                <a:effectLst/>
                <a:latin typeface="Times New Roman" panose="02020603050405020304" pitchFamily="18" charset="0"/>
                <a:ea typeface="ＭＳ 明朝" panose="02020609040205080304" pitchFamily="17" charset="-128"/>
              </a:rPr>
              <a:t>Signaling by Rho Family GTPases </a:t>
            </a:r>
            <a:r>
              <a:rPr kumimoji="1" lang="en-US" altLang="ja-JP" sz="800" b="1" dirty="0">
                <a:latin typeface="Times New Roman" panose="02020603050405020304" pitchFamily="18" charset="0"/>
                <a:cs typeface="Times New Roman" panose="02020603050405020304" pitchFamily="18" charset="0"/>
              </a:rPr>
              <a:t>on day 35 by 180 </a:t>
            </a:r>
            <a:r>
              <a:rPr kumimoji="1" lang="en-US" altLang="ja-JP" sz="800" b="1" dirty="0" err="1">
                <a:latin typeface="Times New Roman" panose="02020603050405020304" pitchFamily="18" charset="0"/>
                <a:cs typeface="Times New Roman" panose="02020603050405020304" pitchFamily="18" charset="0"/>
              </a:rPr>
              <a:t>mGy</a:t>
            </a:r>
            <a:r>
              <a:rPr kumimoji="1" lang="en-US" altLang="ja-JP" sz="800" b="1" dirty="0">
                <a:latin typeface="Times New Roman" panose="02020603050405020304" pitchFamily="18" charset="0"/>
                <a:cs typeface="Times New Roman" panose="02020603050405020304" pitchFamily="18" charset="0"/>
              </a:rPr>
              <a:t>. </a:t>
            </a:r>
            <a:r>
              <a:rPr kumimoji="1" lang="en-US" altLang="ja-JP" sz="800" dirty="0">
                <a:latin typeface="Times New Roman" panose="02020603050405020304" pitchFamily="18" charset="0"/>
                <a:cs typeface="Times New Roman" panose="02020603050405020304" pitchFamily="18" charset="0"/>
              </a:rPr>
              <a:t>(provided by IPA)</a:t>
            </a:r>
            <a:r>
              <a:rPr lang="en-US" altLang="ja-JP" sz="800" dirty="0">
                <a:effectLst/>
                <a:latin typeface="Times New Roman" panose="02020603050405020304" pitchFamily="18" charset="0"/>
                <a:ea typeface="ＭＳ 明朝" panose="02020609040205080304" pitchFamily="17" charset="-128"/>
              </a:rPr>
              <a:t> “Signaling by Rho Family GTPases” pathway was activated by 180 </a:t>
            </a:r>
            <a:r>
              <a:rPr lang="en-US" altLang="ja-JP" sz="800" dirty="0" err="1">
                <a:effectLst/>
                <a:latin typeface="Times New Roman" panose="02020603050405020304" pitchFamily="18" charset="0"/>
                <a:ea typeface="ＭＳ 明朝" panose="02020609040205080304" pitchFamily="17" charset="-128"/>
              </a:rPr>
              <a:t>mGy</a:t>
            </a:r>
            <a:r>
              <a:rPr lang="en-US" altLang="ja-JP" sz="800" dirty="0">
                <a:effectLst/>
                <a:latin typeface="Times New Roman" panose="02020603050405020304" pitchFamily="18" charset="0"/>
                <a:ea typeface="ＭＳ 明朝" panose="02020609040205080304" pitchFamily="17" charset="-128"/>
              </a:rPr>
              <a:t> (</a:t>
            </a:r>
            <a:r>
              <a:rPr lang="en-US" altLang="ja-JP" sz="800" dirty="0">
                <a:effectLst/>
                <a:latin typeface="Times New Roman" panose="02020603050405020304" pitchFamily="18" charset="0"/>
                <a:ea typeface="ＭＳ 明朝" panose="02020609040205080304" pitchFamily="17" charset="-128"/>
                <a:cs typeface="Century" panose="02040604050505020304" pitchFamily="18" charset="0"/>
              </a:rPr>
              <a:t>Figure 2A</a:t>
            </a:r>
            <a:r>
              <a:rPr lang="en-US" altLang="ja-JP" sz="800" dirty="0">
                <a:effectLst/>
                <a:latin typeface="Times New Roman" panose="02020603050405020304" pitchFamily="18" charset="0"/>
                <a:ea typeface="ＭＳ 明朝" panose="02020609040205080304" pitchFamily="17" charset="-128"/>
              </a:rPr>
              <a:t>). In the pathway, on day 35, irradiation facilitated</a:t>
            </a:r>
            <a:r>
              <a:rPr lang="en-US" altLang="ja-JP" sz="800" dirty="0">
                <a:effectLst/>
                <a:latin typeface="Times New Roman" panose="02020603050405020304" pitchFamily="18" charset="0"/>
                <a:ea typeface="ＭＳ 明朝" panose="02020609040205080304" pitchFamily="17" charset="-128"/>
                <a:cs typeface="Century" panose="02040604050505020304" pitchFamily="18" charset="0"/>
              </a:rPr>
              <a:t> and</a:t>
            </a:r>
            <a:r>
              <a:rPr lang="en-US" altLang="ja-JP" sz="800" dirty="0">
                <a:effectLst/>
                <a:latin typeface="Times New Roman" panose="02020603050405020304" pitchFamily="18" charset="0"/>
                <a:ea typeface="ＭＳ 明朝" panose="02020609040205080304" pitchFamily="17" charset="-128"/>
              </a:rPr>
              <a:t> suppressed the gene expressions of integrins, Rho kinases,</a:t>
            </a:r>
            <a:r>
              <a:rPr lang="en-US" altLang="ja-JP" sz="800" dirty="0">
                <a:effectLst/>
                <a:latin typeface="Times New Roman" panose="02020603050405020304" pitchFamily="18" charset="0"/>
                <a:ea typeface="ＭＳ 明朝" panose="02020609040205080304" pitchFamily="17" charset="-128"/>
                <a:cs typeface="Century" panose="02040604050505020304" pitchFamily="18" charset="0"/>
              </a:rPr>
              <a:t> and</a:t>
            </a:r>
            <a:r>
              <a:rPr lang="en-US" altLang="ja-JP" sz="800" dirty="0">
                <a:effectLst/>
                <a:latin typeface="Times New Roman" panose="02020603050405020304" pitchFamily="18" charset="0"/>
                <a:ea typeface="ＭＳ 明朝" panose="02020609040205080304" pitchFamily="17" charset="-128"/>
              </a:rPr>
              <a:t> ARHGEFs. Moreover, vimentin (VIM), Par-3 family cell polarity regulator (PARD3), and Jun proto-oncogene (JUN) were enhanced by 180 </a:t>
            </a:r>
            <a:r>
              <a:rPr lang="en-US" altLang="ja-JP" sz="800" dirty="0" err="1">
                <a:effectLst/>
                <a:latin typeface="Times New Roman" panose="02020603050405020304" pitchFamily="18" charset="0"/>
                <a:ea typeface="ＭＳ 明朝" panose="02020609040205080304" pitchFamily="17" charset="-128"/>
              </a:rPr>
              <a:t>mGy</a:t>
            </a:r>
            <a:r>
              <a:rPr lang="en-US" altLang="ja-JP" sz="800" dirty="0">
                <a:effectLst/>
                <a:latin typeface="Times New Roman" panose="02020603050405020304" pitchFamily="18" charset="0"/>
                <a:ea typeface="ＭＳ 明朝" panose="02020609040205080304" pitchFamily="17" charset="-128"/>
              </a:rPr>
              <a:t>.</a:t>
            </a:r>
            <a:endParaRPr kumimoji="1" lang="ja-JP" altLang="en-US" sz="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482D3429-4A79-2274-BDFB-C7F148B47718}"/>
              </a:ext>
            </a:extLst>
          </p:cNvPr>
          <p:cNvSpPr txBox="1"/>
          <p:nvPr/>
        </p:nvSpPr>
        <p:spPr>
          <a:xfrm>
            <a:off x="4544189" y="18068"/>
            <a:ext cx="2356799" cy="369332"/>
          </a:xfrm>
          <a:prstGeom prst="rect">
            <a:avLst/>
          </a:prstGeom>
          <a:noFill/>
        </p:spPr>
        <p:txBody>
          <a:bodyPr wrap="none" rtlCol="0">
            <a:spAutoFit/>
          </a:bodyPr>
          <a:lstStyle/>
          <a:p>
            <a:r>
              <a:rPr kumimoji="1" lang="en-US" altLang="ja-JP" dirty="0"/>
              <a:t>Supplemental figure S3</a:t>
            </a:r>
            <a:endParaRPr kumimoji="1" lang="ja-JP" altLang="en-US" dirty="0"/>
          </a:p>
        </p:txBody>
      </p:sp>
    </p:spTree>
    <p:extLst>
      <p:ext uri="{BB962C8B-B14F-4D97-AF65-F5344CB8AC3E}">
        <p14:creationId xmlns:p14="http://schemas.microsoft.com/office/powerpoint/2010/main" val="1229371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E8856019-30DB-BB37-B77E-09ED5B0EBBEB}"/>
              </a:ext>
            </a:extLst>
          </p:cNvPr>
          <p:cNvGrpSpPr/>
          <p:nvPr/>
        </p:nvGrpSpPr>
        <p:grpSpPr>
          <a:xfrm>
            <a:off x="0" y="1529986"/>
            <a:ext cx="6858000" cy="6950438"/>
            <a:chOff x="0" y="1529986"/>
            <a:chExt cx="6858000" cy="6950438"/>
          </a:xfrm>
        </p:grpSpPr>
        <p:pic>
          <p:nvPicPr>
            <p:cNvPr id="9" name="図 8">
              <a:extLst>
                <a:ext uri="{FF2B5EF4-FFF2-40B4-BE49-F238E27FC236}">
                  <a16:creationId xmlns:a16="http://schemas.microsoft.com/office/drawing/2014/main" id="{029DE61D-E471-2C12-3644-DE0606CAAC89}"/>
                </a:ext>
              </a:extLst>
            </p:cNvPr>
            <p:cNvPicPr>
              <a:picLocks noChangeAspect="1"/>
            </p:cNvPicPr>
            <p:nvPr/>
          </p:nvPicPr>
          <p:blipFill>
            <a:blip r:embed="rId2"/>
            <a:stretch>
              <a:fillRect/>
            </a:stretch>
          </p:blipFill>
          <p:spPr>
            <a:xfrm>
              <a:off x="853965" y="2253867"/>
              <a:ext cx="5150069" cy="5398265"/>
            </a:xfrm>
            <a:prstGeom prst="rect">
              <a:avLst/>
            </a:prstGeom>
          </p:spPr>
        </p:pic>
        <p:pic>
          <p:nvPicPr>
            <p:cNvPr id="3" name="図 2">
              <a:extLst>
                <a:ext uri="{FF2B5EF4-FFF2-40B4-BE49-F238E27FC236}">
                  <a16:creationId xmlns:a16="http://schemas.microsoft.com/office/drawing/2014/main" id="{BF633EE2-5F2E-9FD0-AE37-BBAB0E2587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29986"/>
              <a:ext cx="6858000" cy="6846027"/>
            </a:xfrm>
            <a:prstGeom prst="rect">
              <a:avLst/>
            </a:prstGeom>
          </p:spPr>
        </p:pic>
        <p:sp>
          <p:nvSpPr>
            <p:cNvPr id="4" name="正方形/長方形 3">
              <a:extLst>
                <a:ext uri="{FF2B5EF4-FFF2-40B4-BE49-F238E27FC236}">
                  <a16:creationId xmlns:a16="http://schemas.microsoft.com/office/drawing/2014/main" id="{F187EAC1-2337-8315-38B4-B8C6F5AC03D5}"/>
                </a:ext>
              </a:extLst>
            </p:cNvPr>
            <p:cNvSpPr/>
            <p:nvPr/>
          </p:nvSpPr>
          <p:spPr>
            <a:xfrm>
              <a:off x="0" y="8242299"/>
              <a:ext cx="1047750"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テキスト ボックス 6">
            <a:extLst>
              <a:ext uri="{FF2B5EF4-FFF2-40B4-BE49-F238E27FC236}">
                <a16:creationId xmlns:a16="http://schemas.microsoft.com/office/drawing/2014/main" id="{C7D057EF-AC29-7CB9-A994-47C09A6E53F9}"/>
              </a:ext>
            </a:extLst>
          </p:cNvPr>
          <p:cNvSpPr txBox="1"/>
          <p:nvPr/>
        </p:nvSpPr>
        <p:spPr>
          <a:xfrm>
            <a:off x="591577" y="8361361"/>
            <a:ext cx="5674843" cy="900246"/>
          </a:xfrm>
          <a:prstGeom prst="rect">
            <a:avLst/>
          </a:prstGeom>
          <a:noFill/>
        </p:spPr>
        <p:txBody>
          <a:bodyPr wrap="square" rtlCol="0">
            <a:spAutoFit/>
          </a:bodyPr>
          <a:lstStyle/>
          <a:p>
            <a:r>
              <a:rPr lang="en-US" altLang="ja-JP" sz="1050" b="1" dirty="0">
                <a:effectLst/>
                <a:latin typeface="Times New Roman" panose="02020603050405020304" pitchFamily="18" charset="0"/>
                <a:ea typeface="Times New Roman" panose="02020603050405020304" pitchFamily="18" charset="0"/>
                <a:cs typeface="Century" panose="02040604050505020304" pitchFamily="18" charset="0"/>
              </a:rPr>
              <a:t>Supplemental Figure S4 </a:t>
            </a:r>
            <a:r>
              <a:rPr kumimoji="1" lang="en-US" altLang="ja-JP" sz="1050" b="1" dirty="0">
                <a:latin typeface="Times New Roman" panose="02020603050405020304" pitchFamily="18" charset="0"/>
                <a:cs typeface="Times New Roman" panose="02020603050405020304" pitchFamily="18" charset="0"/>
              </a:rPr>
              <a:t>| Alteration of Development of Neuron on day </a:t>
            </a:r>
            <a:r>
              <a:rPr lang="en-US" altLang="ja-JP" sz="1050" b="1" dirty="0">
                <a:latin typeface="Times New Roman" panose="02020603050405020304" pitchFamily="18" charset="0"/>
                <a:cs typeface="Times New Roman" panose="02020603050405020304" pitchFamily="18" charset="0"/>
              </a:rPr>
              <a:t>35</a:t>
            </a:r>
            <a:r>
              <a:rPr kumimoji="1" lang="en-US" altLang="ja-JP" sz="1050" b="1" dirty="0">
                <a:latin typeface="Times New Roman" panose="02020603050405020304" pitchFamily="18" charset="0"/>
                <a:cs typeface="Times New Roman" panose="02020603050405020304" pitchFamily="18" charset="0"/>
              </a:rPr>
              <a:t> by 30 </a:t>
            </a:r>
            <a:r>
              <a:rPr kumimoji="1" lang="en-US" altLang="ja-JP" sz="1050" b="1" dirty="0" err="1">
                <a:latin typeface="Times New Roman" panose="02020603050405020304" pitchFamily="18" charset="0"/>
                <a:cs typeface="Times New Roman" panose="02020603050405020304" pitchFamily="18" charset="0"/>
              </a:rPr>
              <a:t>mGy</a:t>
            </a:r>
            <a:r>
              <a:rPr kumimoji="1" lang="en-US" altLang="ja-JP" sz="1050" b="1" dirty="0">
                <a:latin typeface="Times New Roman" panose="02020603050405020304" pitchFamily="18" charset="0"/>
                <a:cs typeface="Times New Roman" panose="02020603050405020304" pitchFamily="18" charset="0"/>
              </a:rPr>
              <a:t>. </a:t>
            </a:r>
            <a:r>
              <a:rPr kumimoji="1" lang="en-US" altLang="ja-JP" sz="1050" dirty="0">
                <a:latin typeface="Times New Roman" panose="02020603050405020304" pitchFamily="18" charset="0"/>
                <a:cs typeface="Times New Roman" panose="02020603050405020304" pitchFamily="18" charset="0"/>
              </a:rPr>
              <a:t>(provided by IPA)</a:t>
            </a:r>
            <a:r>
              <a:rPr lang="en-US" altLang="ja-JP" sz="1050" dirty="0">
                <a:effectLst/>
                <a:latin typeface="Times New Roman" panose="02020603050405020304" pitchFamily="18" charset="0"/>
                <a:ea typeface="ＭＳ 明朝" panose="02020609040205080304" pitchFamily="17" charset="-128"/>
              </a:rPr>
              <a:t> 30 </a:t>
            </a:r>
            <a:r>
              <a:rPr lang="en-US" altLang="ja-JP" sz="1050" dirty="0" err="1">
                <a:effectLst/>
                <a:latin typeface="Times New Roman" panose="02020603050405020304" pitchFamily="18" charset="0"/>
                <a:ea typeface="ＭＳ 明朝" panose="02020609040205080304" pitchFamily="17" charset="-128"/>
              </a:rPr>
              <a:t>mGy</a:t>
            </a:r>
            <a:r>
              <a:rPr lang="en-US" altLang="ja-JP" sz="1050" dirty="0">
                <a:effectLst/>
                <a:latin typeface="Times New Roman" panose="02020603050405020304" pitchFamily="18" charset="0"/>
                <a:ea typeface="ＭＳ 明朝" panose="02020609040205080304" pitchFamily="17" charset="-128"/>
              </a:rPr>
              <a:t> of radiation inactivated the “Development of Neurons” cluster (Z = −0.403, −log p = 9.011) . Network of altered genes registered for “Development of neurons” cluster in IPA on Day 35 (</a:t>
            </a:r>
            <a:r>
              <a:rPr lang="en-US" altLang="ja-JP" sz="105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Supplementary</a:t>
            </a:r>
            <a:r>
              <a:rPr lang="en-US" altLang="ja-JP" sz="1050" dirty="0">
                <a:effectLst/>
                <a:latin typeface="Times New Roman" panose="02020603050405020304" pitchFamily="18" charset="0"/>
                <a:ea typeface="ＭＳ 明朝" panose="02020609040205080304" pitchFamily="17" charset="-128"/>
              </a:rPr>
              <a:t> Table S6). Genes with fold changes &gt; 1.2 were activated (red) and those &lt;−1.2 were inactivated (blue). Genes with predicted relationships are connected by lines.</a:t>
            </a:r>
            <a:endParaRPr kumimoji="1" lang="ja-JP" altLang="en-US" sz="105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6A2D3AC0-1F22-4C85-AB30-4D37A88561EA}"/>
              </a:ext>
            </a:extLst>
          </p:cNvPr>
          <p:cNvSpPr txBox="1"/>
          <p:nvPr/>
        </p:nvSpPr>
        <p:spPr>
          <a:xfrm>
            <a:off x="4544189" y="18068"/>
            <a:ext cx="2356799" cy="369332"/>
          </a:xfrm>
          <a:prstGeom prst="rect">
            <a:avLst/>
          </a:prstGeom>
          <a:noFill/>
        </p:spPr>
        <p:txBody>
          <a:bodyPr wrap="none" rtlCol="0">
            <a:spAutoFit/>
          </a:bodyPr>
          <a:lstStyle/>
          <a:p>
            <a:r>
              <a:rPr kumimoji="1" lang="en-US" altLang="ja-JP" dirty="0"/>
              <a:t>Supplemental figure </a:t>
            </a:r>
            <a:r>
              <a:rPr lang="en-US" altLang="ja-JP" dirty="0"/>
              <a:t>S4</a:t>
            </a:r>
            <a:endParaRPr kumimoji="1" lang="ja-JP" altLang="en-US" dirty="0"/>
          </a:p>
        </p:txBody>
      </p:sp>
    </p:spTree>
    <p:extLst>
      <p:ext uri="{BB962C8B-B14F-4D97-AF65-F5344CB8AC3E}">
        <p14:creationId xmlns:p14="http://schemas.microsoft.com/office/powerpoint/2010/main" val="2482230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C20063F9-945F-EE31-2F0E-6254EAB96806}"/>
              </a:ext>
            </a:extLst>
          </p:cNvPr>
          <p:cNvGrpSpPr/>
          <p:nvPr/>
        </p:nvGrpSpPr>
        <p:grpSpPr>
          <a:xfrm>
            <a:off x="0" y="1289652"/>
            <a:ext cx="6858000" cy="6573737"/>
            <a:chOff x="0" y="1666131"/>
            <a:chExt cx="6858000" cy="6573737"/>
          </a:xfrm>
        </p:grpSpPr>
        <p:pic>
          <p:nvPicPr>
            <p:cNvPr id="9" name="図 8">
              <a:extLst>
                <a:ext uri="{FF2B5EF4-FFF2-40B4-BE49-F238E27FC236}">
                  <a16:creationId xmlns:a16="http://schemas.microsoft.com/office/drawing/2014/main" id="{029DE61D-E471-2C12-3644-DE0606CAAC89}"/>
                </a:ext>
              </a:extLst>
            </p:cNvPr>
            <p:cNvPicPr>
              <a:picLocks noChangeAspect="1"/>
            </p:cNvPicPr>
            <p:nvPr/>
          </p:nvPicPr>
          <p:blipFill>
            <a:blip r:embed="rId2"/>
            <a:stretch>
              <a:fillRect/>
            </a:stretch>
          </p:blipFill>
          <p:spPr>
            <a:xfrm>
              <a:off x="853965" y="2253867"/>
              <a:ext cx="5150069" cy="5398265"/>
            </a:xfrm>
            <a:prstGeom prst="rect">
              <a:avLst/>
            </a:prstGeom>
          </p:spPr>
        </p:pic>
        <p:pic>
          <p:nvPicPr>
            <p:cNvPr id="3" name="図 2">
              <a:extLst>
                <a:ext uri="{FF2B5EF4-FFF2-40B4-BE49-F238E27FC236}">
                  <a16:creationId xmlns:a16="http://schemas.microsoft.com/office/drawing/2014/main" id="{FD2D20F1-541C-B2E4-0EBB-4944311E33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666131"/>
              <a:ext cx="6858000" cy="6573737"/>
            </a:xfrm>
            <a:prstGeom prst="rect">
              <a:avLst/>
            </a:prstGeom>
          </p:spPr>
        </p:pic>
        <p:sp>
          <p:nvSpPr>
            <p:cNvPr id="4" name="正方形/長方形 3">
              <a:extLst>
                <a:ext uri="{FF2B5EF4-FFF2-40B4-BE49-F238E27FC236}">
                  <a16:creationId xmlns:a16="http://schemas.microsoft.com/office/drawing/2014/main" id="{1C713917-A126-3269-8CF6-18EE945CAFA7}"/>
                </a:ext>
              </a:extLst>
            </p:cNvPr>
            <p:cNvSpPr/>
            <p:nvPr/>
          </p:nvSpPr>
          <p:spPr>
            <a:xfrm>
              <a:off x="0" y="8093676"/>
              <a:ext cx="853965" cy="146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テキスト ボックス 6">
            <a:extLst>
              <a:ext uri="{FF2B5EF4-FFF2-40B4-BE49-F238E27FC236}">
                <a16:creationId xmlns:a16="http://schemas.microsoft.com/office/drawing/2014/main" id="{3377AE74-5F33-DA04-DC3F-6C64B09869A5}"/>
              </a:ext>
            </a:extLst>
          </p:cNvPr>
          <p:cNvSpPr txBox="1"/>
          <p:nvPr/>
        </p:nvSpPr>
        <p:spPr>
          <a:xfrm>
            <a:off x="280136" y="7863389"/>
            <a:ext cx="5914602" cy="900246"/>
          </a:xfrm>
          <a:prstGeom prst="rect">
            <a:avLst/>
          </a:prstGeom>
          <a:noFill/>
        </p:spPr>
        <p:txBody>
          <a:bodyPr wrap="square" rtlCol="0">
            <a:spAutoFit/>
          </a:bodyPr>
          <a:lstStyle/>
          <a:p>
            <a:r>
              <a:rPr lang="en-US" altLang="ja-JP" sz="1050" b="1" dirty="0">
                <a:effectLst/>
                <a:latin typeface="Times New Roman" panose="02020603050405020304" pitchFamily="18" charset="0"/>
                <a:ea typeface="Times New Roman" panose="02020603050405020304" pitchFamily="18" charset="0"/>
                <a:cs typeface="Century" panose="02040604050505020304" pitchFamily="18" charset="0"/>
              </a:rPr>
              <a:t>Supplemental Figure S5</a:t>
            </a:r>
            <a:r>
              <a:rPr kumimoji="1" lang="en-US" altLang="ja-JP" sz="1050" b="1" dirty="0">
                <a:latin typeface="Times New Roman" panose="02020603050405020304" pitchFamily="18" charset="0"/>
                <a:cs typeface="Times New Roman" panose="02020603050405020304" pitchFamily="18" charset="0"/>
              </a:rPr>
              <a:t> | Alteration of Development of Neuron on day </a:t>
            </a:r>
            <a:r>
              <a:rPr lang="en-US" altLang="ja-JP" sz="1050" b="1" dirty="0">
                <a:latin typeface="Times New Roman" panose="02020603050405020304" pitchFamily="18" charset="0"/>
                <a:cs typeface="Times New Roman" panose="02020603050405020304" pitchFamily="18" charset="0"/>
              </a:rPr>
              <a:t>35</a:t>
            </a:r>
            <a:r>
              <a:rPr kumimoji="1" lang="en-US" altLang="ja-JP" sz="1050" b="1" dirty="0">
                <a:latin typeface="Times New Roman" panose="02020603050405020304" pitchFamily="18" charset="0"/>
                <a:cs typeface="Times New Roman" panose="02020603050405020304" pitchFamily="18" charset="0"/>
              </a:rPr>
              <a:t> by 180 </a:t>
            </a:r>
            <a:r>
              <a:rPr kumimoji="1" lang="en-US" altLang="ja-JP" sz="1050" b="1" dirty="0" err="1">
                <a:latin typeface="Times New Roman" panose="02020603050405020304" pitchFamily="18" charset="0"/>
                <a:cs typeface="Times New Roman" panose="02020603050405020304" pitchFamily="18" charset="0"/>
              </a:rPr>
              <a:t>mGy</a:t>
            </a:r>
            <a:r>
              <a:rPr kumimoji="1" lang="en-US" altLang="ja-JP" sz="1050" b="1" dirty="0">
                <a:latin typeface="Times New Roman" panose="02020603050405020304" pitchFamily="18" charset="0"/>
                <a:cs typeface="Times New Roman" panose="02020603050405020304" pitchFamily="18" charset="0"/>
              </a:rPr>
              <a:t>. </a:t>
            </a:r>
            <a:r>
              <a:rPr kumimoji="1" lang="en-US" altLang="ja-JP" sz="1050" dirty="0">
                <a:latin typeface="Times New Roman" panose="02020603050405020304" pitchFamily="18" charset="0"/>
                <a:cs typeface="Times New Roman" panose="02020603050405020304" pitchFamily="18" charset="0"/>
              </a:rPr>
              <a:t>(provided by IPA)</a:t>
            </a:r>
            <a:r>
              <a:rPr lang="en-US" altLang="ja-JP" sz="1050" dirty="0">
                <a:effectLst/>
                <a:latin typeface="Times New Roman" panose="02020603050405020304" pitchFamily="18" charset="0"/>
                <a:ea typeface="ＭＳ 明朝" panose="02020609040205080304" pitchFamily="17" charset="-128"/>
              </a:rPr>
              <a:t> 180 </a:t>
            </a:r>
            <a:r>
              <a:rPr lang="en-US" altLang="ja-JP" sz="1050" dirty="0" err="1">
                <a:effectLst/>
                <a:latin typeface="Times New Roman" panose="02020603050405020304" pitchFamily="18" charset="0"/>
                <a:ea typeface="ＭＳ 明朝" panose="02020609040205080304" pitchFamily="17" charset="-128"/>
              </a:rPr>
              <a:t>mGy</a:t>
            </a:r>
            <a:r>
              <a:rPr lang="en-US" altLang="ja-JP" sz="1050" dirty="0">
                <a:effectLst/>
                <a:latin typeface="Times New Roman" panose="02020603050405020304" pitchFamily="18" charset="0"/>
                <a:ea typeface="ＭＳ 明朝" panose="02020609040205080304" pitchFamily="17" charset="-128"/>
              </a:rPr>
              <a:t> radiation on Days 4–5 activated “Development of Neurons” (p = 4.99 × 10</a:t>
            </a:r>
            <a:r>
              <a:rPr lang="en-US" altLang="ja-JP" sz="1050" baseline="30000" dirty="0">
                <a:effectLst/>
                <a:latin typeface="Times New Roman" panose="02020603050405020304" pitchFamily="18" charset="0"/>
                <a:ea typeface="ＭＳ 明朝" panose="02020609040205080304" pitchFamily="17" charset="-128"/>
              </a:rPr>
              <a:t>−14</a:t>
            </a:r>
            <a:r>
              <a:rPr lang="en-US" altLang="ja-JP" sz="1050" dirty="0">
                <a:effectLst/>
                <a:latin typeface="Times New Roman" panose="02020603050405020304" pitchFamily="18" charset="0"/>
                <a:ea typeface="ＭＳ 明朝" panose="02020609040205080304" pitchFamily="17" charset="-128"/>
              </a:rPr>
              <a:t>; Z = 1.888) on Day 35. Network of altered genes registered for “Development of neurons” cluster in IPA on Day 35 (</a:t>
            </a:r>
            <a:r>
              <a:rPr lang="en-US" altLang="ja-JP" sz="105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Supplementary</a:t>
            </a:r>
            <a:r>
              <a:rPr lang="en-US" altLang="ja-JP" sz="1050" dirty="0">
                <a:effectLst/>
                <a:latin typeface="Times New Roman" panose="02020603050405020304" pitchFamily="18" charset="0"/>
                <a:ea typeface="ＭＳ 明朝" panose="02020609040205080304" pitchFamily="17" charset="-128"/>
              </a:rPr>
              <a:t> Table S6). Genes with fold changes &gt; 1.2 were activated (red) and those &lt;−1.2 were inactivated (blue). Genes with predicted relationships are connected by lines.</a:t>
            </a:r>
            <a:endParaRPr kumimoji="1" lang="ja-JP" altLang="en-US" sz="1050" dirty="0">
              <a:latin typeface="Times New Roman" panose="02020603050405020304" pitchFamily="18" charset="0"/>
              <a:cs typeface="Times New Roman" panose="02020603050405020304" pitchFamily="18" charset="0"/>
            </a:endParaRPr>
          </a:p>
        </p:txBody>
      </p:sp>
      <p:sp>
        <p:nvSpPr>
          <p:cNvPr id="10" name="楕円 9">
            <a:extLst>
              <a:ext uri="{FF2B5EF4-FFF2-40B4-BE49-F238E27FC236}">
                <a16:creationId xmlns:a16="http://schemas.microsoft.com/office/drawing/2014/main" id="{E5B304C7-AF9D-CDF3-7947-380FB50F26C3}"/>
              </a:ext>
            </a:extLst>
          </p:cNvPr>
          <p:cNvSpPr/>
          <p:nvPr/>
        </p:nvSpPr>
        <p:spPr>
          <a:xfrm>
            <a:off x="2335324" y="2161392"/>
            <a:ext cx="634260" cy="49060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89CA0A56-8012-7C10-77E3-7227FDE64DC3}"/>
              </a:ext>
            </a:extLst>
          </p:cNvPr>
          <p:cNvSpPr/>
          <p:nvPr/>
        </p:nvSpPr>
        <p:spPr>
          <a:xfrm rot="1981349">
            <a:off x="4348199" y="4193045"/>
            <a:ext cx="612924" cy="52234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E924BB82-0390-F550-BF92-29E32B9020E7}"/>
              </a:ext>
            </a:extLst>
          </p:cNvPr>
          <p:cNvSpPr txBox="1"/>
          <p:nvPr/>
        </p:nvSpPr>
        <p:spPr>
          <a:xfrm>
            <a:off x="4544189" y="18068"/>
            <a:ext cx="2356799" cy="369332"/>
          </a:xfrm>
          <a:prstGeom prst="rect">
            <a:avLst/>
          </a:prstGeom>
          <a:noFill/>
        </p:spPr>
        <p:txBody>
          <a:bodyPr wrap="none" rtlCol="0">
            <a:spAutoFit/>
          </a:bodyPr>
          <a:lstStyle/>
          <a:p>
            <a:r>
              <a:rPr kumimoji="1" lang="en-US" altLang="ja-JP" dirty="0"/>
              <a:t>Supplemental figure S5</a:t>
            </a:r>
            <a:endParaRPr kumimoji="1" lang="ja-JP" altLang="en-US" dirty="0"/>
          </a:p>
        </p:txBody>
      </p:sp>
    </p:spTree>
    <p:extLst>
      <p:ext uri="{BB962C8B-B14F-4D97-AF65-F5344CB8AC3E}">
        <p14:creationId xmlns:p14="http://schemas.microsoft.com/office/powerpoint/2010/main" val="2219791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テキスト ボックス 132">
            <a:extLst>
              <a:ext uri="{FF2B5EF4-FFF2-40B4-BE49-F238E27FC236}">
                <a16:creationId xmlns:a16="http://schemas.microsoft.com/office/drawing/2014/main" id="{3164CFFD-7AF9-50B2-F9F2-3B6BCBAEF98D}"/>
              </a:ext>
            </a:extLst>
          </p:cNvPr>
          <p:cNvSpPr txBox="1"/>
          <p:nvPr/>
        </p:nvSpPr>
        <p:spPr>
          <a:xfrm>
            <a:off x="65614" y="375940"/>
            <a:ext cx="444509" cy="369332"/>
          </a:xfrm>
          <a:prstGeom prst="rect">
            <a:avLst/>
          </a:prstGeom>
          <a:no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a:extLst>
              <a:ext uri="{FF2B5EF4-FFF2-40B4-BE49-F238E27FC236}">
                <a16:creationId xmlns:a16="http://schemas.microsoft.com/office/drawing/2014/main" id="{882BDF88-17B7-8B73-B7B4-DBB13FA5D5AB}"/>
              </a:ext>
            </a:extLst>
          </p:cNvPr>
          <p:cNvSpPr txBox="1"/>
          <p:nvPr/>
        </p:nvSpPr>
        <p:spPr>
          <a:xfrm>
            <a:off x="82150" y="4799680"/>
            <a:ext cx="444509" cy="369332"/>
          </a:xfrm>
          <a:prstGeom prst="rect">
            <a:avLst/>
          </a:prstGeom>
          <a:noFill/>
        </p:spPr>
        <p:txBody>
          <a:bodyPr wrap="square" rtlCol="0">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b</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aphicFrame>
        <p:nvGraphicFramePr>
          <p:cNvPr id="64" name="グラフ 63">
            <a:extLst>
              <a:ext uri="{FF2B5EF4-FFF2-40B4-BE49-F238E27FC236}">
                <a16:creationId xmlns:a16="http://schemas.microsoft.com/office/drawing/2014/main" id="{D71DE9EB-3E67-D8A8-C420-2CB776D774E1}"/>
              </a:ext>
            </a:extLst>
          </p:cNvPr>
          <p:cNvGraphicFramePr>
            <a:graphicFrameLocks/>
          </p:cNvGraphicFramePr>
          <p:nvPr/>
        </p:nvGraphicFramePr>
        <p:xfrm>
          <a:off x="214002" y="4902931"/>
          <a:ext cx="2066217" cy="20561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グラフ 1">
            <a:extLst>
              <a:ext uri="{FF2B5EF4-FFF2-40B4-BE49-F238E27FC236}">
                <a16:creationId xmlns:a16="http://schemas.microsoft.com/office/drawing/2014/main" id="{9CFC33E0-4C8E-46D9-8E0A-6B96E43F8B7B}"/>
              </a:ext>
            </a:extLst>
          </p:cNvPr>
          <p:cNvGraphicFramePr>
            <a:graphicFrameLocks/>
          </p:cNvGraphicFramePr>
          <p:nvPr/>
        </p:nvGraphicFramePr>
        <p:xfrm>
          <a:off x="2196997" y="484933"/>
          <a:ext cx="2298446" cy="2129323"/>
        </p:xfrm>
        <a:graphic>
          <a:graphicData uri="http://schemas.openxmlformats.org/drawingml/2006/chart">
            <c:chart xmlns:c="http://schemas.openxmlformats.org/drawingml/2006/chart" xmlns:r="http://schemas.openxmlformats.org/officeDocument/2006/relationships" r:id="rId3"/>
          </a:graphicData>
        </a:graphic>
      </p:graphicFrame>
      <p:grpSp>
        <p:nvGrpSpPr>
          <p:cNvPr id="30" name="グループ化 29">
            <a:extLst>
              <a:ext uri="{FF2B5EF4-FFF2-40B4-BE49-F238E27FC236}">
                <a16:creationId xmlns:a16="http://schemas.microsoft.com/office/drawing/2014/main" id="{4C3F5E6C-6BE0-2FD8-D74B-336293849BAC}"/>
              </a:ext>
            </a:extLst>
          </p:cNvPr>
          <p:cNvGrpSpPr/>
          <p:nvPr/>
        </p:nvGrpSpPr>
        <p:grpSpPr>
          <a:xfrm>
            <a:off x="1503870" y="903389"/>
            <a:ext cx="601155" cy="492591"/>
            <a:chOff x="4013999" y="3113189"/>
            <a:chExt cx="601155" cy="492591"/>
          </a:xfrm>
        </p:grpSpPr>
        <p:sp>
          <p:nvSpPr>
            <p:cNvPr id="4" name="テキスト ボックス 3">
              <a:extLst>
                <a:ext uri="{FF2B5EF4-FFF2-40B4-BE49-F238E27FC236}">
                  <a16:creationId xmlns:a16="http://schemas.microsoft.com/office/drawing/2014/main" id="{744E8A85-58C0-B854-80B0-6D409EF81BF5}"/>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5" name="テキスト ボックス 14">
              <a:extLst>
                <a:ext uri="{FF2B5EF4-FFF2-40B4-BE49-F238E27FC236}">
                  <a16:creationId xmlns:a16="http://schemas.microsoft.com/office/drawing/2014/main" id="{12658E4B-941E-26D5-39B0-36CBE6093DCB}"/>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6" name="テキスト ボックス 15">
              <a:extLst>
                <a:ext uri="{FF2B5EF4-FFF2-40B4-BE49-F238E27FC236}">
                  <a16:creationId xmlns:a16="http://schemas.microsoft.com/office/drawing/2014/main" id="{CF749146-B89C-BC9A-19E6-906BE5DD2AD4}"/>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aphicFrame>
        <p:nvGraphicFramePr>
          <p:cNvPr id="18" name="グラフ 17">
            <a:extLst>
              <a:ext uri="{FF2B5EF4-FFF2-40B4-BE49-F238E27FC236}">
                <a16:creationId xmlns:a16="http://schemas.microsoft.com/office/drawing/2014/main" id="{A5E0B761-B585-4C73-884C-6E2D1EBBBE48}"/>
              </a:ext>
            </a:extLst>
          </p:cNvPr>
          <p:cNvGraphicFramePr>
            <a:graphicFrameLocks/>
          </p:cNvGraphicFramePr>
          <p:nvPr/>
        </p:nvGraphicFramePr>
        <p:xfrm>
          <a:off x="4300399" y="451287"/>
          <a:ext cx="2269732" cy="21638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グラフ 18">
            <a:extLst>
              <a:ext uri="{FF2B5EF4-FFF2-40B4-BE49-F238E27FC236}">
                <a16:creationId xmlns:a16="http://schemas.microsoft.com/office/drawing/2014/main" id="{CD82AB59-2916-6523-D568-C48A1F6B2FEB}"/>
              </a:ext>
            </a:extLst>
          </p:cNvPr>
          <p:cNvGraphicFramePr>
            <a:graphicFrameLocks/>
          </p:cNvGraphicFramePr>
          <p:nvPr/>
        </p:nvGraphicFramePr>
        <p:xfrm>
          <a:off x="23194" y="2427582"/>
          <a:ext cx="2326815" cy="20081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1" name="グラフ 20">
            <a:extLst>
              <a:ext uri="{FF2B5EF4-FFF2-40B4-BE49-F238E27FC236}">
                <a16:creationId xmlns:a16="http://schemas.microsoft.com/office/drawing/2014/main" id="{60F577D5-C94A-49A9-C90C-2E2EF74D3752}"/>
              </a:ext>
            </a:extLst>
          </p:cNvPr>
          <p:cNvGraphicFramePr>
            <a:graphicFrameLocks/>
          </p:cNvGraphicFramePr>
          <p:nvPr/>
        </p:nvGraphicFramePr>
        <p:xfrm>
          <a:off x="2225084" y="4898573"/>
          <a:ext cx="2249248" cy="216380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グラフ 21">
            <a:extLst>
              <a:ext uri="{FF2B5EF4-FFF2-40B4-BE49-F238E27FC236}">
                <a16:creationId xmlns:a16="http://schemas.microsoft.com/office/drawing/2014/main" id="{386E3A6E-2D15-95D6-9E18-CC37BB583895}"/>
              </a:ext>
            </a:extLst>
          </p:cNvPr>
          <p:cNvGraphicFramePr>
            <a:graphicFrameLocks/>
          </p:cNvGraphicFramePr>
          <p:nvPr/>
        </p:nvGraphicFramePr>
        <p:xfrm>
          <a:off x="4250724" y="4902931"/>
          <a:ext cx="2342367" cy="2169481"/>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6" name="グラフ 25">
            <a:extLst>
              <a:ext uri="{FF2B5EF4-FFF2-40B4-BE49-F238E27FC236}">
                <a16:creationId xmlns:a16="http://schemas.microsoft.com/office/drawing/2014/main" id="{4949DFEB-D961-D586-7266-168E3FD6D23F}"/>
              </a:ext>
            </a:extLst>
          </p:cNvPr>
          <p:cNvGraphicFramePr>
            <a:graphicFrameLocks/>
          </p:cNvGraphicFramePr>
          <p:nvPr/>
        </p:nvGraphicFramePr>
        <p:xfrm>
          <a:off x="4242464" y="6889128"/>
          <a:ext cx="2342368" cy="227441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7" name="グラフ 26">
            <a:extLst>
              <a:ext uri="{FF2B5EF4-FFF2-40B4-BE49-F238E27FC236}">
                <a16:creationId xmlns:a16="http://schemas.microsoft.com/office/drawing/2014/main" id="{BAF4BF87-E316-0B0F-980C-3F29CD4CDE33}"/>
              </a:ext>
            </a:extLst>
          </p:cNvPr>
          <p:cNvGraphicFramePr>
            <a:graphicFrameLocks/>
          </p:cNvGraphicFramePr>
          <p:nvPr/>
        </p:nvGraphicFramePr>
        <p:xfrm>
          <a:off x="2105025" y="6874906"/>
          <a:ext cx="2390419" cy="2286225"/>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8" name="グラフ 27">
            <a:extLst>
              <a:ext uri="{FF2B5EF4-FFF2-40B4-BE49-F238E27FC236}">
                <a16:creationId xmlns:a16="http://schemas.microsoft.com/office/drawing/2014/main" id="{BEA31DA7-EFAF-0EC3-068F-92884B091FC5}"/>
              </a:ext>
            </a:extLst>
          </p:cNvPr>
          <p:cNvGraphicFramePr>
            <a:graphicFrameLocks/>
          </p:cNvGraphicFramePr>
          <p:nvPr/>
        </p:nvGraphicFramePr>
        <p:xfrm>
          <a:off x="86795" y="7212493"/>
          <a:ext cx="2215589" cy="1948235"/>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9" name="グラフ 28">
            <a:extLst>
              <a:ext uri="{FF2B5EF4-FFF2-40B4-BE49-F238E27FC236}">
                <a16:creationId xmlns:a16="http://schemas.microsoft.com/office/drawing/2014/main" id="{9A2455DF-997A-42A8-3F38-4650F59ED747}"/>
              </a:ext>
            </a:extLst>
          </p:cNvPr>
          <p:cNvGraphicFramePr>
            <a:graphicFrameLocks/>
          </p:cNvGraphicFramePr>
          <p:nvPr/>
        </p:nvGraphicFramePr>
        <p:xfrm>
          <a:off x="18718" y="484933"/>
          <a:ext cx="2326815" cy="2129324"/>
        </p:xfrm>
        <a:graphic>
          <a:graphicData uri="http://schemas.openxmlformats.org/drawingml/2006/chart">
            <c:chart xmlns:c="http://schemas.openxmlformats.org/drawingml/2006/chart" xmlns:r="http://schemas.openxmlformats.org/officeDocument/2006/relationships" r:id="rId11"/>
          </a:graphicData>
        </a:graphic>
      </p:graphicFrame>
      <p:grpSp>
        <p:nvGrpSpPr>
          <p:cNvPr id="31" name="グループ化 30">
            <a:extLst>
              <a:ext uri="{FF2B5EF4-FFF2-40B4-BE49-F238E27FC236}">
                <a16:creationId xmlns:a16="http://schemas.microsoft.com/office/drawing/2014/main" id="{B56B03A0-DBC8-839D-7C16-B3CA71AAB9E6}"/>
              </a:ext>
            </a:extLst>
          </p:cNvPr>
          <p:cNvGrpSpPr/>
          <p:nvPr/>
        </p:nvGrpSpPr>
        <p:grpSpPr>
          <a:xfrm>
            <a:off x="2691125" y="872537"/>
            <a:ext cx="601155" cy="492591"/>
            <a:chOff x="4013999" y="3113189"/>
            <a:chExt cx="601155" cy="492591"/>
          </a:xfrm>
        </p:grpSpPr>
        <p:sp>
          <p:nvSpPr>
            <p:cNvPr id="32" name="テキスト ボックス 31">
              <a:extLst>
                <a:ext uri="{FF2B5EF4-FFF2-40B4-BE49-F238E27FC236}">
                  <a16:creationId xmlns:a16="http://schemas.microsoft.com/office/drawing/2014/main" id="{6AD0693F-3B40-0AD3-1A3E-D08287CE468C}"/>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43" name="テキスト ボックス 42">
              <a:extLst>
                <a:ext uri="{FF2B5EF4-FFF2-40B4-BE49-F238E27FC236}">
                  <a16:creationId xmlns:a16="http://schemas.microsoft.com/office/drawing/2014/main" id="{C85323FD-ED38-99CD-809A-DE7B0A57B4ED}"/>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44" name="テキスト ボックス 43">
              <a:extLst>
                <a:ext uri="{FF2B5EF4-FFF2-40B4-BE49-F238E27FC236}">
                  <a16:creationId xmlns:a16="http://schemas.microsoft.com/office/drawing/2014/main" id="{03463E20-AE73-83B3-6405-24E547B066F0}"/>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0" name="グループ化 79">
            <a:extLst>
              <a:ext uri="{FF2B5EF4-FFF2-40B4-BE49-F238E27FC236}">
                <a16:creationId xmlns:a16="http://schemas.microsoft.com/office/drawing/2014/main" id="{ABBCABB6-D087-A728-B127-200ADA426D67}"/>
              </a:ext>
            </a:extLst>
          </p:cNvPr>
          <p:cNvGrpSpPr/>
          <p:nvPr/>
        </p:nvGrpSpPr>
        <p:grpSpPr>
          <a:xfrm>
            <a:off x="4813345" y="812406"/>
            <a:ext cx="601155" cy="492591"/>
            <a:chOff x="4013999" y="3113189"/>
            <a:chExt cx="601155" cy="492591"/>
          </a:xfrm>
        </p:grpSpPr>
        <p:sp>
          <p:nvSpPr>
            <p:cNvPr id="81" name="テキスト ボックス 80">
              <a:extLst>
                <a:ext uri="{FF2B5EF4-FFF2-40B4-BE49-F238E27FC236}">
                  <a16:creationId xmlns:a16="http://schemas.microsoft.com/office/drawing/2014/main" id="{73E52D10-77BB-2C29-B4F9-F61E3669913A}"/>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82" name="テキスト ボックス 81">
              <a:extLst>
                <a:ext uri="{FF2B5EF4-FFF2-40B4-BE49-F238E27FC236}">
                  <a16:creationId xmlns:a16="http://schemas.microsoft.com/office/drawing/2014/main" id="{C40EFAB9-4285-3B10-879E-69A66B5363D6}"/>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83" name="テキスト ボックス 82">
              <a:extLst>
                <a:ext uri="{FF2B5EF4-FFF2-40B4-BE49-F238E27FC236}">
                  <a16:creationId xmlns:a16="http://schemas.microsoft.com/office/drawing/2014/main" id="{B06B3750-77FC-2DAA-F440-6DB3809F9DC1}"/>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4" name="グループ化 83">
            <a:extLst>
              <a:ext uri="{FF2B5EF4-FFF2-40B4-BE49-F238E27FC236}">
                <a16:creationId xmlns:a16="http://schemas.microsoft.com/office/drawing/2014/main" id="{4F5E6A8F-67FB-CCDB-4EDB-7817B43E3530}"/>
              </a:ext>
            </a:extLst>
          </p:cNvPr>
          <p:cNvGrpSpPr/>
          <p:nvPr/>
        </p:nvGrpSpPr>
        <p:grpSpPr>
          <a:xfrm>
            <a:off x="1503869" y="3353255"/>
            <a:ext cx="601155" cy="492591"/>
            <a:chOff x="4013999" y="3113189"/>
            <a:chExt cx="601155" cy="492591"/>
          </a:xfrm>
        </p:grpSpPr>
        <p:sp>
          <p:nvSpPr>
            <p:cNvPr id="85" name="テキスト ボックス 84">
              <a:extLst>
                <a:ext uri="{FF2B5EF4-FFF2-40B4-BE49-F238E27FC236}">
                  <a16:creationId xmlns:a16="http://schemas.microsoft.com/office/drawing/2014/main" id="{084D4D4C-BE18-D3BB-03C0-DAFC157FF535}"/>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86" name="テキスト ボックス 85">
              <a:extLst>
                <a:ext uri="{FF2B5EF4-FFF2-40B4-BE49-F238E27FC236}">
                  <a16:creationId xmlns:a16="http://schemas.microsoft.com/office/drawing/2014/main" id="{DAD29E0A-1ADE-E2E2-0FDD-9515D147967C}"/>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87" name="テキスト ボックス 86">
              <a:extLst>
                <a:ext uri="{FF2B5EF4-FFF2-40B4-BE49-F238E27FC236}">
                  <a16:creationId xmlns:a16="http://schemas.microsoft.com/office/drawing/2014/main" id="{901E7740-FCE1-0F0A-A56D-FC182CCB7804}"/>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8" name="グループ化 87">
            <a:extLst>
              <a:ext uri="{FF2B5EF4-FFF2-40B4-BE49-F238E27FC236}">
                <a16:creationId xmlns:a16="http://schemas.microsoft.com/office/drawing/2014/main" id="{1F31CB10-02EA-DF7F-E42C-219D166EB3A3}"/>
              </a:ext>
            </a:extLst>
          </p:cNvPr>
          <p:cNvGrpSpPr/>
          <p:nvPr/>
        </p:nvGrpSpPr>
        <p:grpSpPr>
          <a:xfrm>
            <a:off x="1503869" y="7630293"/>
            <a:ext cx="601155" cy="492591"/>
            <a:chOff x="4013999" y="3113189"/>
            <a:chExt cx="601155" cy="492591"/>
          </a:xfrm>
        </p:grpSpPr>
        <p:sp>
          <p:nvSpPr>
            <p:cNvPr id="89" name="テキスト ボックス 88">
              <a:extLst>
                <a:ext uri="{FF2B5EF4-FFF2-40B4-BE49-F238E27FC236}">
                  <a16:creationId xmlns:a16="http://schemas.microsoft.com/office/drawing/2014/main" id="{247A8E72-C15D-29FD-7335-780DE4ED9D5C}"/>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90" name="テキスト ボックス 89">
              <a:extLst>
                <a:ext uri="{FF2B5EF4-FFF2-40B4-BE49-F238E27FC236}">
                  <a16:creationId xmlns:a16="http://schemas.microsoft.com/office/drawing/2014/main" id="{395436F8-08CE-492F-1941-F8CEA8DDBEF2}"/>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91" name="テキスト ボックス 90">
              <a:extLst>
                <a:ext uri="{FF2B5EF4-FFF2-40B4-BE49-F238E27FC236}">
                  <a16:creationId xmlns:a16="http://schemas.microsoft.com/office/drawing/2014/main" id="{20E0FF3B-1CFF-5F2F-7D59-A82FEC5672EA}"/>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92" name="グループ化 91">
            <a:extLst>
              <a:ext uri="{FF2B5EF4-FFF2-40B4-BE49-F238E27FC236}">
                <a16:creationId xmlns:a16="http://schemas.microsoft.com/office/drawing/2014/main" id="{E316A0E1-85F1-2235-F6E2-2F1722501D80}"/>
              </a:ext>
            </a:extLst>
          </p:cNvPr>
          <p:cNvGrpSpPr/>
          <p:nvPr/>
        </p:nvGrpSpPr>
        <p:grpSpPr>
          <a:xfrm>
            <a:off x="3569830" y="5438438"/>
            <a:ext cx="601155" cy="492591"/>
            <a:chOff x="4013999" y="3113189"/>
            <a:chExt cx="601155" cy="492591"/>
          </a:xfrm>
        </p:grpSpPr>
        <p:sp>
          <p:nvSpPr>
            <p:cNvPr id="93" name="テキスト ボックス 92">
              <a:extLst>
                <a:ext uri="{FF2B5EF4-FFF2-40B4-BE49-F238E27FC236}">
                  <a16:creationId xmlns:a16="http://schemas.microsoft.com/office/drawing/2014/main" id="{30DB27B9-F178-43F8-1E1F-DCDDA84DEFF7}"/>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94" name="テキスト ボックス 93">
              <a:extLst>
                <a:ext uri="{FF2B5EF4-FFF2-40B4-BE49-F238E27FC236}">
                  <a16:creationId xmlns:a16="http://schemas.microsoft.com/office/drawing/2014/main" id="{0F239B2B-C1ED-A82A-4B30-D98AC979A98B}"/>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95" name="テキスト ボックス 94">
              <a:extLst>
                <a:ext uri="{FF2B5EF4-FFF2-40B4-BE49-F238E27FC236}">
                  <a16:creationId xmlns:a16="http://schemas.microsoft.com/office/drawing/2014/main" id="{F49B1815-2D1B-511C-8D69-635F9D17070A}"/>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28" name="グループ化 127">
            <a:extLst>
              <a:ext uri="{FF2B5EF4-FFF2-40B4-BE49-F238E27FC236}">
                <a16:creationId xmlns:a16="http://schemas.microsoft.com/office/drawing/2014/main" id="{9AEDC77B-1651-613E-A2D5-738513BF67F7}"/>
              </a:ext>
            </a:extLst>
          </p:cNvPr>
          <p:cNvGrpSpPr/>
          <p:nvPr/>
        </p:nvGrpSpPr>
        <p:grpSpPr>
          <a:xfrm>
            <a:off x="5843682" y="5987671"/>
            <a:ext cx="601155" cy="492591"/>
            <a:chOff x="4013999" y="3113189"/>
            <a:chExt cx="601155" cy="492591"/>
          </a:xfrm>
        </p:grpSpPr>
        <p:sp>
          <p:nvSpPr>
            <p:cNvPr id="129" name="テキスト ボックス 128">
              <a:extLst>
                <a:ext uri="{FF2B5EF4-FFF2-40B4-BE49-F238E27FC236}">
                  <a16:creationId xmlns:a16="http://schemas.microsoft.com/office/drawing/2014/main" id="{3A31E237-4EE7-98E7-BF2A-8A4EFC4B5E35}"/>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30" name="テキスト ボックス 129">
              <a:extLst>
                <a:ext uri="{FF2B5EF4-FFF2-40B4-BE49-F238E27FC236}">
                  <a16:creationId xmlns:a16="http://schemas.microsoft.com/office/drawing/2014/main" id="{19646AF2-78D7-1D45-0CB7-22198F9B6355}"/>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31" name="テキスト ボックス 130">
              <a:extLst>
                <a:ext uri="{FF2B5EF4-FFF2-40B4-BE49-F238E27FC236}">
                  <a16:creationId xmlns:a16="http://schemas.microsoft.com/office/drawing/2014/main" id="{27AF866D-4CA6-2729-6E56-B8150D4B0C5C}"/>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32" name="グループ化 131">
            <a:extLst>
              <a:ext uri="{FF2B5EF4-FFF2-40B4-BE49-F238E27FC236}">
                <a16:creationId xmlns:a16="http://schemas.microsoft.com/office/drawing/2014/main" id="{EFB04E15-9A63-3837-B9C8-A5993081109D}"/>
              </a:ext>
            </a:extLst>
          </p:cNvPr>
          <p:cNvGrpSpPr/>
          <p:nvPr/>
        </p:nvGrpSpPr>
        <p:grpSpPr>
          <a:xfrm>
            <a:off x="3569830" y="7367650"/>
            <a:ext cx="601155" cy="492591"/>
            <a:chOff x="4013999" y="3113189"/>
            <a:chExt cx="601155" cy="492591"/>
          </a:xfrm>
        </p:grpSpPr>
        <p:sp>
          <p:nvSpPr>
            <p:cNvPr id="134" name="テキスト ボックス 133">
              <a:extLst>
                <a:ext uri="{FF2B5EF4-FFF2-40B4-BE49-F238E27FC236}">
                  <a16:creationId xmlns:a16="http://schemas.microsoft.com/office/drawing/2014/main" id="{A577B6A2-0B8A-D5CA-B2A0-4C7087E3516B}"/>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35" name="テキスト ボックス 134">
              <a:extLst>
                <a:ext uri="{FF2B5EF4-FFF2-40B4-BE49-F238E27FC236}">
                  <a16:creationId xmlns:a16="http://schemas.microsoft.com/office/drawing/2014/main" id="{6D154C9A-2E5A-27A4-3F5A-D30E8C7D98B9}"/>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36" name="テキスト ボックス 135">
              <a:extLst>
                <a:ext uri="{FF2B5EF4-FFF2-40B4-BE49-F238E27FC236}">
                  <a16:creationId xmlns:a16="http://schemas.microsoft.com/office/drawing/2014/main" id="{A2985E25-4217-D8D0-F6A6-69CEACAE9323}"/>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37" name="グループ化 136">
            <a:extLst>
              <a:ext uri="{FF2B5EF4-FFF2-40B4-BE49-F238E27FC236}">
                <a16:creationId xmlns:a16="http://schemas.microsoft.com/office/drawing/2014/main" id="{39F3076E-3137-7E88-10AA-7FE97E8EA3EA}"/>
              </a:ext>
            </a:extLst>
          </p:cNvPr>
          <p:cNvGrpSpPr/>
          <p:nvPr/>
        </p:nvGrpSpPr>
        <p:grpSpPr>
          <a:xfrm>
            <a:off x="5687229" y="8081589"/>
            <a:ext cx="601155" cy="492591"/>
            <a:chOff x="4013999" y="3113189"/>
            <a:chExt cx="601155" cy="492591"/>
          </a:xfrm>
        </p:grpSpPr>
        <p:sp>
          <p:nvSpPr>
            <p:cNvPr id="138" name="テキスト ボックス 137">
              <a:extLst>
                <a:ext uri="{FF2B5EF4-FFF2-40B4-BE49-F238E27FC236}">
                  <a16:creationId xmlns:a16="http://schemas.microsoft.com/office/drawing/2014/main" id="{4E80DCE4-43FB-2B11-7D7E-D66BED8BD1DF}"/>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39" name="テキスト ボックス 138">
              <a:extLst>
                <a:ext uri="{FF2B5EF4-FFF2-40B4-BE49-F238E27FC236}">
                  <a16:creationId xmlns:a16="http://schemas.microsoft.com/office/drawing/2014/main" id="{28D45040-33D3-D95F-01C7-06EFB4050FAE}"/>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40" name="テキスト ボックス 139">
              <a:extLst>
                <a:ext uri="{FF2B5EF4-FFF2-40B4-BE49-F238E27FC236}">
                  <a16:creationId xmlns:a16="http://schemas.microsoft.com/office/drawing/2014/main" id="{099E937B-C93C-7992-E07B-18E45016C0B2}"/>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41" name="グループ化 140">
            <a:extLst>
              <a:ext uri="{FF2B5EF4-FFF2-40B4-BE49-F238E27FC236}">
                <a16:creationId xmlns:a16="http://schemas.microsoft.com/office/drawing/2014/main" id="{B48B8FC8-5592-E597-E5A2-2675D0BAFC3B}"/>
              </a:ext>
            </a:extLst>
          </p:cNvPr>
          <p:cNvGrpSpPr/>
          <p:nvPr/>
        </p:nvGrpSpPr>
        <p:grpSpPr>
          <a:xfrm>
            <a:off x="1413678" y="5487884"/>
            <a:ext cx="601155" cy="492591"/>
            <a:chOff x="4013999" y="3113189"/>
            <a:chExt cx="601155" cy="492591"/>
          </a:xfrm>
        </p:grpSpPr>
        <p:sp>
          <p:nvSpPr>
            <p:cNvPr id="142" name="テキスト ボックス 141">
              <a:extLst>
                <a:ext uri="{FF2B5EF4-FFF2-40B4-BE49-F238E27FC236}">
                  <a16:creationId xmlns:a16="http://schemas.microsoft.com/office/drawing/2014/main" id="{C9BA70C3-7507-2C24-24AC-173ABD00E202}"/>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43" name="テキスト ボックス 142">
              <a:extLst>
                <a:ext uri="{FF2B5EF4-FFF2-40B4-BE49-F238E27FC236}">
                  <a16:creationId xmlns:a16="http://schemas.microsoft.com/office/drawing/2014/main" id="{02816E8C-FB1F-392A-F569-0518DD9394B4}"/>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44" name="テキスト ボックス 143">
              <a:extLst>
                <a:ext uri="{FF2B5EF4-FFF2-40B4-BE49-F238E27FC236}">
                  <a16:creationId xmlns:a16="http://schemas.microsoft.com/office/drawing/2014/main" id="{4A8EDC9C-1B0F-5A8C-4571-74EDFB1E682A}"/>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sp>
        <p:nvSpPr>
          <p:cNvPr id="3" name="テキスト ボックス 2">
            <a:extLst>
              <a:ext uri="{FF2B5EF4-FFF2-40B4-BE49-F238E27FC236}">
                <a16:creationId xmlns:a16="http://schemas.microsoft.com/office/drawing/2014/main" id="{0F0E3117-8ADE-12FC-5D52-C478AD53DD4D}"/>
              </a:ext>
            </a:extLst>
          </p:cNvPr>
          <p:cNvSpPr txBox="1"/>
          <p:nvPr/>
        </p:nvSpPr>
        <p:spPr>
          <a:xfrm>
            <a:off x="4234339" y="32676"/>
            <a:ext cx="2657830" cy="369332"/>
          </a:xfrm>
          <a:prstGeom prst="rect">
            <a:avLst/>
          </a:prstGeom>
          <a:noFill/>
        </p:spPr>
        <p:txBody>
          <a:bodyPr wrap="square" rtlCol="0">
            <a:spAutoFit/>
          </a:bodyPr>
          <a:lstStyle/>
          <a:p>
            <a:r>
              <a:rPr kumimoji="1" lang="en-US" altLang="ja-JP" dirty="0"/>
              <a:t>Supplemental figure S6-1</a:t>
            </a:r>
            <a:endParaRPr kumimoji="1" lang="ja-JP" altLang="en-US" dirty="0"/>
          </a:p>
        </p:txBody>
      </p:sp>
    </p:spTree>
    <p:extLst>
      <p:ext uri="{BB962C8B-B14F-4D97-AF65-F5344CB8AC3E}">
        <p14:creationId xmlns:p14="http://schemas.microsoft.com/office/powerpoint/2010/main" val="1985179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ボックス 19">
            <a:extLst>
              <a:ext uri="{FF2B5EF4-FFF2-40B4-BE49-F238E27FC236}">
                <a16:creationId xmlns:a16="http://schemas.microsoft.com/office/drawing/2014/main" id="{882BDF88-17B7-8B73-B7B4-DBB13FA5D5AB}"/>
              </a:ext>
            </a:extLst>
          </p:cNvPr>
          <p:cNvSpPr txBox="1"/>
          <p:nvPr/>
        </p:nvSpPr>
        <p:spPr>
          <a:xfrm>
            <a:off x="127877" y="211947"/>
            <a:ext cx="402161" cy="379010"/>
          </a:xfrm>
          <a:prstGeom prst="rect">
            <a:avLst/>
          </a:prstGeom>
          <a:noFill/>
        </p:spPr>
        <p:txBody>
          <a:bodyPr wrap="square" rtlCol="0">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c</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9" name="テキスト ボックス 78">
            <a:extLst>
              <a:ext uri="{FF2B5EF4-FFF2-40B4-BE49-F238E27FC236}">
                <a16:creationId xmlns:a16="http://schemas.microsoft.com/office/drawing/2014/main" id="{BFF17877-13F9-045B-F834-110BF0474C31}"/>
              </a:ext>
            </a:extLst>
          </p:cNvPr>
          <p:cNvSpPr txBox="1"/>
          <p:nvPr/>
        </p:nvSpPr>
        <p:spPr>
          <a:xfrm>
            <a:off x="-5379" y="3696447"/>
            <a:ext cx="444509" cy="369332"/>
          </a:xfrm>
          <a:prstGeom prst="rect">
            <a:avLst/>
          </a:prstGeom>
          <a:noFill/>
        </p:spPr>
        <p:txBody>
          <a:bodyPr wrap="square" rtlCol="0">
            <a:spAutoFit/>
          </a:bodyPr>
          <a:lstStyle/>
          <a:p>
            <a:pPr algn="ct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d</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aphicFrame>
        <p:nvGraphicFramePr>
          <p:cNvPr id="8" name="グラフ 7">
            <a:extLst>
              <a:ext uri="{FF2B5EF4-FFF2-40B4-BE49-F238E27FC236}">
                <a16:creationId xmlns:a16="http://schemas.microsoft.com/office/drawing/2014/main" id="{4CF8F0DD-2D4B-CA51-DF98-1A8DA70E01B0}"/>
              </a:ext>
            </a:extLst>
          </p:cNvPr>
          <p:cNvGraphicFramePr>
            <a:graphicFrameLocks/>
          </p:cNvGraphicFramePr>
          <p:nvPr/>
        </p:nvGraphicFramePr>
        <p:xfrm>
          <a:off x="86169" y="3675675"/>
          <a:ext cx="2203303" cy="19788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グラフ 8">
            <a:extLst>
              <a:ext uri="{FF2B5EF4-FFF2-40B4-BE49-F238E27FC236}">
                <a16:creationId xmlns:a16="http://schemas.microsoft.com/office/drawing/2014/main" id="{A91714C0-5DFC-44A6-68D0-708A084D5EE0}"/>
              </a:ext>
            </a:extLst>
          </p:cNvPr>
          <p:cNvGraphicFramePr>
            <a:graphicFrameLocks/>
          </p:cNvGraphicFramePr>
          <p:nvPr/>
        </p:nvGraphicFramePr>
        <p:xfrm>
          <a:off x="2191222" y="3711973"/>
          <a:ext cx="2294846" cy="196140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グラフ 14">
            <a:extLst>
              <a:ext uri="{FF2B5EF4-FFF2-40B4-BE49-F238E27FC236}">
                <a16:creationId xmlns:a16="http://schemas.microsoft.com/office/drawing/2014/main" id="{9520D9FA-A90A-BCBD-1524-65DE5EA41985}"/>
              </a:ext>
            </a:extLst>
          </p:cNvPr>
          <p:cNvGraphicFramePr>
            <a:graphicFrameLocks/>
          </p:cNvGraphicFramePr>
          <p:nvPr/>
        </p:nvGraphicFramePr>
        <p:xfrm>
          <a:off x="4264215" y="3711046"/>
          <a:ext cx="2291950" cy="191155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グラフ 12">
            <a:extLst>
              <a:ext uri="{FF2B5EF4-FFF2-40B4-BE49-F238E27FC236}">
                <a16:creationId xmlns:a16="http://schemas.microsoft.com/office/drawing/2014/main" id="{A8883AE8-A4A7-1360-1C16-0B135D19AAF4}"/>
              </a:ext>
            </a:extLst>
          </p:cNvPr>
          <p:cNvGraphicFramePr>
            <a:graphicFrameLocks/>
          </p:cNvGraphicFramePr>
          <p:nvPr/>
        </p:nvGraphicFramePr>
        <p:xfrm>
          <a:off x="2114695" y="1983940"/>
          <a:ext cx="2356878" cy="189717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2" name="グラフ 51">
            <a:extLst>
              <a:ext uri="{FF2B5EF4-FFF2-40B4-BE49-F238E27FC236}">
                <a16:creationId xmlns:a16="http://schemas.microsoft.com/office/drawing/2014/main" id="{E719BAE5-E9C2-A8A2-60F0-BE10374C82EB}"/>
              </a:ext>
            </a:extLst>
          </p:cNvPr>
          <p:cNvGraphicFramePr>
            <a:graphicFrameLocks/>
          </p:cNvGraphicFramePr>
          <p:nvPr/>
        </p:nvGraphicFramePr>
        <p:xfrm>
          <a:off x="2114695" y="200153"/>
          <a:ext cx="2356877" cy="196737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6" name="グラフ 55">
            <a:extLst>
              <a:ext uri="{FF2B5EF4-FFF2-40B4-BE49-F238E27FC236}">
                <a16:creationId xmlns:a16="http://schemas.microsoft.com/office/drawing/2014/main" id="{49950BC6-527F-0CA2-1ED7-B2907A11B191}"/>
              </a:ext>
            </a:extLst>
          </p:cNvPr>
          <p:cNvGraphicFramePr>
            <a:graphicFrameLocks/>
          </p:cNvGraphicFramePr>
          <p:nvPr/>
        </p:nvGraphicFramePr>
        <p:xfrm>
          <a:off x="90835" y="194252"/>
          <a:ext cx="2267179" cy="197883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68" name="グラフ 67">
            <a:extLst>
              <a:ext uri="{FF2B5EF4-FFF2-40B4-BE49-F238E27FC236}">
                <a16:creationId xmlns:a16="http://schemas.microsoft.com/office/drawing/2014/main" id="{7125EE31-5765-5592-B2FC-89A3FB01736B}"/>
              </a:ext>
            </a:extLst>
          </p:cNvPr>
          <p:cNvGraphicFramePr>
            <a:graphicFrameLocks/>
          </p:cNvGraphicFramePr>
          <p:nvPr>
            <p:extLst>
              <p:ext uri="{D42A27DB-BD31-4B8C-83A1-F6EECF244321}">
                <p14:modId xmlns:p14="http://schemas.microsoft.com/office/powerpoint/2010/main" val="3221421169"/>
              </p:ext>
            </p:extLst>
          </p:nvPr>
        </p:nvGraphicFramePr>
        <p:xfrm>
          <a:off x="4261863" y="211586"/>
          <a:ext cx="2267179" cy="1961764"/>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69" name="グラフ 68">
            <a:extLst>
              <a:ext uri="{FF2B5EF4-FFF2-40B4-BE49-F238E27FC236}">
                <a16:creationId xmlns:a16="http://schemas.microsoft.com/office/drawing/2014/main" id="{4A88F513-DE7B-4386-27F7-AA6A06040DEB}"/>
              </a:ext>
            </a:extLst>
          </p:cNvPr>
          <p:cNvGraphicFramePr>
            <a:graphicFrameLocks/>
          </p:cNvGraphicFramePr>
          <p:nvPr/>
        </p:nvGraphicFramePr>
        <p:xfrm>
          <a:off x="42327" y="1978040"/>
          <a:ext cx="2342924" cy="190364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70" name="グラフ 69">
            <a:extLst>
              <a:ext uri="{FF2B5EF4-FFF2-40B4-BE49-F238E27FC236}">
                <a16:creationId xmlns:a16="http://schemas.microsoft.com/office/drawing/2014/main" id="{27BD4E4F-974B-21DA-9894-22815A2B9A35}"/>
              </a:ext>
            </a:extLst>
          </p:cNvPr>
          <p:cNvGraphicFramePr>
            <a:graphicFrameLocks/>
          </p:cNvGraphicFramePr>
          <p:nvPr/>
        </p:nvGraphicFramePr>
        <p:xfrm>
          <a:off x="4235507" y="1978040"/>
          <a:ext cx="2315214" cy="1911555"/>
        </p:xfrm>
        <a:graphic>
          <a:graphicData uri="http://schemas.openxmlformats.org/drawingml/2006/chart">
            <c:chart xmlns:c="http://schemas.openxmlformats.org/drawingml/2006/chart" xmlns:r="http://schemas.openxmlformats.org/officeDocument/2006/relationships" r:id="rId10"/>
          </a:graphicData>
        </a:graphic>
      </p:graphicFrame>
      <p:grpSp>
        <p:nvGrpSpPr>
          <p:cNvPr id="74" name="グループ化 73">
            <a:extLst>
              <a:ext uri="{FF2B5EF4-FFF2-40B4-BE49-F238E27FC236}">
                <a16:creationId xmlns:a16="http://schemas.microsoft.com/office/drawing/2014/main" id="{88494420-DAB6-A7FA-0B93-959475658427}"/>
              </a:ext>
            </a:extLst>
          </p:cNvPr>
          <p:cNvGrpSpPr/>
          <p:nvPr/>
        </p:nvGrpSpPr>
        <p:grpSpPr>
          <a:xfrm>
            <a:off x="598440" y="636631"/>
            <a:ext cx="601155" cy="492591"/>
            <a:chOff x="4013999" y="3113189"/>
            <a:chExt cx="601155" cy="492591"/>
          </a:xfrm>
        </p:grpSpPr>
        <p:sp>
          <p:nvSpPr>
            <p:cNvPr id="76" name="テキスト ボックス 75">
              <a:extLst>
                <a:ext uri="{FF2B5EF4-FFF2-40B4-BE49-F238E27FC236}">
                  <a16:creationId xmlns:a16="http://schemas.microsoft.com/office/drawing/2014/main" id="{AC3B1C92-026C-F49A-0CF3-4E454C18C19F}"/>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77" name="テキスト ボックス 76">
              <a:extLst>
                <a:ext uri="{FF2B5EF4-FFF2-40B4-BE49-F238E27FC236}">
                  <a16:creationId xmlns:a16="http://schemas.microsoft.com/office/drawing/2014/main" id="{2EF490C6-0485-6F02-2A59-433CB724F954}"/>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78" name="テキスト ボックス 77">
              <a:extLst>
                <a:ext uri="{FF2B5EF4-FFF2-40B4-BE49-F238E27FC236}">
                  <a16:creationId xmlns:a16="http://schemas.microsoft.com/office/drawing/2014/main" id="{C718A93F-FF1F-5FB6-CC67-14D0774401C2}"/>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0" name="グループ化 79">
            <a:extLst>
              <a:ext uri="{FF2B5EF4-FFF2-40B4-BE49-F238E27FC236}">
                <a16:creationId xmlns:a16="http://schemas.microsoft.com/office/drawing/2014/main" id="{E08CF239-4809-A060-E851-57C580D12D38}"/>
              </a:ext>
            </a:extLst>
          </p:cNvPr>
          <p:cNvGrpSpPr/>
          <p:nvPr/>
        </p:nvGrpSpPr>
        <p:grpSpPr>
          <a:xfrm>
            <a:off x="2617740" y="627106"/>
            <a:ext cx="601155" cy="492591"/>
            <a:chOff x="4013999" y="3113189"/>
            <a:chExt cx="601155" cy="492591"/>
          </a:xfrm>
        </p:grpSpPr>
        <p:sp>
          <p:nvSpPr>
            <p:cNvPr id="81" name="テキスト ボックス 80">
              <a:extLst>
                <a:ext uri="{FF2B5EF4-FFF2-40B4-BE49-F238E27FC236}">
                  <a16:creationId xmlns:a16="http://schemas.microsoft.com/office/drawing/2014/main" id="{0F16172D-2CD5-3E53-7DFC-31D1523A09E5}"/>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82" name="テキスト ボックス 81">
              <a:extLst>
                <a:ext uri="{FF2B5EF4-FFF2-40B4-BE49-F238E27FC236}">
                  <a16:creationId xmlns:a16="http://schemas.microsoft.com/office/drawing/2014/main" id="{DB3D7425-7072-6001-52E9-89135920520A}"/>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83" name="テキスト ボックス 82">
              <a:extLst>
                <a:ext uri="{FF2B5EF4-FFF2-40B4-BE49-F238E27FC236}">
                  <a16:creationId xmlns:a16="http://schemas.microsoft.com/office/drawing/2014/main" id="{F0C0DFFB-3E3A-E2B2-ACA0-6A7CA51ECA91}"/>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4" name="グループ化 83">
            <a:extLst>
              <a:ext uri="{FF2B5EF4-FFF2-40B4-BE49-F238E27FC236}">
                <a16:creationId xmlns:a16="http://schemas.microsoft.com/office/drawing/2014/main" id="{E22A345F-BC2D-B045-E075-4B89B45F62C9}"/>
              </a:ext>
            </a:extLst>
          </p:cNvPr>
          <p:cNvGrpSpPr/>
          <p:nvPr/>
        </p:nvGrpSpPr>
        <p:grpSpPr>
          <a:xfrm>
            <a:off x="4741815" y="617581"/>
            <a:ext cx="601155" cy="492591"/>
            <a:chOff x="4013999" y="3113189"/>
            <a:chExt cx="601155" cy="492591"/>
          </a:xfrm>
        </p:grpSpPr>
        <p:sp>
          <p:nvSpPr>
            <p:cNvPr id="85" name="テキスト ボックス 84">
              <a:extLst>
                <a:ext uri="{FF2B5EF4-FFF2-40B4-BE49-F238E27FC236}">
                  <a16:creationId xmlns:a16="http://schemas.microsoft.com/office/drawing/2014/main" id="{6A221436-261F-4448-120F-53A0AE37E4C3}"/>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86" name="テキスト ボックス 85">
              <a:extLst>
                <a:ext uri="{FF2B5EF4-FFF2-40B4-BE49-F238E27FC236}">
                  <a16:creationId xmlns:a16="http://schemas.microsoft.com/office/drawing/2014/main" id="{9CA02AC3-112D-59AD-DD19-B24E6A3D56B2}"/>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87" name="テキスト ボックス 86">
              <a:extLst>
                <a:ext uri="{FF2B5EF4-FFF2-40B4-BE49-F238E27FC236}">
                  <a16:creationId xmlns:a16="http://schemas.microsoft.com/office/drawing/2014/main" id="{179F36E9-A6E7-A25D-F5B6-7A21FFC4B5DC}"/>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88" name="グループ化 87">
            <a:extLst>
              <a:ext uri="{FF2B5EF4-FFF2-40B4-BE49-F238E27FC236}">
                <a16:creationId xmlns:a16="http://schemas.microsoft.com/office/drawing/2014/main" id="{0E7F7196-1939-A496-B25F-B070C860D38C}"/>
              </a:ext>
            </a:extLst>
          </p:cNvPr>
          <p:cNvGrpSpPr/>
          <p:nvPr/>
        </p:nvGrpSpPr>
        <p:grpSpPr>
          <a:xfrm>
            <a:off x="5755958" y="2825774"/>
            <a:ext cx="601155" cy="492591"/>
            <a:chOff x="4013999" y="3113189"/>
            <a:chExt cx="601155" cy="492591"/>
          </a:xfrm>
        </p:grpSpPr>
        <p:sp>
          <p:nvSpPr>
            <p:cNvPr id="89" name="テキスト ボックス 88">
              <a:extLst>
                <a:ext uri="{FF2B5EF4-FFF2-40B4-BE49-F238E27FC236}">
                  <a16:creationId xmlns:a16="http://schemas.microsoft.com/office/drawing/2014/main" id="{79590724-877E-2D33-F6C7-9313468CBA27}"/>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90" name="テキスト ボックス 89">
              <a:extLst>
                <a:ext uri="{FF2B5EF4-FFF2-40B4-BE49-F238E27FC236}">
                  <a16:creationId xmlns:a16="http://schemas.microsoft.com/office/drawing/2014/main" id="{5C133D71-0080-6D16-DBDA-91F1ED420F20}"/>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91" name="テキスト ボックス 90">
              <a:extLst>
                <a:ext uri="{FF2B5EF4-FFF2-40B4-BE49-F238E27FC236}">
                  <a16:creationId xmlns:a16="http://schemas.microsoft.com/office/drawing/2014/main" id="{0E3B4F3D-AF22-8411-93E3-CE35C807246C}"/>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92" name="グループ化 91">
            <a:extLst>
              <a:ext uri="{FF2B5EF4-FFF2-40B4-BE49-F238E27FC236}">
                <a16:creationId xmlns:a16="http://schemas.microsoft.com/office/drawing/2014/main" id="{C1A46E60-499C-7B4B-445A-7F0311B48534}"/>
              </a:ext>
            </a:extLst>
          </p:cNvPr>
          <p:cNvGrpSpPr/>
          <p:nvPr/>
        </p:nvGrpSpPr>
        <p:grpSpPr>
          <a:xfrm>
            <a:off x="5755958" y="4609765"/>
            <a:ext cx="601155" cy="492591"/>
            <a:chOff x="4013999" y="3113189"/>
            <a:chExt cx="601155" cy="492591"/>
          </a:xfrm>
        </p:grpSpPr>
        <p:sp>
          <p:nvSpPr>
            <p:cNvPr id="93" name="テキスト ボックス 92">
              <a:extLst>
                <a:ext uri="{FF2B5EF4-FFF2-40B4-BE49-F238E27FC236}">
                  <a16:creationId xmlns:a16="http://schemas.microsoft.com/office/drawing/2014/main" id="{7F21F0B7-02A0-CB7B-4931-C4FA1AC24C83}"/>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94" name="テキスト ボックス 93">
              <a:extLst>
                <a:ext uri="{FF2B5EF4-FFF2-40B4-BE49-F238E27FC236}">
                  <a16:creationId xmlns:a16="http://schemas.microsoft.com/office/drawing/2014/main" id="{8AE29BC4-D9EE-5B73-6A73-09AB52FA162A}"/>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95" name="テキスト ボックス 94">
              <a:extLst>
                <a:ext uri="{FF2B5EF4-FFF2-40B4-BE49-F238E27FC236}">
                  <a16:creationId xmlns:a16="http://schemas.microsoft.com/office/drawing/2014/main" id="{8D1BA401-96E2-1A03-633D-E447117DB0AD}"/>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96" name="グループ化 95">
            <a:extLst>
              <a:ext uri="{FF2B5EF4-FFF2-40B4-BE49-F238E27FC236}">
                <a16:creationId xmlns:a16="http://schemas.microsoft.com/office/drawing/2014/main" id="{B6186630-FA2C-EC7B-68C2-F2253DB3B7AD}"/>
              </a:ext>
            </a:extLst>
          </p:cNvPr>
          <p:cNvGrpSpPr/>
          <p:nvPr/>
        </p:nvGrpSpPr>
        <p:grpSpPr>
          <a:xfrm>
            <a:off x="2661334" y="2361876"/>
            <a:ext cx="601155" cy="492591"/>
            <a:chOff x="4013999" y="3113189"/>
            <a:chExt cx="601155" cy="492591"/>
          </a:xfrm>
        </p:grpSpPr>
        <p:sp>
          <p:nvSpPr>
            <p:cNvPr id="97" name="テキスト ボックス 96">
              <a:extLst>
                <a:ext uri="{FF2B5EF4-FFF2-40B4-BE49-F238E27FC236}">
                  <a16:creationId xmlns:a16="http://schemas.microsoft.com/office/drawing/2014/main" id="{06D8FB90-AAAD-A5B1-0EE1-AD1E6C51F63D}"/>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98" name="テキスト ボックス 97">
              <a:extLst>
                <a:ext uri="{FF2B5EF4-FFF2-40B4-BE49-F238E27FC236}">
                  <a16:creationId xmlns:a16="http://schemas.microsoft.com/office/drawing/2014/main" id="{0DAF7EAD-8A40-7CA2-3937-E05E57A769A1}"/>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99" name="テキスト ボックス 98">
              <a:extLst>
                <a:ext uri="{FF2B5EF4-FFF2-40B4-BE49-F238E27FC236}">
                  <a16:creationId xmlns:a16="http://schemas.microsoft.com/office/drawing/2014/main" id="{71B02E84-1A6B-2F91-05FD-D7AFD5E2258B}"/>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00" name="グループ化 99">
            <a:extLst>
              <a:ext uri="{FF2B5EF4-FFF2-40B4-BE49-F238E27FC236}">
                <a16:creationId xmlns:a16="http://schemas.microsoft.com/office/drawing/2014/main" id="{875C33A7-98D5-3A5D-5DB2-C3DC0E192BB9}"/>
              </a:ext>
            </a:extLst>
          </p:cNvPr>
          <p:cNvGrpSpPr/>
          <p:nvPr/>
        </p:nvGrpSpPr>
        <p:grpSpPr>
          <a:xfrm>
            <a:off x="1491785" y="2775607"/>
            <a:ext cx="601155" cy="492591"/>
            <a:chOff x="4013999" y="3113189"/>
            <a:chExt cx="601155" cy="492591"/>
          </a:xfrm>
        </p:grpSpPr>
        <p:sp>
          <p:nvSpPr>
            <p:cNvPr id="101" name="テキスト ボックス 100">
              <a:extLst>
                <a:ext uri="{FF2B5EF4-FFF2-40B4-BE49-F238E27FC236}">
                  <a16:creationId xmlns:a16="http://schemas.microsoft.com/office/drawing/2014/main" id="{271E6D1C-7E52-A194-6DC3-154EDB9C1FEF}"/>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02" name="テキスト ボックス 101">
              <a:extLst>
                <a:ext uri="{FF2B5EF4-FFF2-40B4-BE49-F238E27FC236}">
                  <a16:creationId xmlns:a16="http://schemas.microsoft.com/office/drawing/2014/main" id="{9118E5FE-663B-9CA6-DB20-A89322238B32}"/>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03" name="テキスト ボックス 102">
              <a:extLst>
                <a:ext uri="{FF2B5EF4-FFF2-40B4-BE49-F238E27FC236}">
                  <a16:creationId xmlns:a16="http://schemas.microsoft.com/office/drawing/2014/main" id="{739C6653-4DA8-A3F6-20DB-9F4DE3D86A58}"/>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04" name="グループ化 103">
            <a:extLst>
              <a:ext uri="{FF2B5EF4-FFF2-40B4-BE49-F238E27FC236}">
                <a16:creationId xmlns:a16="http://schemas.microsoft.com/office/drawing/2014/main" id="{04FF05EB-D9C4-F304-234D-5299F7C48AD4}"/>
              </a:ext>
            </a:extLst>
          </p:cNvPr>
          <p:cNvGrpSpPr/>
          <p:nvPr/>
        </p:nvGrpSpPr>
        <p:grpSpPr>
          <a:xfrm>
            <a:off x="629678" y="4035128"/>
            <a:ext cx="601155" cy="492591"/>
            <a:chOff x="4013999" y="3113189"/>
            <a:chExt cx="601155" cy="492591"/>
          </a:xfrm>
        </p:grpSpPr>
        <p:sp>
          <p:nvSpPr>
            <p:cNvPr id="105" name="テキスト ボックス 104">
              <a:extLst>
                <a:ext uri="{FF2B5EF4-FFF2-40B4-BE49-F238E27FC236}">
                  <a16:creationId xmlns:a16="http://schemas.microsoft.com/office/drawing/2014/main" id="{50281320-01E4-E697-E435-B7D4B969A133}"/>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06" name="テキスト ボックス 105">
              <a:extLst>
                <a:ext uri="{FF2B5EF4-FFF2-40B4-BE49-F238E27FC236}">
                  <a16:creationId xmlns:a16="http://schemas.microsoft.com/office/drawing/2014/main" id="{8291B9DE-1C6E-917E-B4C9-D35341E0ED04}"/>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07" name="テキスト ボックス 106">
              <a:extLst>
                <a:ext uri="{FF2B5EF4-FFF2-40B4-BE49-F238E27FC236}">
                  <a16:creationId xmlns:a16="http://schemas.microsoft.com/office/drawing/2014/main" id="{BC8B1484-B114-F28C-7B3E-2D964A1CA028}"/>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grpSp>
        <p:nvGrpSpPr>
          <p:cNvPr id="108" name="グループ化 107">
            <a:extLst>
              <a:ext uri="{FF2B5EF4-FFF2-40B4-BE49-F238E27FC236}">
                <a16:creationId xmlns:a16="http://schemas.microsoft.com/office/drawing/2014/main" id="{A423F1B0-F6CD-565B-2641-16A568509DAD}"/>
              </a:ext>
            </a:extLst>
          </p:cNvPr>
          <p:cNvGrpSpPr/>
          <p:nvPr/>
        </p:nvGrpSpPr>
        <p:grpSpPr>
          <a:xfrm>
            <a:off x="2838205" y="4112517"/>
            <a:ext cx="601155" cy="492591"/>
            <a:chOff x="4013999" y="3113189"/>
            <a:chExt cx="601155" cy="492591"/>
          </a:xfrm>
        </p:grpSpPr>
        <p:sp>
          <p:nvSpPr>
            <p:cNvPr id="109" name="テキスト ボックス 108">
              <a:extLst>
                <a:ext uri="{FF2B5EF4-FFF2-40B4-BE49-F238E27FC236}">
                  <a16:creationId xmlns:a16="http://schemas.microsoft.com/office/drawing/2014/main" id="{191311BA-334F-16B5-8B7F-4DFE75E61546}"/>
                </a:ext>
              </a:extLst>
            </p:cNvPr>
            <p:cNvSpPr txBox="1"/>
            <p:nvPr/>
          </p:nvSpPr>
          <p:spPr>
            <a:xfrm>
              <a:off x="4013999" y="3251762"/>
              <a:ext cx="601155" cy="215444"/>
            </a:xfrm>
            <a:prstGeom prst="rect">
              <a:avLst/>
            </a:prstGeom>
            <a:noFill/>
          </p:spPr>
          <p:txBody>
            <a:bodyPr wrap="square" rtlCol="0">
              <a:spAutoFit/>
            </a:bodyPr>
            <a:lstStyle/>
            <a:p>
              <a:pPr algn="ctr"/>
              <a:r>
                <a:rPr kumimoji="1" lang="en-US" altLang="ja-JP" sz="800" dirty="0">
                  <a:solidFill>
                    <a:schemeClr val="accent4">
                      <a:lumMod val="75000"/>
                    </a:schemeClr>
                  </a:solidFill>
                </a:rPr>
                <a:t>30 </a:t>
              </a:r>
              <a:r>
                <a:rPr kumimoji="1" lang="en-US" altLang="ja-JP" sz="800" dirty="0" err="1">
                  <a:solidFill>
                    <a:schemeClr val="accent4">
                      <a:lumMod val="75000"/>
                    </a:schemeClr>
                  </a:solidFill>
                </a:rPr>
                <a:t>mGy</a:t>
              </a:r>
              <a:endParaRPr kumimoji="1" lang="ja-JP" altLang="en-US" sz="800" dirty="0">
                <a:solidFill>
                  <a:schemeClr val="accent4">
                    <a:lumMod val="75000"/>
                  </a:schemeClr>
                </a:solidFill>
              </a:endParaRPr>
            </a:p>
          </p:txBody>
        </p:sp>
        <p:sp>
          <p:nvSpPr>
            <p:cNvPr id="110" name="テキスト ボックス 109">
              <a:extLst>
                <a:ext uri="{FF2B5EF4-FFF2-40B4-BE49-F238E27FC236}">
                  <a16:creationId xmlns:a16="http://schemas.microsoft.com/office/drawing/2014/main" id="{F4B60BD8-6771-EFA2-75DC-E11840D19282}"/>
                </a:ext>
              </a:extLst>
            </p:cNvPr>
            <p:cNvSpPr txBox="1"/>
            <p:nvPr/>
          </p:nvSpPr>
          <p:spPr>
            <a:xfrm>
              <a:off x="4013999" y="3113189"/>
              <a:ext cx="601155" cy="215444"/>
            </a:xfrm>
            <a:prstGeom prst="rect">
              <a:avLst/>
            </a:prstGeom>
            <a:noFill/>
          </p:spPr>
          <p:txBody>
            <a:bodyPr wrap="square" rtlCol="0">
              <a:spAutoFit/>
            </a:bodyPr>
            <a:lstStyle/>
            <a:p>
              <a:pPr algn="ctr"/>
              <a:r>
                <a:rPr kumimoji="1" lang="en-US" altLang="ja-JP" sz="800" dirty="0">
                  <a:solidFill>
                    <a:schemeClr val="accent5"/>
                  </a:solidFill>
                </a:rPr>
                <a:t>0 </a:t>
              </a:r>
              <a:r>
                <a:rPr kumimoji="1" lang="en-US" altLang="ja-JP" sz="800" dirty="0" err="1">
                  <a:solidFill>
                    <a:schemeClr val="accent5"/>
                  </a:solidFill>
                </a:rPr>
                <a:t>mGy</a:t>
              </a:r>
              <a:r>
                <a:rPr kumimoji="1" lang="en-US" altLang="ja-JP" sz="800" dirty="0"/>
                <a:t>, </a:t>
              </a:r>
              <a:endParaRPr kumimoji="1" lang="ja-JP" altLang="en-US" sz="800" dirty="0">
                <a:solidFill>
                  <a:schemeClr val="accent4">
                    <a:lumMod val="75000"/>
                  </a:schemeClr>
                </a:solidFill>
              </a:endParaRPr>
            </a:p>
          </p:txBody>
        </p:sp>
        <p:sp>
          <p:nvSpPr>
            <p:cNvPr id="111" name="テキスト ボックス 110">
              <a:extLst>
                <a:ext uri="{FF2B5EF4-FFF2-40B4-BE49-F238E27FC236}">
                  <a16:creationId xmlns:a16="http://schemas.microsoft.com/office/drawing/2014/main" id="{1DABC95E-A292-016F-0E17-68A5FA85E84A}"/>
                </a:ext>
              </a:extLst>
            </p:cNvPr>
            <p:cNvSpPr txBox="1"/>
            <p:nvPr/>
          </p:nvSpPr>
          <p:spPr>
            <a:xfrm>
              <a:off x="4037897" y="3390336"/>
              <a:ext cx="553358" cy="215444"/>
            </a:xfrm>
            <a:prstGeom prst="rect">
              <a:avLst/>
            </a:prstGeom>
            <a:noFill/>
          </p:spPr>
          <p:txBody>
            <a:bodyPr wrap="none" rtlCol="0">
              <a:spAutoFit/>
            </a:bodyPr>
            <a:lstStyle/>
            <a:p>
              <a:pPr algn="ctr"/>
              <a:r>
                <a:rPr kumimoji="1" lang="en-US" altLang="ja-JP" sz="800" dirty="0">
                  <a:solidFill>
                    <a:srgbClr val="C00000"/>
                  </a:solidFill>
                </a:rPr>
                <a:t>180 </a:t>
              </a:r>
              <a:r>
                <a:rPr kumimoji="1" lang="en-US" altLang="ja-JP" sz="800" dirty="0" err="1">
                  <a:solidFill>
                    <a:srgbClr val="C00000"/>
                  </a:solidFill>
                </a:rPr>
                <a:t>mGy</a:t>
              </a:r>
              <a:endParaRPr kumimoji="1" lang="ja-JP" altLang="en-US" sz="800" dirty="0">
                <a:solidFill>
                  <a:srgbClr val="C00000"/>
                </a:solidFill>
              </a:endParaRPr>
            </a:p>
          </p:txBody>
        </p:sp>
      </p:grpSp>
      <p:sp>
        <p:nvSpPr>
          <p:cNvPr id="2" name="テキスト ボックス 1">
            <a:extLst>
              <a:ext uri="{FF2B5EF4-FFF2-40B4-BE49-F238E27FC236}">
                <a16:creationId xmlns:a16="http://schemas.microsoft.com/office/drawing/2014/main" id="{CFEE597C-DCDA-9C6E-5464-226ADCEB1236}"/>
              </a:ext>
            </a:extLst>
          </p:cNvPr>
          <p:cNvSpPr txBox="1"/>
          <p:nvPr/>
        </p:nvSpPr>
        <p:spPr>
          <a:xfrm>
            <a:off x="3881066" y="-22416"/>
            <a:ext cx="2923807" cy="369332"/>
          </a:xfrm>
          <a:prstGeom prst="rect">
            <a:avLst/>
          </a:prstGeom>
          <a:noFill/>
        </p:spPr>
        <p:txBody>
          <a:bodyPr wrap="square" rtlCol="0">
            <a:spAutoFit/>
          </a:bodyPr>
          <a:lstStyle/>
          <a:p>
            <a:pPr algn="r"/>
            <a:r>
              <a:rPr kumimoji="1" lang="en-US" altLang="ja-JP" dirty="0"/>
              <a:t>Supplemental figure S6-2</a:t>
            </a:r>
            <a:endParaRPr kumimoji="1" lang="ja-JP" altLang="en-US" dirty="0"/>
          </a:p>
        </p:txBody>
      </p:sp>
      <p:sp>
        <p:nvSpPr>
          <p:cNvPr id="4" name="テキスト ボックス 3">
            <a:extLst>
              <a:ext uri="{FF2B5EF4-FFF2-40B4-BE49-F238E27FC236}">
                <a16:creationId xmlns:a16="http://schemas.microsoft.com/office/drawing/2014/main" id="{5D8418D5-8C3D-52B4-97DC-01765F26BF99}"/>
              </a:ext>
            </a:extLst>
          </p:cNvPr>
          <p:cNvSpPr txBox="1"/>
          <p:nvPr/>
        </p:nvSpPr>
        <p:spPr>
          <a:xfrm>
            <a:off x="404250" y="5991874"/>
            <a:ext cx="6049499" cy="2092881"/>
          </a:xfrm>
          <a:prstGeom prst="rect">
            <a:avLst/>
          </a:prstGeom>
          <a:noFill/>
        </p:spPr>
        <p:txBody>
          <a:bodyPr wrap="square">
            <a:spAutoFit/>
          </a:bodyPr>
          <a:lstStyle/>
          <a:p>
            <a:pPr algn="l">
              <a:tabLst>
                <a:tab pos="3726815" algn="l"/>
              </a:tabLst>
            </a:pPr>
            <a:r>
              <a:rPr lang="en-US" altLang="ja-JP" sz="1000" b="1" dirty="0">
                <a:effectLst/>
                <a:latin typeface="Times New Roman" panose="02020603050405020304" pitchFamily="18" charset="0"/>
                <a:ea typeface="Times New Roman" panose="02020603050405020304" pitchFamily="18" charset="0"/>
                <a:cs typeface="Century" panose="02040604050505020304" pitchFamily="18" charset="0"/>
              </a:rPr>
              <a:t>Supplemental Figure S6</a:t>
            </a:r>
            <a:r>
              <a:rPr kumimoji="1" lang="en-US" altLang="ja-JP" sz="1000" b="1" dirty="0">
                <a:latin typeface="Times New Roman" panose="02020603050405020304" pitchFamily="18" charset="0"/>
                <a:cs typeface="Times New Roman" panose="02020603050405020304" pitchFamily="18" charset="0"/>
              </a:rPr>
              <a:t> | </a:t>
            </a:r>
            <a:r>
              <a:rPr lang="en-US" altLang="ja-JP" sz="1000" b="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Time-course of expression of retinal and neural development-related genes.</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a:p>
            <a:pPr algn="l">
              <a:tabLst>
                <a:tab pos="3726815" algn="l"/>
              </a:tabLst>
            </a:pP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RNAs are extracted on days 0, 3, 6, 10, 17, and 35. From days 4 to 5 of development, cells are exposed to 0, 30, or 180 </a:t>
            </a:r>
            <a:r>
              <a:rPr lang="en-US" altLang="ja-JP" sz="1000" dirty="0" err="1">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of radiation. Each sample includes 6 to 12 EBs. Total FPKM detected by single RNA-seq are time- and dose-dependently demonstrated. </a:t>
            </a:r>
            <a:r>
              <a:rPr lang="en-US" altLang="ja-JP" sz="1000" dirty="0">
                <a:effectLst/>
                <a:latin typeface="Times New Roman" panose="02020603050405020304" pitchFamily="18" charset="0"/>
                <a:ea typeface="ＭＳ 明朝" panose="02020609040205080304" pitchFamily="17" charset="-128"/>
                <a:cs typeface="Century" panose="02040604050505020304" pitchFamily="18" charset="0"/>
              </a:rPr>
              <a:t>RNA-seq was performed once for days 1, 3, 10, and 17 and three times for days 6 and 35. As for day 35, statistical analysis was presented in Fig 4.</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a:p>
            <a:pPr lvl="0" algn="l"/>
            <a:r>
              <a:rPr lang="en-US" altLang="ja-JP" sz="1000" b="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a. Main four TFs for RGC development.</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Altered time-course expression of</a:t>
            </a:r>
            <a:r>
              <a:rPr lang="en-US" altLang="ja-JP" sz="1000" b="1"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PAX6, ATOH7,</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POU4F2,</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and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HES1</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by radiation was shown. </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a:p>
            <a:pPr lvl="0" algn="l"/>
            <a:r>
              <a:rPr lang="en-US" altLang="ja-JP" sz="1000" b="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b. Early-stage retinal development-related genes.</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Altered time-course expression of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POU5F1,</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TP53,</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CDKN1A</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NRG1</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NEFM</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DLK1</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and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SIX3</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was shown.</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a:p>
            <a:pPr lvl="0"/>
            <a:r>
              <a:rPr lang="en-US" altLang="ja-JP" sz="1000" b="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c. Late-stage retinal development-related genes. </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Altered time-course expression of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VSX2</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DMD</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PAX2, COL4A5</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NEFM</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dirty="0">
                <a:solidFill>
                  <a:srgbClr val="000000"/>
                </a:solidFill>
                <a:latin typeface="Times New Roman" panose="02020603050405020304" pitchFamily="18" charset="0"/>
                <a:ea typeface="ＭＳ 明朝" panose="02020609040205080304" pitchFamily="17" charset="-128"/>
                <a:cs typeface="Century" panose="02040604050505020304" pitchFamily="18" charset="0"/>
              </a:rPr>
              <a:t>and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KLF7 </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was shown.</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a:p>
            <a:pPr lvl="0" algn="l"/>
            <a:r>
              <a:rPr lang="en-US" altLang="ja-JP" sz="1000" b="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d. Neuronal development related genes.</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VIM</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JUN</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and </a:t>
            </a:r>
            <a:r>
              <a:rPr lang="en-US" altLang="ja-JP" sz="1000" i="1"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PARD3</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are member of Rho family GTPase and neuronal development. After 180 </a:t>
            </a:r>
            <a:r>
              <a:rPr lang="en-US" altLang="ja-JP" sz="1000" dirty="0" err="1">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mGy</a:t>
            </a:r>
            <a:r>
              <a:rPr lang="en-US" altLang="ja-JP" sz="1000" dirty="0">
                <a:solidFill>
                  <a:srgbClr val="000000"/>
                </a:solidFill>
                <a:effectLst/>
                <a:latin typeface="Times New Roman" panose="02020603050405020304" pitchFamily="18" charset="0"/>
                <a:ea typeface="ＭＳ 明朝" panose="02020609040205080304" pitchFamily="17" charset="-128"/>
                <a:cs typeface="Century" panose="02040604050505020304" pitchFamily="18" charset="0"/>
              </a:rPr>
              <a:t> of irradiation, their expressions were upregulated on day 35.</a:t>
            </a:r>
            <a:endParaRPr lang="ja-JP" altLang="ja-JP" sz="1000" dirty="0">
              <a:effectLst/>
              <a:latin typeface="Century" panose="02040604050505020304" pitchFamily="18" charset="0"/>
              <a:ea typeface="ＭＳ 明朝" panose="02020609040205080304" pitchFamily="17" charset="-128"/>
              <a:cs typeface="Century" panose="02040604050505020304" pitchFamily="18" charset="0"/>
            </a:endParaRPr>
          </a:p>
        </p:txBody>
      </p:sp>
    </p:spTree>
    <p:extLst>
      <p:ext uri="{BB962C8B-B14F-4D97-AF65-F5344CB8AC3E}">
        <p14:creationId xmlns:p14="http://schemas.microsoft.com/office/powerpoint/2010/main" val="1733786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夜空に光る星の絵&#10;&#10;自動的に生成された説明">
            <a:extLst>
              <a:ext uri="{FF2B5EF4-FFF2-40B4-BE49-F238E27FC236}">
                <a16:creationId xmlns:a16="http://schemas.microsoft.com/office/drawing/2014/main" id="{EB35A3FC-48BB-0FC8-3A40-D7B87C8E83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61" r="1461"/>
          <a:stretch/>
        </p:blipFill>
        <p:spPr>
          <a:xfrm>
            <a:off x="563274" y="791721"/>
            <a:ext cx="1628908" cy="1451608"/>
          </a:xfrm>
          <a:prstGeom prst="rect">
            <a:avLst/>
          </a:prstGeom>
        </p:spPr>
      </p:pic>
      <p:pic>
        <p:nvPicPr>
          <p:cNvPr id="7" name="図 6" descr="星のｃｇ画像&#10;&#10;自動的に生成された説明">
            <a:extLst>
              <a:ext uri="{FF2B5EF4-FFF2-40B4-BE49-F238E27FC236}">
                <a16:creationId xmlns:a16="http://schemas.microsoft.com/office/drawing/2014/main" id="{F4DD765A-B9A1-BDA4-66DF-34F3E8EEF7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941" r="4620"/>
          <a:stretch/>
        </p:blipFill>
        <p:spPr>
          <a:xfrm>
            <a:off x="2289630" y="791720"/>
            <a:ext cx="1628908" cy="1451607"/>
          </a:xfrm>
          <a:prstGeom prst="rect">
            <a:avLst/>
          </a:prstGeom>
        </p:spPr>
      </p:pic>
      <p:pic>
        <p:nvPicPr>
          <p:cNvPr id="9" name="図 8" descr="星と惑星のcg&#10;&#10;中程度の精度で自動的に生成された説明">
            <a:extLst>
              <a:ext uri="{FF2B5EF4-FFF2-40B4-BE49-F238E27FC236}">
                <a16:creationId xmlns:a16="http://schemas.microsoft.com/office/drawing/2014/main" id="{68231A78-A7E8-67B0-A26F-B1FB4A0C17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15987" y="791720"/>
            <a:ext cx="1628908" cy="1451607"/>
          </a:xfrm>
          <a:prstGeom prst="rect">
            <a:avLst/>
          </a:prstGeom>
        </p:spPr>
      </p:pic>
      <p:pic>
        <p:nvPicPr>
          <p:cNvPr id="11" name="図 10" descr="グラフ, 散布図&#10;&#10;自動的に生成された説明">
            <a:extLst>
              <a:ext uri="{FF2B5EF4-FFF2-40B4-BE49-F238E27FC236}">
                <a16:creationId xmlns:a16="http://schemas.microsoft.com/office/drawing/2014/main" id="{32C2E4CA-2814-BEE6-5DCC-383F50F0C561}"/>
              </a:ext>
            </a:extLst>
          </p:cNvPr>
          <p:cNvPicPr>
            <a:picLocks noChangeAspect="1"/>
          </p:cNvPicPr>
          <p:nvPr/>
        </p:nvPicPr>
        <p:blipFill rotWithShape="1">
          <a:blip r:embed="rId5">
            <a:extLst>
              <a:ext uri="{28A0092B-C50C-407E-A947-70E740481C1C}">
                <a14:useLocalDpi xmlns:a14="http://schemas.microsoft.com/office/drawing/2010/main" val="0"/>
              </a:ext>
            </a:extLst>
          </a:blip>
          <a:srcRect l="75387" t="14742" r="8684" b="57796"/>
          <a:stretch/>
        </p:blipFill>
        <p:spPr>
          <a:xfrm>
            <a:off x="5785103" y="1261871"/>
            <a:ext cx="682753" cy="719329"/>
          </a:xfrm>
          <a:prstGeom prst="rect">
            <a:avLst/>
          </a:prstGeom>
        </p:spPr>
      </p:pic>
      <p:sp>
        <p:nvSpPr>
          <p:cNvPr id="12" name="テキスト ボックス 11">
            <a:extLst>
              <a:ext uri="{FF2B5EF4-FFF2-40B4-BE49-F238E27FC236}">
                <a16:creationId xmlns:a16="http://schemas.microsoft.com/office/drawing/2014/main" id="{998A7AA6-BA8F-CA00-E2AF-BAB597C4C104}"/>
              </a:ext>
            </a:extLst>
          </p:cNvPr>
          <p:cNvSpPr txBox="1"/>
          <p:nvPr/>
        </p:nvSpPr>
        <p:spPr>
          <a:xfrm>
            <a:off x="563274" y="798576"/>
            <a:ext cx="586379" cy="276999"/>
          </a:xfrm>
          <a:prstGeom prst="rect">
            <a:avLst/>
          </a:prstGeom>
          <a:noFill/>
        </p:spPr>
        <p:txBody>
          <a:bodyPr wrap="none" rtlCol="0">
            <a:spAutoFit/>
          </a:bodyPr>
          <a:lstStyle/>
          <a:p>
            <a:r>
              <a:rPr kumimoji="1" lang="en-US" altLang="ja-JP" sz="1200" dirty="0">
                <a:solidFill>
                  <a:schemeClr val="bg1"/>
                </a:solidFill>
              </a:rPr>
              <a:t>0 </a:t>
            </a:r>
            <a:r>
              <a:rPr kumimoji="1" lang="en-US" altLang="ja-JP" sz="1200" dirty="0" err="1">
                <a:solidFill>
                  <a:schemeClr val="bg1"/>
                </a:solidFill>
              </a:rPr>
              <a:t>mGy</a:t>
            </a:r>
            <a:endParaRPr kumimoji="1" lang="ja-JP" altLang="en-US" sz="1200" dirty="0">
              <a:solidFill>
                <a:schemeClr val="bg1"/>
              </a:solidFill>
            </a:endParaRPr>
          </a:p>
        </p:txBody>
      </p:sp>
      <p:sp>
        <p:nvSpPr>
          <p:cNvPr id="13" name="テキスト ボックス 12">
            <a:extLst>
              <a:ext uri="{FF2B5EF4-FFF2-40B4-BE49-F238E27FC236}">
                <a16:creationId xmlns:a16="http://schemas.microsoft.com/office/drawing/2014/main" id="{ED790C27-AEEB-1779-F1CD-38558BC5EA78}"/>
              </a:ext>
            </a:extLst>
          </p:cNvPr>
          <p:cNvSpPr txBox="1"/>
          <p:nvPr/>
        </p:nvSpPr>
        <p:spPr>
          <a:xfrm>
            <a:off x="2300634" y="798576"/>
            <a:ext cx="664926" cy="276999"/>
          </a:xfrm>
          <a:prstGeom prst="rect">
            <a:avLst/>
          </a:prstGeom>
          <a:noFill/>
        </p:spPr>
        <p:txBody>
          <a:bodyPr wrap="none" rtlCol="0">
            <a:spAutoFit/>
          </a:bodyPr>
          <a:lstStyle/>
          <a:p>
            <a:r>
              <a:rPr kumimoji="1" lang="en-US" altLang="ja-JP" sz="1200" dirty="0">
                <a:solidFill>
                  <a:schemeClr val="bg1"/>
                </a:solidFill>
              </a:rPr>
              <a:t>30 </a:t>
            </a:r>
            <a:r>
              <a:rPr kumimoji="1" lang="en-US" altLang="ja-JP" sz="1200" dirty="0" err="1">
                <a:solidFill>
                  <a:schemeClr val="bg1"/>
                </a:solidFill>
              </a:rPr>
              <a:t>mGy</a:t>
            </a:r>
            <a:endParaRPr kumimoji="1" lang="ja-JP" altLang="en-US" sz="1200" dirty="0">
              <a:solidFill>
                <a:schemeClr val="bg1"/>
              </a:solidFill>
            </a:endParaRPr>
          </a:p>
        </p:txBody>
      </p:sp>
      <p:sp>
        <p:nvSpPr>
          <p:cNvPr id="14" name="テキスト ボックス 13">
            <a:extLst>
              <a:ext uri="{FF2B5EF4-FFF2-40B4-BE49-F238E27FC236}">
                <a16:creationId xmlns:a16="http://schemas.microsoft.com/office/drawing/2014/main" id="{D43DDD71-3FE1-5757-DB42-976E5EC30379}"/>
              </a:ext>
            </a:extLst>
          </p:cNvPr>
          <p:cNvSpPr txBox="1"/>
          <p:nvPr/>
        </p:nvSpPr>
        <p:spPr>
          <a:xfrm>
            <a:off x="4019166" y="798576"/>
            <a:ext cx="743473" cy="276999"/>
          </a:xfrm>
          <a:prstGeom prst="rect">
            <a:avLst/>
          </a:prstGeom>
          <a:noFill/>
        </p:spPr>
        <p:txBody>
          <a:bodyPr wrap="none" rtlCol="0">
            <a:spAutoFit/>
          </a:bodyPr>
          <a:lstStyle/>
          <a:p>
            <a:r>
              <a:rPr kumimoji="1" lang="en-US" altLang="ja-JP" sz="1200" dirty="0">
                <a:solidFill>
                  <a:schemeClr val="bg1"/>
                </a:solidFill>
              </a:rPr>
              <a:t>180 </a:t>
            </a:r>
            <a:r>
              <a:rPr kumimoji="1" lang="en-US" altLang="ja-JP" sz="1200" dirty="0" err="1">
                <a:solidFill>
                  <a:schemeClr val="bg1"/>
                </a:solidFill>
              </a:rPr>
              <a:t>mGy</a:t>
            </a:r>
            <a:endParaRPr kumimoji="1" lang="ja-JP" altLang="en-US" sz="1200" dirty="0">
              <a:solidFill>
                <a:schemeClr val="bg1"/>
              </a:solidFill>
            </a:endParaRPr>
          </a:p>
        </p:txBody>
      </p:sp>
      <p:graphicFrame>
        <p:nvGraphicFramePr>
          <p:cNvPr id="16" name="オブジェクト 15">
            <a:extLst>
              <a:ext uri="{FF2B5EF4-FFF2-40B4-BE49-F238E27FC236}">
                <a16:creationId xmlns:a16="http://schemas.microsoft.com/office/drawing/2014/main" id="{692A3188-CFF8-FC80-7C19-B5E6E4C899A0}"/>
              </a:ext>
            </a:extLst>
          </p:cNvPr>
          <p:cNvGraphicFramePr>
            <a:graphicFrameLocks noChangeAspect="1"/>
          </p:cNvGraphicFramePr>
          <p:nvPr/>
        </p:nvGraphicFramePr>
        <p:xfrm>
          <a:off x="817563" y="2592388"/>
          <a:ext cx="4572000" cy="719137"/>
        </p:xfrm>
        <a:graphic>
          <a:graphicData uri="http://schemas.openxmlformats.org/presentationml/2006/ole">
            <mc:AlternateContent xmlns:mc="http://schemas.openxmlformats.org/markup-compatibility/2006">
              <mc:Choice xmlns:v="urn:schemas-microsoft-com:vml" Requires="v">
                <p:oleObj name="Worksheet" r:id="rId6" imgW="5861235" imgH="920706" progId="Excel.Sheet.12">
                  <p:embed/>
                </p:oleObj>
              </mc:Choice>
              <mc:Fallback>
                <p:oleObj name="Worksheet" r:id="rId6" imgW="5861235" imgH="920706" progId="Excel.Sheet.12">
                  <p:embed/>
                  <p:pic>
                    <p:nvPicPr>
                      <p:cNvPr id="16" name="オブジェクト 15">
                        <a:extLst>
                          <a:ext uri="{FF2B5EF4-FFF2-40B4-BE49-F238E27FC236}">
                            <a16:creationId xmlns:a16="http://schemas.microsoft.com/office/drawing/2014/main" id="{692A3188-CFF8-FC80-7C19-B5E6E4C899A0}"/>
                          </a:ext>
                        </a:extLst>
                      </p:cNvPr>
                      <p:cNvPicPr/>
                      <p:nvPr/>
                    </p:nvPicPr>
                    <p:blipFill>
                      <a:blip r:embed="rId7"/>
                      <a:stretch>
                        <a:fillRect/>
                      </a:stretch>
                    </p:blipFill>
                    <p:spPr>
                      <a:xfrm>
                        <a:off x="817563" y="2592388"/>
                        <a:ext cx="4572000" cy="719137"/>
                      </a:xfrm>
                      <a:prstGeom prst="rect">
                        <a:avLst/>
                      </a:prstGeom>
                    </p:spPr>
                  </p:pic>
                </p:oleObj>
              </mc:Fallback>
            </mc:AlternateContent>
          </a:graphicData>
        </a:graphic>
      </p:graphicFrame>
      <p:sp>
        <p:nvSpPr>
          <p:cNvPr id="2" name="テキスト ボックス 1">
            <a:extLst>
              <a:ext uri="{FF2B5EF4-FFF2-40B4-BE49-F238E27FC236}">
                <a16:creationId xmlns:a16="http://schemas.microsoft.com/office/drawing/2014/main" id="{5D8FA484-813A-C20C-DEDF-99F48CAE89F9}"/>
              </a:ext>
            </a:extLst>
          </p:cNvPr>
          <p:cNvSpPr txBox="1"/>
          <p:nvPr/>
        </p:nvSpPr>
        <p:spPr>
          <a:xfrm>
            <a:off x="4219303" y="18069"/>
            <a:ext cx="2521130" cy="369332"/>
          </a:xfrm>
          <a:prstGeom prst="rect">
            <a:avLst/>
          </a:prstGeom>
          <a:noFill/>
        </p:spPr>
        <p:txBody>
          <a:bodyPr wrap="square" rtlCol="0">
            <a:spAutoFit/>
          </a:bodyPr>
          <a:lstStyle/>
          <a:p>
            <a:pPr algn="r"/>
            <a:r>
              <a:rPr kumimoji="1" lang="en-US" altLang="ja-JP" dirty="0"/>
              <a:t>Supplemental figure S7</a:t>
            </a:r>
            <a:endParaRPr kumimoji="1" lang="ja-JP" altLang="en-US" dirty="0"/>
          </a:p>
        </p:txBody>
      </p:sp>
      <p:sp>
        <p:nvSpPr>
          <p:cNvPr id="3" name="テキスト ボックス 2">
            <a:extLst>
              <a:ext uri="{FF2B5EF4-FFF2-40B4-BE49-F238E27FC236}">
                <a16:creationId xmlns:a16="http://schemas.microsoft.com/office/drawing/2014/main" id="{7A8B7D65-89FA-D283-E8B1-B576D3DBB874}"/>
              </a:ext>
            </a:extLst>
          </p:cNvPr>
          <p:cNvSpPr txBox="1"/>
          <p:nvPr/>
        </p:nvSpPr>
        <p:spPr>
          <a:xfrm>
            <a:off x="739345" y="5593513"/>
            <a:ext cx="5045758" cy="861774"/>
          </a:xfrm>
          <a:prstGeom prst="rect">
            <a:avLst/>
          </a:prstGeom>
          <a:noFill/>
        </p:spPr>
        <p:txBody>
          <a:bodyPr wrap="square" rtlCol="0">
            <a:spAutoFit/>
          </a:bodyPr>
          <a:lstStyle/>
          <a:p>
            <a:r>
              <a:rPr lang="en-US" altLang="ja-JP" sz="1000" b="1" dirty="0">
                <a:effectLst/>
                <a:latin typeface="Times New Roman" panose="02020603050405020304" pitchFamily="18" charset="0"/>
                <a:ea typeface="Times New Roman" panose="02020603050405020304" pitchFamily="18" charset="0"/>
                <a:cs typeface="Century" panose="02040604050505020304" pitchFamily="18" charset="0"/>
              </a:rPr>
              <a:t>Supplemental Figure S7</a:t>
            </a:r>
            <a:r>
              <a:rPr kumimoji="1" lang="en-US" altLang="ja-JP" sz="1000" b="1" dirty="0">
                <a:latin typeface="Times New Roman" panose="02020603050405020304" pitchFamily="18" charset="0"/>
                <a:cs typeface="Times New Roman" panose="02020603050405020304" pitchFamily="18" charset="0"/>
              </a:rPr>
              <a:t> | Cell cycle analysis on day 35. a. </a:t>
            </a:r>
            <a:r>
              <a:rPr kumimoji="1" lang="en-US" altLang="ja-JP" sz="1000" dirty="0">
                <a:latin typeface="Times New Roman" panose="02020603050405020304" pitchFamily="18" charset="0"/>
                <a:cs typeface="Times New Roman" panose="02020603050405020304" pitchFamily="18" charset="0"/>
              </a:rPr>
              <a:t>Cell cycle analysis of DAPI-stained cells was performed using </a:t>
            </a:r>
            <a:r>
              <a:rPr kumimoji="1" lang="en-US" altLang="ja-JP" sz="1000" dirty="0" err="1">
                <a:latin typeface="Times New Roman" panose="02020603050405020304" pitchFamily="18" charset="0"/>
                <a:cs typeface="Times New Roman" panose="02020603050405020304" pitchFamily="18" charset="0"/>
              </a:rPr>
              <a:t>MetaMorph</a:t>
            </a:r>
            <a:r>
              <a:rPr kumimoji="1" lang="en-US" altLang="ja-JP" sz="1000" dirty="0">
                <a:latin typeface="Times New Roman" panose="02020603050405020304" pitchFamily="18" charset="0"/>
                <a:cs typeface="Times New Roman" panose="02020603050405020304" pitchFamily="18" charset="0"/>
              </a:rPr>
              <a:t> 7.10.5 software and Cell Cycle Application Module (Molecular Devices).The areas of EB and outsides in images acquired on Day 36 were erased using Image J. Each sample included more than 15000 cells. Experiments were repeated three times.  </a:t>
            </a:r>
            <a:r>
              <a:rPr kumimoji="1" lang="en-US" altLang="ja-JP" sz="1000" b="1" dirty="0">
                <a:latin typeface="Times New Roman" panose="02020603050405020304" pitchFamily="18" charset="0"/>
                <a:cs typeface="Times New Roman" panose="02020603050405020304" pitchFamily="18" charset="0"/>
              </a:rPr>
              <a:t>b. </a:t>
            </a:r>
            <a:r>
              <a:rPr kumimoji="1" lang="en-US" altLang="ja-JP" sz="1000" dirty="0">
                <a:latin typeface="Times New Roman" panose="02020603050405020304" pitchFamily="18" charset="0"/>
                <a:cs typeface="Times New Roman" panose="02020603050405020304" pitchFamily="18" charset="0"/>
              </a:rPr>
              <a:t>Gene expression of MKI67 on day 35. FPKM</a:t>
            </a:r>
            <a:r>
              <a:rPr lang="en-US" altLang="ja-JP" sz="1000" dirty="0">
                <a:latin typeface="Times New Roman" panose="02020603050405020304" pitchFamily="18" charset="0"/>
                <a:cs typeface="Times New Roman" panose="02020603050405020304" pitchFamily="18" charset="0"/>
              </a:rPr>
              <a:t> in RNA-seq (</a:t>
            </a:r>
            <a:r>
              <a:rPr lang="en-US" altLang="ja-JP" sz="1000" dirty="0" err="1">
                <a:latin typeface="Times New Roman" panose="02020603050405020304" pitchFamily="18" charset="0"/>
                <a:cs typeface="Times New Roman" panose="02020603050405020304" pitchFamily="18" charset="0"/>
              </a:rPr>
              <a:t>fpkm</a:t>
            </a:r>
            <a:r>
              <a:rPr lang="en-US" altLang="ja-JP" sz="1000" dirty="0">
                <a:latin typeface="Times New Roman" panose="02020603050405020304" pitchFamily="18" charset="0"/>
                <a:cs typeface="Times New Roman" panose="02020603050405020304" pitchFamily="18" charset="0"/>
              </a:rPr>
              <a:t>) (N=3</a:t>
            </a:r>
            <a:r>
              <a:rPr lang="en-US" altLang="ja-JP" sz="1000">
                <a:latin typeface="Times New Roman" panose="02020603050405020304" pitchFamily="18" charset="0"/>
                <a:cs typeface="Times New Roman" panose="02020603050405020304" pitchFamily="18" charset="0"/>
              </a:rPr>
              <a:t>). </a:t>
            </a:r>
            <a:endParaRPr kumimoji="1" lang="ja-JP" altLang="en-US" sz="1000" b="1" dirty="0">
              <a:latin typeface="Times New Roman" panose="02020603050405020304" pitchFamily="18" charset="0"/>
              <a:cs typeface="Times New Roman" panose="02020603050405020304" pitchFamily="18" charset="0"/>
            </a:endParaRPr>
          </a:p>
        </p:txBody>
      </p:sp>
      <p:sp>
        <p:nvSpPr>
          <p:cNvPr id="4" name="テキスト ボックス 3">
            <a:extLst>
              <a:ext uri="{FF2B5EF4-FFF2-40B4-BE49-F238E27FC236}">
                <a16:creationId xmlns:a16="http://schemas.microsoft.com/office/drawing/2014/main" id="{6E2EB5DA-C18E-91E9-4640-F9AC1BB1AD16}"/>
              </a:ext>
            </a:extLst>
          </p:cNvPr>
          <p:cNvSpPr txBox="1"/>
          <p:nvPr/>
        </p:nvSpPr>
        <p:spPr>
          <a:xfrm>
            <a:off x="123239" y="449517"/>
            <a:ext cx="444509" cy="369332"/>
          </a:xfrm>
          <a:prstGeom prst="rect">
            <a:avLst/>
          </a:prstGeom>
          <a:noFill/>
        </p:spPr>
        <p:txBody>
          <a:bodyPr wrap="square" rtlCol="0">
            <a:spAutoFit/>
          </a:bodyPr>
          <a:lstStyle/>
          <a:p>
            <a:pPr algn="ct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テキスト ボックス 5">
            <a:extLst>
              <a:ext uri="{FF2B5EF4-FFF2-40B4-BE49-F238E27FC236}">
                <a16:creationId xmlns:a16="http://schemas.microsoft.com/office/drawing/2014/main" id="{047F7705-1FAF-D0D8-60D2-E5068A8CED2C}"/>
              </a:ext>
            </a:extLst>
          </p:cNvPr>
          <p:cNvSpPr txBox="1"/>
          <p:nvPr/>
        </p:nvSpPr>
        <p:spPr>
          <a:xfrm>
            <a:off x="192654" y="3495630"/>
            <a:ext cx="444509" cy="369332"/>
          </a:xfrm>
          <a:prstGeom prst="rect">
            <a:avLst/>
          </a:prstGeom>
          <a:noFill/>
        </p:spPr>
        <p:txBody>
          <a:bodyPr wrap="square" rtlCol="0">
            <a:spAutoFit/>
          </a:bodyPr>
          <a:lstStyle/>
          <a:p>
            <a:pPr algn="ct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b</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8" name="グループ化 7">
            <a:extLst>
              <a:ext uri="{FF2B5EF4-FFF2-40B4-BE49-F238E27FC236}">
                <a16:creationId xmlns:a16="http://schemas.microsoft.com/office/drawing/2014/main" id="{8E6D53C6-FCC2-1EB6-5A2C-F8B01B6C1791}"/>
              </a:ext>
            </a:extLst>
          </p:cNvPr>
          <p:cNvGrpSpPr/>
          <p:nvPr/>
        </p:nvGrpSpPr>
        <p:grpSpPr>
          <a:xfrm>
            <a:off x="692369" y="3483617"/>
            <a:ext cx="1881603" cy="2027628"/>
            <a:chOff x="1444844" y="4017017"/>
            <a:chExt cx="1881603" cy="2027628"/>
          </a:xfrm>
        </p:grpSpPr>
        <p:grpSp>
          <p:nvGrpSpPr>
            <p:cNvPr id="10" name="グループ化 9">
              <a:extLst>
                <a:ext uri="{FF2B5EF4-FFF2-40B4-BE49-F238E27FC236}">
                  <a16:creationId xmlns:a16="http://schemas.microsoft.com/office/drawing/2014/main" id="{0FF77654-5FB8-C278-1666-44854EF063F7}"/>
                </a:ext>
              </a:extLst>
            </p:cNvPr>
            <p:cNvGrpSpPr/>
            <p:nvPr/>
          </p:nvGrpSpPr>
          <p:grpSpPr>
            <a:xfrm>
              <a:off x="1444844" y="4017017"/>
              <a:ext cx="1881603" cy="1871965"/>
              <a:chOff x="4474511" y="7069812"/>
              <a:chExt cx="1881603" cy="1871965"/>
            </a:xfrm>
          </p:grpSpPr>
          <p:graphicFrame>
            <p:nvGraphicFramePr>
              <p:cNvPr id="17" name="グラフ 16">
                <a:extLst>
                  <a:ext uri="{FF2B5EF4-FFF2-40B4-BE49-F238E27FC236}">
                    <a16:creationId xmlns:a16="http://schemas.microsoft.com/office/drawing/2014/main" id="{DD39B0B0-853A-152B-D2E8-A42A302D6E55}"/>
                  </a:ext>
                </a:extLst>
              </p:cNvPr>
              <p:cNvGraphicFramePr>
                <a:graphicFrameLocks/>
              </p:cNvGraphicFramePr>
              <p:nvPr>
                <p:extLst>
                  <p:ext uri="{D42A27DB-BD31-4B8C-83A1-F6EECF244321}">
                    <p14:modId xmlns:p14="http://schemas.microsoft.com/office/powerpoint/2010/main" val="1329349891"/>
                  </p:ext>
                </p:extLst>
              </p:nvPr>
            </p:nvGraphicFramePr>
            <p:xfrm>
              <a:off x="4474511" y="7069812"/>
              <a:ext cx="1881603" cy="1871965"/>
            </p:xfrm>
            <a:graphic>
              <a:graphicData uri="http://schemas.openxmlformats.org/drawingml/2006/chart">
                <c:chart xmlns:c="http://schemas.openxmlformats.org/drawingml/2006/chart" xmlns:r="http://schemas.openxmlformats.org/officeDocument/2006/relationships" r:id="rId8"/>
              </a:graphicData>
            </a:graphic>
          </p:graphicFrame>
          <p:cxnSp>
            <p:nvCxnSpPr>
              <p:cNvPr id="18" name="直線コネクタ 17">
                <a:extLst>
                  <a:ext uri="{FF2B5EF4-FFF2-40B4-BE49-F238E27FC236}">
                    <a16:creationId xmlns:a16="http://schemas.microsoft.com/office/drawing/2014/main" id="{6A09281F-2648-935F-AE6F-226BAF945136}"/>
                  </a:ext>
                </a:extLst>
              </p:cNvPr>
              <p:cNvCxnSpPr>
                <a:cxnSpLocks/>
              </p:cNvCxnSpPr>
              <p:nvPr/>
            </p:nvCxnSpPr>
            <p:spPr>
              <a:xfrm>
                <a:off x="4942591" y="8630449"/>
                <a:ext cx="126479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テキスト ボックス 14">
              <a:extLst>
                <a:ext uri="{FF2B5EF4-FFF2-40B4-BE49-F238E27FC236}">
                  <a16:creationId xmlns:a16="http://schemas.microsoft.com/office/drawing/2014/main" id="{5C74E44A-45C1-3160-D103-2F44CB5BEE65}"/>
                </a:ext>
              </a:extLst>
            </p:cNvPr>
            <p:cNvSpPr txBox="1"/>
            <p:nvPr/>
          </p:nvSpPr>
          <p:spPr>
            <a:xfrm>
              <a:off x="2272447" y="5783035"/>
              <a:ext cx="1050948" cy="261610"/>
            </a:xfrm>
            <a:prstGeom prst="rect">
              <a:avLst/>
            </a:prstGeom>
            <a:noFill/>
          </p:spPr>
          <p:txBody>
            <a:bodyPr wrap="square" rtlCol="0">
              <a:spAutoFit/>
            </a:bodyPr>
            <a:lstStyle/>
            <a:p>
              <a:r>
                <a:rPr kumimoji="1" lang="en-US" altLang="ja-JP" sz="1100" b="1" dirty="0">
                  <a:latin typeface="Arial Unicode MS" panose="020B0604020202020204" pitchFamily="50" charset="-128"/>
                  <a:ea typeface="Arial Unicode MS" panose="020B0604020202020204" pitchFamily="50" charset="-128"/>
                  <a:cs typeface="Arial Unicode MS" panose="020B0604020202020204" pitchFamily="50" charset="-128"/>
                </a:rPr>
                <a:t>Day 35</a:t>
              </a:r>
              <a:endParaRPr kumimoji="1" lang="ja-JP" altLang="en-US" sz="11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Tree>
    <p:extLst>
      <p:ext uri="{BB962C8B-B14F-4D97-AF65-F5344CB8AC3E}">
        <p14:creationId xmlns:p14="http://schemas.microsoft.com/office/powerpoint/2010/main" val="165078530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279686</TotalTime>
  <Words>1798</Words>
  <Application>Microsoft Office PowerPoint</Application>
  <PresentationFormat>A4 210 x 297 mm</PresentationFormat>
  <Paragraphs>227</Paragraphs>
  <Slides>9</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9</vt:i4>
      </vt:variant>
    </vt:vector>
  </HeadingPairs>
  <TitlesOfParts>
    <vt:vector size="17" baseType="lpstr">
      <vt:lpstr>Arial Unicode MS</vt:lpstr>
      <vt:lpstr>Arial</vt:lpstr>
      <vt:lpstr>Calibri</vt:lpstr>
      <vt:lpstr>Calibri Light</vt:lpstr>
      <vt:lpstr>Century</vt:lpstr>
      <vt:lpstr>Times New Roman</vt:lpstr>
      <vt:lpstr>Office テーマ</vt:lpstr>
      <vt:lpstr>Worksheet</vt:lpstr>
      <vt:lpstr>Supplemental information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Mari Katsura</dc:creator>
  <cp:lastModifiedBy>桂 真理</cp:lastModifiedBy>
  <cp:revision>2047</cp:revision>
  <cp:lastPrinted>2023-07-02T02:55:16Z</cp:lastPrinted>
  <dcterms:created xsi:type="dcterms:W3CDTF">2019-03-02T20:39:47Z</dcterms:created>
  <dcterms:modified xsi:type="dcterms:W3CDTF">2023-07-02T07:14:29Z</dcterms:modified>
</cp:coreProperties>
</file>