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-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14/11/2022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14/11/2022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9518073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US" sz="2800" b="1" dirty="0">
                <a:solidFill>
                  <a:schemeClr val="bg1"/>
                </a:solidFill>
              </a:rPr>
              <a:t>Diagnosis and management of mineral and bone disorders in infants with CKD: clinical practice points from the ESPN CKD-MBD and dialysis working groups and the Pediatric Renal Nutrition Taskforce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9811" y="1153276"/>
            <a:ext cx="11707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Infants with CKD form a vulnerable population who are highly prone to mineral and bone disorders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Position paper with 34 Clinical Practice Points (CPPs) </a:t>
            </a:r>
            <a:r>
              <a:rPr lang="en-US" dirty="0">
                <a:solidFill>
                  <a:srgbClr val="0065AA"/>
                </a:solidFill>
              </a:rPr>
              <a:t>on the diagnosis and management of CKD-MBD in </a:t>
            </a:r>
            <a:r>
              <a:rPr lang="en-GB" dirty="0">
                <a:solidFill>
                  <a:srgbClr val="0065AA"/>
                </a:solidFill>
              </a:rPr>
              <a:t>infants less than 2 years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Bacchetta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US" sz="1400" dirty="0">
                <a:solidFill>
                  <a:schemeClr val="bg1"/>
                </a:solidFill>
              </a:rPr>
              <a:t>Due to rapid bone growth and difficulties with nutrition, an adequate control of CKD-MBD in infants is particularly challenging</a:t>
            </a:r>
            <a:r>
              <a:rPr lang="en-GB" sz="1400" dirty="0">
                <a:solidFill>
                  <a:schemeClr val="bg1"/>
                </a:solidFill>
              </a:rPr>
              <a:t>. </a:t>
            </a:r>
            <a:r>
              <a:rPr lang="en-US" sz="1400" dirty="0">
                <a:solidFill>
                  <a:schemeClr val="bg1"/>
                </a:solidFill>
              </a:rPr>
              <a:t>Given that there are very few high-quality studies to guide evidence-based practice, these statements must be carefully considered by the treating physician and adapted to individual patient needs as appropriate.</a:t>
            </a:r>
            <a:r>
              <a:rPr lang="en-GB" sz="1400" dirty="0">
                <a:solidFill>
                  <a:schemeClr val="bg1"/>
                </a:solidFill>
              </a:rPr>
              <a:t>   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2804984" y="2405282"/>
            <a:ext cx="6588398" cy="279307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180627" y="3496186"/>
            <a:ext cx="1837113" cy="646331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CKD-MBD in infants</a:t>
            </a:r>
          </a:p>
        </p:txBody>
      </p:sp>
      <p:cxnSp>
        <p:nvCxnSpPr>
          <p:cNvPr id="5" name="Connecteur droit 4"/>
          <p:cNvCxnSpPr>
            <a:stCxn id="2" idx="0"/>
            <a:endCxn id="3" idx="0"/>
          </p:cNvCxnSpPr>
          <p:nvPr/>
        </p:nvCxnSpPr>
        <p:spPr>
          <a:xfrm>
            <a:off x="6099183" y="2405282"/>
            <a:ext cx="1" cy="109090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6099183" y="4142517"/>
            <a:ext cx="0" cy="109090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>
            <a:stCxn id="2" idx="3"/>
          </p:cNvCxnSpPr>
          <p:nvPr/>
        </p:nvCxnSpPr>
        <p:spPr>
          <a:xfrm flipH="1">
            <a:off x="7017742" y="3801821"/>
            <a:ext cx="2375640" cy="1753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2804985" y="3832125"/>
            <a:ext cx="2375641" cy="1753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43151" y="4239228"/>
            <a:ext cx="1728385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Biochemical targets</a:t>
            </a:r>
          </a:p>
          <a:p>
            <a:pPr algn="ctr"/>
            <a:r>
              <a:rPr lang="en-GB" sz="1200" i="1" dirty="0"/>
              <a:t>4 CPPS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40595" y="2696177"/>
            <a:ext cx="1418196" cy="768506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Assessment </a:t>
            </a:r>
          </a:p>
          <a:p>
            <a:pPr algn="ctr"/>
            <a:r>
              <a:rPr lang="en-US" sz="1600" dirty="0"/>
              <a:t>of CKD-MBD</a:t>
            </a:r>
          </a:p>
          <a:p>
            <a:pPr algn="ctr"/>
            <a:r>
              <a:rPr lang="en-US" sz="1200" i="1" dirty="0"/>
              <a:t>8 CPPs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067045" y="2710917"/>
            <a:ext cx="1447091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Dietary control</a:t>
            </a:r>
          </a:p>
          <a:p>
            <a:pPr algn="ctr"/>
            <a:r>
              <a:rPr lang="en-GB" sz="1200" i="1" dirty="0"/>
              <a:t>5 CPPs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067045" y="4286551"/>
            <a:ext cx="1728385" cy="701085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Therapeutic management</a:t>
            </a:r>
          </a:p>
          <a:p>
            <a:pPr algn="ctr"/>
            <a:r>
              <a:rPr lang="en-GB" sz="1200" i="1" dirty="0"/>
              <a:t>17 CPPs</a:t>
            </a:r>
          </a:p>
        </p:txBody>
      </p:sp>
      <p:sp>
        <p:nvSpPr>
          <p:cNvPr id="31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72700" y="2578602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836336" y="2841842"/>
            <a:ext cx="1735313" cy="622841"/>
          </a:xfrm>
          <a:prstGeom prst="rect">
            <a:avLst/>
          </a:prstGeom>
          <a:noFill/>
          <a:ln w="41275">
            <a:solidFill>
              <a:srgbClr val="00437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437A"/>
                </a:solidFill>
              </a:rPr>
              <a:t>Clinical, biochemical and radiological evaluation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28395" y="4286551"/>
            <a:ext cx="1735313" cy="622841"/>
          </a:xfrm>
          <a:prstGeom prst="rect">
            <a:avLst/>
          </a:prstGeom>
          <a:noFill/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65AA00"/>
                </a:solidFill>
              </a:rPr>
              <a:t>Calcium, phosphate, ALP, HCO3, PTH, 25(OH)D</a:t>
            </a:r>
          </a:p>
        </p:txBody>
      </p:sp>
      <p:sp>
        <p:nvSpPr>
          <p:cNvPr id="34" name="Up Arrow 69"/>
          <p:cNvSpPr/>
          <p:nvPr/>
        </p:nvSpPr>
        <p:spPr>
          <a:xfrm rot="5400000">
            <a:off x="218430" y="4395339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9518074" y="2755687"/>
            <a:ext cx="2143232" cy="622841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AA0065"/>
                </a:solidFill>
              </a:rPr>
              <a:t>Calcium and phosphate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518073" y="4080573"/>
            <a:ext cx="2143232" cy="828819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296DC0"/>
                </a:solidFill>
              </a:rPr>
              <a:t>Native vitamin D, calcium, phosphate binders, vitamin D analogs, calcimimetics, parathyroidectomy</a:t>
            </a:r>
          </a:p>
        </p:txBody>
      </p:sp>
      <p:sp>
        <p:nvSpPr>
          <p:cNvPr id="38" name="Up Arrow 12"/>
          <p:cNvSpPr/>
          <p:nvPr/>
        </p:nvSpPr>
        <p:spPr>
          <a:xfrm rot="16200000">
            <a:off x="11792966" y="2774208"/>
            <a:ext cx="301374" cy="524454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Up Arrow 74"/>
          <p:cNvSpPr/>
          <p:nvPr/>
        </p:nvSpPr>
        <p:spPr>
          <a:xfrm rot="16359674">
            <a:off x="11810066" y="4209756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296D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2942</TotalTime>
  <Words>195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Bob Thompson</cp:lastModifiedBy>
  <cp:revision>59</cp:revision>
  <dcterms:created xsi:type="dcterms:W3CDTF">2019-06-13T12:30:18Z</dcterms:created>
  <dcterms:modified xsi:type="dcterms:W3CDTF">2022-11-14T23:18:21Z</dcterms:modified>
</cp:coreProperties>
</file>