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12192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8" autoAdjust="0"/>
    <p:restoredTop sz="94694"/>
  </p:normalViewPr>
  <p:slideViewPr>
    <p:cSldViewPr snapToGrid="0">
      <p:cViewPr varScale="1">
        <p:scale>
          <a:sx n="68" d="100"/>
          <a:sy n="68" d="100"/>
        </p:scale>
        <p:origin x="4008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F4182A-C2A8-44BD-2BE5-7B9076E935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3375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55B3DA9-B186-27A0-BFEC-0CC777AA0B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350"/>
            </a:lvl1pPr>
            <a:lvl2pPr marL="257175" indent="0" algn="ctr">
              <a:buNone/>
              <a:defRPr sz="1125"/>
            </a:lvl2pPr>
            <a:lvl3pPr marL="514350" indent="0" algn="ctr">
              <a:buNone/>
              <a:defRPr sz="1013"/>
            </a:lvl3pPr>
            <a:lvl4pPr marL="771525" indent="0" algn="ctr">
              <a:buNone/>
              <a:defRPr sz="900"/>
            </a:lvl4pPr>
            <a:lvl5pPr marL="1028700" indent="0" algn="ctr">
              <a:buNone/>
              <a:defRPr sz="900"/>
            </a:lvl5pPr>
            <a:lvl6pPr marL="1285875" indent="0" algn="ctr">
              <a:buNone/>
              <a:defRPr sz="900"/>
            </a:lvl6pPr>
            <a:lvl7pPr marL="1543050" indent="0" algn="ctr">
              <a:buNone/>
              <a:defRPr sz="900"/>
            </a:lvl7pPr>
            <a:lvl8pPr marL="1800225" indent="0" algn="ctr">
              <a:buNone/>
              <a:defRPr sz="900"/>
            </a:lvl8pPr>
            <a:lvl9pPr marL="2057400" indent="0" algn="ctr">
              <a:buNone/>
              <a:defRPr sz="9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F90C1F2-095F-1A89-ADBF-BB16CBB20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2479909-A14C-A704-74A8-A269F0815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3D673A2-ED8C-7D96-99AF-DF45E386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0585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D6FE6A9-F3A1-4639-D8BA-29346A09A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4CBCA48-4005-25A5-D66F-41BC75388D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5A328F9-EA76-B4B1-E958-3799E05D8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C9B54E0-F3CF-692E-8BF5-EF4D206D3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3695D95-9466-911B-6EAA-96896544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257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20087F0E-4DEB-99E2-4E9B-3EB4862144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330E86D-F7D9-16D1-6A7D-236B7AF882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024B392-2E9B-F8A8-97F3-75FF1D5BA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87927DD-352F-749E-A3C0-B0A41A5F0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B99AB9-E750-DB86-12B3-9728398379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89426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55BB2C-5D8E-4951-8C69-9850406F6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6E7B1B2-CC49-437A-8E22-867D820AD5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2F3353-F627-E48A-F5BC-1CF17E0CC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B8B1DEE-1B32-94A3-4AD6-06DD20458B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501B664-2FDF-AA86-0897-8562A1449C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31515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AAEF0E8-46AC-635D-1DA6-8240BA3AD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916" y="3039535"/>
            <a:ext cx="5915025" cy="5071532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6955D70-8171-0F5C-19E3-878CF5B82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7916" y="8159046"/>
            <a:ext cx="5915025" cy="2666999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A6B2E3-B328-1F62-2A76-A7D78FB77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DAC2AFE-31A1-E6E1-02D0-1DE177538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F1D772E-7F66-8DCF-25F5-A58102F46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5322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018D3E-10FF-D0D7-3F50-CCC00F6CF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1F9033A-5946-5E4A-491F-4BA098CD51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9D2DB02-6B62-5BAA-B120-F71298982F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52CFD00-ECDE-31F6-C774-853D78926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BFDA375-7DD9-275B-FD34-947DA40C8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61A0A7F2-69E7-DA18-54D9-74FBA4B27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2330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0FE218B-3A4E-BAC9-1D58-AD04182D45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1627DC1-DCF5-4126-CD4A-3B633745E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4E45236-B1CC-186B-BC47-DEAAB29260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1EF52262-7954-3C67-DA20-15CB8183C0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350" b="1"/>
            </a:lvl1pPr>
            <a:lvl2pPr marL="257175" indent="0">
              <a:buNone/>
              <a:defRPr sz="1125" b="1"/>
            </a:lvl2pPr>
            <a:lvl3pPr marL="514350" indent="0">
              <a:buNone/>
              <a:defRPr sz="1013" b="1"/>
            </a:lvl3pPr>
            <a:lvl4pPr marL="771525" indent="0">
              <a:buNone/>
              <a:defRPr sz="900" b="1"/>
            </a:lvl4pPr>
            <a:lvl5pPr marL="1028700" indent="0">
              <a:buNone/>
              <a:defRPr sz="900" b="1"/>
            </a:lvl5pPr>
            <a:lvl6pPr marL="1285875" indent="0">
              <a:buNone/>
              <a:defRPr sz="900" b="1"/>
            </a:lvl6pPr>
            <a:lvl7pPr marL="1543050" indent="0">
              <a:buNone/>
              <a:defRPr sz="900" b="1"/>
            </a:lvl7pPr>
            <a:lvl8pPr marL="1800225" indent="0">
              <a:buNone/>
              <a:defRPr sz="900" b="1"/>
            </a:lvl8pPr>
            <a:lvl9pPr marL="2057400" indent="0">
              <a:buNone/>
              <a:defRPr sz="9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8333F903-E041-B901-93BF-07BFF4F7AB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446884B-638D-F6EF-A0AB-24093F11B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2200C44-A81D-6687-D8C9-A5E50DBC9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BC93E604-A74A-3183-D09E-5DAB0280D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1765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6DB3C40-9895-7E02-5AA0-E3413DD88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7EF54B72-6965-4060-1100-5450D5C70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CC24570-EE44-4DB4-DC39-D625D6280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75521A4-0F9D-F0BA-3E20-D1A407FDA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3303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894120A-6E8F-960F-62F7-9938046D2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AFBBCF5-10CB-261B-2624-33118F0B7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D99B24C-CF88-F10F-E86A-777FF1B66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452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DE2C600-BA41-A53D-924F-3234934204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C045F8D-C8BC-1870-01F7-A173BE2BBF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C29A534D-FDC5-2703-8BD2-B7D12BE2F2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691E039-2551-BC2D-80D8-FBDA661D1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9C76BAC-A80E-547F-FDD5-23D911FA1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030A57F-47E9-6B32-3DFD-17FA842E7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089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B854A31-F32E-14F8-363C-4E2C7719F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3" cy="2844800"/>
          </a:xfrm>
        </p:spPr>
        <p:txBody>
          <a:bodyPr anchor="b"/>
          <a:lstStyle>
            <a:lvl1pPr>
              <a:defRPr sz="18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8E16B77B-9C43-753A-74C6-DCEA6F5F1E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915543" y="1755423"/>
            <a:ext cx="3471863" cy="8664222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478330B-FBD6-3475-0E76-F2CA3F733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3" cy="6776156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88"/>
            </a:lvl2pPr>
            <a:lvl3pPr marL="514350" indent="0">
              <a:buNone/>
              <a:defRPr sz="675"/>
            </a:lvl3pPr>
            <a:lvl4pPr marL="771525" indent="0">
              <a:buNone/>
              <a:defRPr sz="563"/>
            </a:lvl4pPr>
            <a:lvl5pPr marL="1028700" indent="0">
              <a:buNone/>
              <a:defRPr sz="563"/>
            </a:lvl5pPr>
            <a:lvl6pPr marL="1285875" indent="0">
              <a:buNone/>
              <a:defRPr sz="563"/>
            </a:lvl6pPr>
            <a:lvl7pPr marL="1543050" indent="0">
              <a:buNone/>
              <a:defRPr sz="563"/>
            </a:lvl7pPr>
            <a:lvl8pPr marL="1800225" indent="0">
              <a:buNone/>
              <a:defRPr sz="563"/>
            </a:lvl8pPr>
            <a:lvl9pPr marL="2057400" indent="0">
              <a:buNone/>
              <a:defRPr sz="56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8E6BED5-E326-848B-5B4C-09D632894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1B13770-9FC4-0151-09A3-68BA36D0E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E91F86B-428B-D00E-4001-C63519933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6428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D7A82C7C-2778-DF82-E33C-A422568A0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1488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7920BD8-4D2E-DED5-7310-23FCBF2C2E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AEA60C0-B6BD-9FF1-E93B-BCCEBCEB86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1488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57B0E-7CA5-4EE2-982A-6DF13832BCF1}" type="datetimeFigureOut">
              <a:rPr lang="it-IT" smtClean="0"/>
              <a:t>28/07/23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C1F6DC7-AA91-423E-06BB-C8138D0CFF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271713" y="11300179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2CD1D7E-7BB9-84CF-E27F-EF82A86FD6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843463" y="11300179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944D1-3DB3-4BD6-BE90-60FC4CA6E2A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058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588" indent="-128588" algn="l" defTabSz="51435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57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29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1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72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446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163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28813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5988" indent="-128588" algn="l" defTabSz="514350" rtl="0" eaLnBrk="1" latinLnBrk="0" hangingPunct="1">
        <a:lnSpc>
          <a:spcPct val="90000"/>
        </a:lnSpc>
        <a:spcBef>
          <a:spcPts val="28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magine 33" descr="Immagine che contiene bianco e nero, Fotografia monocromatica, monocromatico, nero&#10;&#10;Descrizione generata automaticamente">
            <a:extLst>
              <a:ext uri="{FF2B5EF4-FFF2-40B4-BE49-F238E27FC236}">
                <a16:creationId xmlns:a16="http://schemas.microsoft.com/office/drawing/2014/main" id="{8432D1BB-9706-FDE7-6D43-988B13D4A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2052680"/>
            <a:ext cx="1832742" cy="2772000"/>
          </a:xfrm>
          <a:prstGeom prst="rect">
            <a:avLst/>
          </a:prstGeom>
        </p:spPr>
      </p:pic>
      <p:pic>
        <p:nvPicPr>
          <p:cNvPr id="36" name="Immagine 35" descr="Immagine che contiene bianco e nero, monocromatico, Fotografia monocromatica&#10;&#10;Descrizione generata automaticamente">
            <a:extLst>
              <a:ext uri="{FF2B5EF4-FFF2-40B4-BE49-F238E27FC236}">
                <a16:creationId xmlns:a16="http://schemas.microsoft.com/office/drawing/2014/main" id="{72075FF5-8566-1029-79E3-F7A7068CD9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2009775"/>
            <a:ext cx="1731878" cy="2772000"/>
          </a:xfrm>
          <a:prstGeom prst="rect">
            <a:avLst/>
          </a:prstGeom>
        </p:spPr>
      </p:pic>
      <p:pic>
        <p:nvPicPr>
          <p:cNvPr id="38" name="Immagine 37" descr="Immagine che contiene monocromatico, Fotografia monocromatica, bianco e nero, nero&#10;&#10;Descrizione generata automaticamente">
            <a:extLst>
              <a:ext uri="{FF2B5EF4-FFF2-40B4-BE49-F238E27FC236}">
                <a16:creationId xmlns:a16="http://schemas.microsoft.com/office/drawing/2014/main" id="{69257588-4E6D-C3FF-F7A9-26002D14A1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401" y="5715436"/>
            <a:ext cx="1816754" cy="2772000"/>
          </a:xfrm>
          <a:prstGeom prst="rect">
            <a:avLst/>
          </a:prstGeom>
        </p:spPr>
      </p:pic>
      <p:pic>
        <p:nvPicPr>
          <p:cNvPr id="40" name="Immagine 39" descr="Immagine che contiene bianco e nero, Fotografia monocromatica, nero, monocromatico&#10;&#10;Descrizione generata automaticamente">
            <a:extLst>
              <a:ext uri="{FF2B5EF4-FFF2-40B4-BE49-F238E27FC236}">
                <a16:creationId xmlns:a16="http://schemas.microsoft.com/office/drawing/2014/main" id="{61F6A555-54D5-0A6C-2543-8F55D1564E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999" y="5709268"/>
            <a:ext cx="1769566" cy="2772000"/>
          </a:xfrm>
          <a:prstGeom prst="rect">
            <a:avLst/>
          </a:prstGeom>
        </p:spPr>
      </p:pic>
      <p:pic>
        <p:nvPicPr>
          <p:cNvPr id="42" name="Immagine 41" descr="Immagine che contiene bianco e nero, monocromatico, Fotografia monocromatica, nero&#10;&#10;Descrizione generata automaticamente">
            <a:extLst>
              <a:ext uri="{FF2B5EF4-FFF2-40B4-BE49-F238E27FC236}">
                <a16:creationId xmlns:a16="http://schemas.microsoft.com/office/drawing/2014/main" id="{3A286356-339F-AD8D-5BFE-5BABBAC5C69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822" y="2000250"/>
            <a:ext cx="1697964" cy="2772000"/>
          </a:xfrm>
          <a:prstGeom prst="rect">
            <a:avLst/>
          </a:prstGeom>
        </p:spPr>
      </p:pic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35A3474E-0FDB-3516-0D92-0ABAC32E8BAC}"/>
              </a:ext>
            </a:extLst>
          </p:cNvPr>
          <p:cNvSpPr txBox="1"/>
          <p:nvPr/>
        </p:nvSpPr>
        <p:spPr>
          <a:xfrm>
            <a:off x="723585" y="1750123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XPO1</a:t>
            </a: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3E160C4F-D66E-45A6-670B-7C399A4D46BA}"/>
              </a:ext>
            </a:extLst>
          </p:cNvPr>
          <p:cNvSpPr txBox="1"/>
          <p:nvPr/>
        </p:nvSpPr>
        <p:spPr>
          <a:xfrm>
            <a:off x="723585" y="5420423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XPO1</a:t>
            </a: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18A5116C-4C6F-EF30-D5BF-7450874A090F}"/>
              </a:ext>
            </a:extLst>
          </p:cNvPr>
          <p:cNvSpPr txBox="1"/>
          <p:nvPr/>
        </p:nvSpPr>
        <p:spPr>
          <a:xfrm>
            <a:off x="2795885" y="1672366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TNPO1</a:t>
            </a: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9ADE9937-180F-0AF8-132B-E2C244402338}"/>
              </a:ext>
            </a:extLst>
          </p:cNvPr>
          <p:cNvSpPr txBox="1"/>
          <p:nvPr/>
        </p:nvSpPr>
        <p:spPr>
          <a:xfrm>
            <a:off x="2783185" y="5329966"/>
            <a:ext cx="6623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TNPO1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A27AB186-3AD8-E2A5-4FB0-13F1F321E1B0}"/>
              </a:ext>
            </a:extLst>
          </p:cNvPr>
          <p:cNvSpPr txBox="1"/>
          <p:nvPr/>
        </p:nvSpPr>
        <p:spPr>
          <a:xfrm>
            <a:off x="4801261" y="1604812"/>
            <a:ext cx="5897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 IX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C4BD968-71DD-834B-BA78-B24D5EC010C1}"/>
              </a:ext>
            </a:extLst>
          </p:cNvPr>
          <p:cNvSpPr txBox="1"/>
          <p:nvPr/>
        </p:nvSpPr>
        <p:spPr>
          <a:xfrm>
            <a:off x="228601" y="1105589"/>
            <a:ext cx="6494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Succoio_supplementary_materials</a:t>
            </a:r>
            <a:r>
              <a:rPr lang="it-IT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– </a:t>
            </a:r>
            <a:r>
              <a:rPr lang="it-IT" sz="1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Uncropped</a:t>
            </a:r>
            <a:r>
              <a:rPr lang="it-IT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images for Figure 1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51676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Immagine che contiene bianco e nero, monocromatico, sfuocato, Fotografia monocromatica&#10;&#10;Descrizione generata automaticamente">
            <a:extLst>
              <a:ext uri="{FF2B5EF4-FFF2-40B4-BE49-F238E27FC236}">
                <a16:creationId xmlns:a16="http://schemas.microsoft.com/office/drawing/2014/main" id="{40F8834E-6982-FA5E-10B0-050CE9FE03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50" y="3886200"/>
            <a:ext cx="1619852" cy="2772000"/>
          </a:xfrm>
          <a:prstGeom prst="rect">
            <a:avLst/>
          </a:prstGeom>
        </p:spPr>
      </p:pic>
      <p:pic>
        <p:nvPicPr>
          <p:cNvPr id="7" name="Immagine 6" descr="Immagine che contiene bianco e nero, monocromatico, Fotografia monocromatica, nero&#10;&#10;Descrizione generata automaticamente">
            <a:extLst>
              <a:ext uri="{FF2B5EF4-FFF2-40B4-BE49-F238E27FC236}">
                <a16:creationId xmlns:a16="http://schemas.microsoft.com/office/drawing/2014/main" id="{1F59B8F0-F8BE-DA91-5D1D-82463BE6BF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551" y="3884612"/>
            <a:ext cx="1707671" cy="2772000"/>
          </a:xfrm>
          <a:prstGeom prst="rect">
            <a:avLst/>
          </a:prstGeom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5BC93C82-F177-F07C-3998-DECC0CD4580D}"/>
              </a:ext>
            </a:extLst>
          </p:cNvPr>
          <p:cNvSpPr txBox="1"/>
          <p:nvPr/>
        </p:nvSpPr>
        <p:spPr>
          <a:xfrm>
            <a:off x="1245261" y="3484412"/>
            <a:ext cx="5897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 IX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649068C-6520-7CA6-8329-E241DAD6E6CE}"/>
              </a:ext>
            </a:extLst>
          </p:cNvPr>
          <p:cNvSpPr txBox="1"/>
          <p:nvPr/>
        </p:nvSpPr>
        <p:spPr>
          <a:xfrm>
            <a:off x="3201061" y="3497112"/>
            <a:ext cx="6367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GRP78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77D8556-B33E-2B4C-8D7F-F891FE105BFA}"/>
              </a:ext>
            </a:extLst>
          </p:cNvPr>
          <p:cNvSpPr txBox="1"/>
          <p:nvPr/>
        </p:nvSpPr>
        <p:spPr>
          <a:xfrm>
            <a:off x="228601" y="1105589"/>
            <a:ext cx="6494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Succoio_supplementary_materials</a:t>
            </a:r>
            <a:r>
              <a:rPr lang="it-IT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– </a:t>
            </a:r>
            <a:r>
              <a:rPr lang="it-IT" sz="1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Uncropped</a:t>
            </a:r>
            <a:r>
              <a:rPr lang="it-IT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images for Figure 3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97198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A239C9E-13E0-4F9F-BBFA-4A3CB45F6F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22" t="19631" r="43951" b="24096"/>
          <a:stretch/>
        </p:blipFill>
        <p:spPr>
          <a:xfrm rot="16200000">
            <a:off x="-182450" y="2201750"/>
            <a:ext cx="3771900" cy="277200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EE9D5A1-DE99-FF96-60FE-06D9141713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90" t="23200" r="46288" b="6060"/>
          <a:stretch/>
        </p:blipFill>
        <p:spPr>
          <a:xfrm>
            <a:off x="3891215" y="4914900"/>
            <a:ext cx="2877885" cy="37338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13F6F9CB-7C66-74B7-C3B5-04A5906FD4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668" t="19639" r="52422" b="14658"/>
          <a:stretch/>
        </p:blipFill>
        <p:spPr>
          <a:xfrm>
            <a:off x="634999" y="8293100"/>
            <a:ext cx="2641601" cy="3530600"/>
          </a:xfrm>
          <a:prstGeom prst="rect">
            <a:avLst/>
          </a:prstGeom>
        </p:spPr>
      </p:pic>
      <p:sp>
        <p:nvSpPr>
          <p:cNvPr id="9" name="Titolo 1">
            <a:extLst>
              <a:ext uri="{FF2B5EF4-FFF2-40B4-BE49-F238E27FC236}">
                <a16:creationId xmlns:a16="http://schemas.microsoft.com/office/drawing/2014/main" id="{99ADDA88-25F5-B406-29C2-F68A57DC9632}"/>
              </a:ext>
            </a:extLst>
          </p:cNvPr>
          <p:cNvSpPr txBox="1">
            <a:spLocks/>
          </p:cNvSpPr>
          <p:nvPr/>
        </p:nvSpPr>
        <p:spPr bwMode="auto">
          <a:xfrm>
            <a:off x="2074895" y="1521197"/>
            <a:ext cx="695207" cy="33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  <a:t>MUT4</a:t>
            </a:r>
            <a:b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it-IT" altLang="it-IT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0" name="Titolo 1">
            <a:extLst>
              <a:ext uri="{FF2B5EF4-FFF2-40B4-BE49-F238E27FC236}">
                <a16:creationId xmlns:a16="http://schemas.microsoft.com/office/drawing/2014/main" id="{6AC494F2-2011-3D54-80A4-169307683434}"/>
              </a:ext>
            </a:extLst>
          </p:cNvPr>
          <p:cNvSpPr txBox="1">
            <a:spLocks/>
          </p:cNvSpPr>
          <p:nvPr/>
        </p:nvSpPr>
        <p:spPr bwMode="auto">
          <a:xfrm>
            <a:off x="1283511" y="1554105"/>
            <a:ext cx="797908" cy="29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  <a:t>WT</a:t>
            </a:r>
            <a:b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it-IT" altLang="it-IT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1" name="Titolo 1">
            <a:extLst>
              <a:ext uri="{FF2B5EF4-FFF2-40B4-BE49-F238E27FC236}">
                <a16:creationId xmlns:a16="http://schemas.microsoft.com/office/drawing/2014/main" id="{4328AB7F-D2C7-CC5A-AE70-9106B1F5F763}"/>
              </a:ext>
            </a:extLst>
          </p:cNvPr>
          <p:cNvSpPr txBox="1">
            <a:spLocks/>
          </p:cNvSpPr>
          <p:nvPr/>
        </p:nvSpPr>
        <p:spPr bwMode="auto">
          <a:xfrm>
            <a:off x="346447" y="1580575"/>
            <a:ext cx="756516" cy="248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  <a:t>MUT1</a:t>
            </a:r>
            <a:br>
              <a:rPr lang="it-IT" altLang="it-IT" sz="1200" b="1" dirty="0"/>
            </a:br>
            <a:endParaRPr lang="it-IT" altLang="it-IT" sz="1200" b="1" dirty="0"/>
          </a:p>
        </p:txBody>
      </p:sp>
      <p:sp>
        <p:nvSpPr>
          <p:cNvPr id="12" name="Titolo 1">
            <a:extLst>
              <a:ext uri="{FF2B5EF4-FFF2-40B4-BE49-F238E27FC236}">
                <a16:creationId xmlns:a16="http://schemas.microsoft.com/office/drawing/2014/main" id="{72075FA0-458E-6D9D-0AE8-9605B02C8110}"/>
              </a:ext>
            </a:extLst>
          </p:cNvPr>
          <p:cNvSpPr txBox="1">
            <a:spLocks/>
          </p:cNvSpPr>
          <p:nvPr/>
        </p:nvSpPr>
        <p:spPr bwMode="auto">
          <a:xfrm>
            <a:off x="5872195" y="4708897"/>
            <a:ext cx="695207" cy="33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  <a:t>MUT4</a:t>
            </a:r>
            <a:b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it-IT" altLang="it-IT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" name="Titolo 1">
            <a:extLst>
              <a:ext uri="{FF2B5EF4-FFF2-40B4-BE49-F238E27FC236}">
                <a16:creationId xmlns:a16="http://schemas.microsoft.com/office/drawing/2014/main" id="{66FFA05D-5AAD-B325-B605-301267E35C53}"/>
              </a:ext>
            </a:extLst>
          </p:cNvPr>
          <p:cNvSpPr txBox="1">
            <a:spLocks/>
          </p:cNvSpPr>
          <p:nvPr/>
        </p:nvSpPr>
        <p:spPr bwMode="auto">
          <a:xfrm>
            <a:off x="5068111" y="4627505"/>
            <a:ext cx="797908" cy="29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  <a:t>WT</a:t>
            </a:r>
            <a:b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it-IT" altLang="it-IT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4" name="Titolo 1">
            <a:extLst>
              <a:ext uri="{FF2B5EF4-FFF2-40B4-BE49-F238E27FC236}">
                <a16:creationId xmlns:a16="http://schemas.microsoft.com/office/drawing/2014/main" id="{7CA61E69-F025-5DBD-4D63-C977C5018851}"/>
              </a:ext>
            </a:extLst>
          </p:cNvPr>
          <p:cNvSpPr txBox="1">
            <a:spLocks/>
          </p:cNvSpPr>
          <p:nvPr/>
        </p:nvSpPr>
        <p:spPr bwMode="auto">
          <a:xfrm>
            <a:off x="4029447" y="4666675"/>
            <a:ext cx="756516" cy="248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  <a:t>MUT1</a:t>
            </a:r>
            <a:br>
              <a:rPr lang="it-IT" altLang="it-IT" sz="1200" b="1" dirty="0"/>
            </a:br>
            <a:endParaRPr lang="it-IT" altLang="it-IT" sz="1200" b="1" dirty="0"/>
          </a:p>
        </p:txBody>
      </p:sp>
      <p:sp>
        <p:nvSpPr>
          <p:cNvPr id="18" name="Titolo 1">
            <a:extLst>
              <a:ext uri="{FF2B5EF4-FFF2-40B4-BE49-F238E27FC236}">
                <a16:creationId xmlns:a16="http://schemas.microsoft.com/office/drawing/2014/main" id="{ABBE579D-E8A5-2477-6C93-C6704590D59B}"/>
              </a:ext>
            </a:extLst>
          </p:cNvPr>
          <p:cNvSpPr txBox="1">
            <a:spLocks/>
          </p:cNvSpPr>
          <p:nvPr/>
        </p:nvSpPr>
        <p:spPr bwMode="auto">
          <a:xfrm>
            <a:off x="2557495" y="8061697"/>
            <a:ext cx="695207" cy="331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  <a:t>MUT4</a:t>
            </a:r>
            <a:b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it-IT" altLang="it-IT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" name="Titolo 1">
            <a:extLst>
              <a:ext uri="{FF2B5EF4-FFF2-40B4-BE49-F238E27FC236}">
                <a16:creationId xmlns:a16="http://schemas.microsoft.com/office/drawing/2014/main" id="{F1118146-459E-C7B7-C7E9-35F84A282FE7}"/>
              </a:ext>
            </a:extLst>
          </p:cNvPr>
          <p:cNvSpPr txBox="1">
            <a:spLocks/>
          </p:cNvSpPr>
          <p:nvPr/>
        </p:nvSpPr>
        <p:spPr bwMode="auto">
          <a:xfrm>
            <a:off x="1766111" y="8094605"/>
            <a:ext cx="797908" cy="293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  <a:t>WT</a:t>
            </a:r>
            <a:b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</a:br>
            <a:endParaRPr lang="it-IT" altLang="it-IT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0" name="Titolo 1">
            <a:extLst>
              <a:ext uri="{FF2B5EF4-FFF2-40B4-BE49-F238E27FC236}">
                <a16:creationId xmlns:a16="http://schemas.microsoft.com/office/drawing/2014/main" id="{FEE52940-B662-D28F-C3DE-475445E86751}"/>
              </a:ext>
            </a:extLst>
          </p:cNvPr>
          <p:cNvSpPr txBox="1">
            <a:spLocks/>
          </p:cNvSpPr>
          <p:nvPr/>
        </p:nvSpPr>
        <p:spPr bwMode="auto">
          <a:xfrm>
            <a:off x="829047" y="8121075"/>
            <a:ext cx="756516" cy="248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it-IT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  <a:t>MUT1</a:t>
            </a:r>
            <a:br>
              <a:rPr lang="it-IT" altLang="it-IT" sz="1200" b="1" dirty="0"/>
            </a:br>
            <a:endParaRPr lang="it-IT" altLang="it-IT" sz="1200" b="1" dirty="0"/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81B450BA-AF43-09A2-D053-7F5E88C3E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074" y="11811440"/>
            <a:ext cx="233484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  <a:t>Neuraminidase + O-</a:t>
            </a:r>
            <a:r>
              <a:rPr lang="en-GB" altLang="it-IT" sz="1200" b="1" dirty="0" err="1">
                <a:latin typeface="Times" panose="02020603050405020304" pitchFamily="18" charset="0"/>
                <a:cs typeface="Times" panose="02020603050405020304" pitchFamily="18" charset="0"/>
              </a:rPr>
              <a:t>Glycosydase</a:t>
            </a:r>
            <a:endParaRPr lang="en-GB" altLang="it-IT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2" name="Rettangolo 35">
            <a:extLst>
              <a:ext uri="{FF2B5EF4-FFF2-40B4-BE49-F238E27FC236}">
                <a16:creationId xmlns:a16="http://schemas.microsoft.com/office/drawing/2014/main" id="{715F7790-156B-24C5-4238-2119C862C3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7439" y="8691978"/>
            <a:ext cx="1055266" cy="240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it-IT" sz="1200" b="1" dirty="0">
                <a:latin typeface="Times" panose="02020603050405020304" pitchFamily="18" charset="0"/>
                <a:cs typeface="Times" panose="02020603050405020304" pitchFamily="18" charset="0"/>
              </a:rPr>
              <a:t>O-</a:t>
            </a:r>
            <a:r>
              <a:rPr lang="en-GB" altLang="it-IT" sz="1200" b="1" dirty="0" err="1">
                <a:latin typeface="Times" panose="02020603050405020304" pitchFamily="18" charset="0"/>
                <a:cs typeface="Times" panose="02020603050405020304" pitchFamily="18" charset="0"/>
              </a:rPr>
              <a:t>Glycosydase</a:t>
            </a:r>
            <a:endParaRPr lang="en-GB" altLang="it-IT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3" name="Rettangolo 46">
            <a:extLst>
              <a:ext uri="{FF2B5EF4-FFF2-40B4-BE49-F238E27FC236}">
                <a16:creationId xmlns:a16="http://schemas.microsoft.com/office/drawing/2014/main" id="{5B177AE0-216D-E59F-B159-E4D1B5A46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8152" y="5576157"/>
            <a:ext cx="590729" cy="240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it-IT" altLang="it-IT" sz="1200" b="1" dirty="0" err="1">
                <a:latin typeface="Times" panose="02020603050405020304" pitchFamily="18" charset="0"/>
                <a:cs typeface="Times" panose="02020603050405020304" pitchFamily="18" charset="0"/>
              </a:rPr>
              <a:t>EndoH</a:t>
            </a:r>
            <a:endParaRPr lang="it-IT" altLang="it-IT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EBAB70AB-6AB0-5C4D-B112-E503FBCAA378}"/>
              </a:ext>
            </a:extLst>
          </p:cNvPr>
          <p:cNvSpPr txBox="1"/>
          <p:nvPr/>
        </p:nvSpPr>
        <p:spPr>
          <a:xfrm>
            <a:off x="228601" y="1105589"/>
            <a:ext cx="6494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Succoio_supplementary_materials</a:t>
            </a:r>
            <a:r>
              <a:rPr lang="it-IT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– </a:t>
            </a:r>
            <a:r>
              <a:rPr lang="it-IT" sz="18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Uncropped</a:t>
            </a:r>
            <a:r>
              <a:rPr lang="it-IT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 images for Figure4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5563667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64</Words>
  <Application>Microsoft Macintosh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SARA AMIRANDA</dc:creator>
  <cp:lastModifiedBy>NICOLA ZAMBRANO</cp:lastModifiedBy>
  <cp:revision>2</cp:revision>
  <dcterms:created xsi:type="dcterms:W3CDTF">2023-07-27T18:08:46Z</dcterms:created>
  <dcterms:modified xsi:type="dcterms:W3CDTF">2023-07-28T09:21:27Z</dcterms:modified>
</cp:coreProperties>
</file>