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2" autoAdjust="0"/>
    <p:restoredTop sz="94660"/>
  </p:normalViewPr>
  <p:slideViewPr>
    <p:cSldViewPr snapToGrid="0">
      <p:cViewPr varScale="1">
        <p:scale>
          <a:sx n="105" d="100"/>
          <a:sy n="105" d="100"/>
        </p:scale>
        <p:origin x="636"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BD8B4-3818-411B-9DA2-843FD56950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2F93D0DE-FBE8-4DD5-A202-21BE5051FB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2F2DD063-EDF8-4222-929B-49DFC19B6B75}"/>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5" name="Footer Placeholder 4">
            <a:extLst>
              <a:ext uri="{FF2B5EF4-FFF2-40B4-BE49-F238E27FC236}">
                <a16:creationId xmlns:a16="http://schemas.microsoft.com/office/drawing/2014/main" id="{774C8DC3-190D-484B-8656-BC08EDB0F02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74F0D0E-8D0F-4F7A-BB27-7365CAF8C1E4}"/>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901415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148ED-38A6-4097-8DDD-BBB4ABD790A6}"/>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E7570A3D-2595-4929-ADF4-18BF8E1221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4DB50C9-A306-41DB-9CBA-1FC60C6CD48A}"/>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5" name="Footer Placeholder 4">
            <a:extLst>
              <a:ext uri="{FF2B5EF4-FFF2-40B4-BE49-F238E27FC236}">
                <a16:creationId xmlns:a16="http://schemas.microsoft.com/office/drawing/2014/main" id="{8D2714A9-3C7F-4D4D-9143-C2CC38BAFED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1E67B19-E7F4-46F5-A8BA-9415138C0568}"/>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1068660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4B49F1-723F-47FB-827E-06AB31CD4CE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938FC602-CA66-487E-A40B-DE7ACF3035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585981E-1930-469D-ACBD-A3CCBA293B19}"/>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5" name="Footer Placeholder 4">
            <a:extLst>
              <a:ext uri="{FF2B5EF4-FFF2-40B4-BE49-F238E27FC236}">
                <a16:creationId xmlns:a16="http://schemas.microsoft.com/office/drawing/2014/main" id="{311F23BD-DADB-4041-97AC-985C692F159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66010D1-0A74-4853-9A0A-71EF934A3172}"/>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3463660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A398E-53DF-43F9-B6C5-0077F95541D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DEBAED4B-6DA3-402D-92E0-163F862E34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D88D3F71-F2C6-40EE-86E5-937A6D1255EC}"/>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5" name="Footer Placeholder 4">
            <a:extLst>
              <a:ext uri="{FF2B5EF4-FFF2-40B4-BE49-F238E27FC236}">
                <a16:creationId xmlns:a16="http://schemas.microsoft.com/office/drawing/2014/main" id="{DAA6CA6B-8E91-4760-9249-3D05F4DF44F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C212616D-8ADD-4D74-8BB5-7F4CBAEB1650}"/>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1879319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C301B-D320-4E33-BB4B-3F50853233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9EAF68F3-2989-4CB6-8B12-7A6F968431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DD700F-9DE3-411F-BA46-4F818818B7EC}"/>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5" name="Footer Placeholder 4">
            <a:extLst>
              <a:ext uri="{FF2B5EF4-FFF2-40B4-BE49-F238E27FC236}">
                <a16:creationId xmlns:a16="http://schemas.microsoft.com/office/drawing/2014/main" id="{0E6E61A5-4CB6-4A6D-9EE7-FD5D54062D6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21BACBB-518D-4677-9C04-422A7A8A5AD6}"/>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919137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C99F1-EC8F-4A46-96C8-EDD5A5A1EB5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1D102D98-F01F-482D-BA80-2E182057A6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2171C2AB-5674-4C8C-8796-1EA72AF1F0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A9A95775-E0D9-4929-B15E-DB95EAB665C7}"/>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6" name="Footer Placeholder 5">
            <a:extLst>
              <a:ext uri="{FF2B5EF4-FFF2-40B4-BE49-F238E27FC236}">
                <a16:creationId xmlns:a16="http://schemas.microsoft.com/office/drawing/2014/main" id="{9F29F4D2-588E-4232-8287-3C66A2A566D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F140A85-5BFC-43C3-B56E-CAAF2CBB648C}"/>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1874541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79A90-9509-49A5-952B-DEBB73D6EF83}"/>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9A20F1C-B9EE-4B9F-B526-04BCB1198E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ABFEAF9-B1B3-4914-BB19-81010953F1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A71B2B4B-A7C4-44A4-A225-89F64C1709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88A5B4-0D4E-44CD-8A13-1EC0A866CA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EB9CA4F8-5A16-4507-83F7-CBF14C22C99C}"/>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8" name="Footer Placeholder 7">
            <a:extLst>
              <a:ext uri="{FF2B5EF4-FFF2-40B4-BE49-F238E27FC236}">
                <a16:creationId xmlns:a16="http://schemas.microsoft.com/office/drawing/2014/main" id="{F80329D4-7D5E-496E-9C1B-F2F0DFB9D1AC}"/>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4B7A8A25-BCD8-4600-88E9-FE4B11C39825}"/>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1973593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A1529-E8B0-4A1B-B8F3-3DD088434074}"/>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48609999-C56F-45D6-BFBE-BDCBB167A789}"/>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4" name="Footer Placeholder 3">
            <a:extLst>
              <a:ext uri="{FF2B5EF4-FFF2-40B4-BE49-F238E27FC236}">
                <a16:creationId xmlns:a16="http://schemas.microsoft.com/office/drawing/2014/main" id="{00760274-0E37-4C31-B7BE-D6A6B9E94956}"/>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BFEF341A-FB99-4EAB-B974-7DC3D04B054B}"/>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3497315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598CDC-297D-46D5-88EF-143980095A23}"/>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3" name="Footer Placeholder 2">
            <a:extLst>
              <a:ext uri="{FF2B5EF4-FFF2-40B4-BE49-F238E27FC236}">
                <a16:creationId xmlns:a16="http://schemas.microsoft.com/office/drawing/2014/main" id="{F3B3A161-0F1E-441C-B66D-BCB4C48CB6D6}"/>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D356ABDA-2CA1-482A-917B-007B6B8EDF30}"/>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1669241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A0B76-9CE2-446B-9CE3-C9940409C9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33F1330E-FB3A-4F6B-A34C-0D9A99E22D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B4DFB4BE-1FD5-4DF3-840D-57FD42D222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57D48C-071C-46B1-A559-FF618D0C905B}"/>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6" name="Footer Placeholder 5">
            <a:extLst>
              <a:ext uri="{FF2B5EF4-FFF2-40B4-BE49-F238E27FC236}">
                <a16:creationId xmlns:a16="http://schemas.microsoft.com/office/drawing/2014/main" id="{5436DBDD-56E5-4368-851B-B61EB4740D7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097966A-964F-4BA8-9A85-3B53E1DED56E}"/>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3844423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8936D-FCA9-4A07-A544-AA41E531B5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CED8CDF2-CDF8-4D0C-8F6F-21F47B7F28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1C6159E4-D4C2-432F-905C-EBE0F218F0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CCD1CE-6856-4CAD-98F2-8BB9010820B4}"/>
              </a:ext>
            </a:extLst>
          </p:cNvPr>
          <p:cNvSpPr>
            <a:spLocks noGrp="1"/>
          </p:cNvSpPr>
          <p:nvPr>
            <p:ph type="dt" sz="half" idx="10"/>
          </p:nvPr>
        </p:nvSpPr>
        <p:spPr/>
        <p:txBody>
          <a:bodyPr/>
          <a:lstStyle/>
          <a:p>
            <a:fld id="{A1FB0136-91DB-4034-B0B9-283F41141651}" type="datetimeFigureOut">
              <a:rPr lang="en-AU" smtClean="0"/>
              <a:t>1/11/2021</a:t>
            </a:fld>
            <a:endParaRPr lang="en-AU"/>
          </a:p>
        </p:txBody>
      </p:sp>
      <p:sp>
        <p:nvSpPr>
          <p:cNvPr id="6" name="Footer Placeholder 5">
            <a:extLst>
              <a:ext uri="{FF2B5EF4-FFF2-40B4-BE49-F238E27FC236}">
                <a16:creationId xmlns:a16="http://schemas.microsoft.com/office/drawing/2014/main" id="{54A1D3E6-8CF7-4360-8CE5-22AC7F651F9F}"/>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73674CB-797E-4D18-A251-D8917288AF29}"/>
              </a:ext>
            </a:extLst>
          </p:cNvPr>
          <p:cNvSpPr>
            <a:spLocks noGrp="1"/>
          </p:cNvSpPr>
          <p:nvPr>
            <p:ph type="sldNum" sz="quarter" idx="12"/>
          </p:nvPr>
        </p:nvSpPr>
        <p:spPr/>
        <p:txBody>
          <a:bodyPr/>
          <a:lstStyle/>
          <a:p>
            <a:fld id="{C220AB77-F9A0-4F86-B8D7-FAF6ABF804B6}" type="slidenum">
              <a:rPr lang="en-AU" smtClean="0"/>
              <a:t>‹#›</a:t>
            </a:fld>
            <a:endParaRPr lang="en-AU"/>
          </a:p>
        </p:txBody>
      </p:sp>
    </p:spTree>
    <p:extLst>
      <p:ext uri="{BB962C8B-B14F-4D97-AF65-F5344CB8AC3E}">
        <p14:creationId xmlns:p14="http://schemas.microsoft.com/office/powerpoint/2010/main" val="935206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24CF0D-316D-4C92-9CFD-CB7C3E86EB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77B275C0-E5AA-43FD-9197-8014ACF7C7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FDD479B-746D-43D4-A255-E81AFC0384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FB0136-91DB-4034-B0B9-283F41141651}" type="datetimeFigureOut">
              <a:rPr lang="en-AU" smtClean="0"/>
              <a:t>1/11/2021</a:t>
            </a:fld>
            <a:endParaRPr lang="en-AU"/>
          </a:p>
        </p:txBody>
      </p:sp>
      <p:sp>
        <p:nvSpPr>
          <p:cNvPr id="5" name="Footer Placeholder 4">
            <a:extLst>
              <a:ext uri="{FF2B5EF4-FFF2-40B4-BE49-F238E27FC236}">
                <a16:creationId xmlns:a16="http://schemas.microsoft.com/office/drawing/2014/main" id="{C56A06F9-F7E1-4A8B-8AC4-6483550F93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952530DF-9821-44C2-83BF-3DA1D2DEB0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20AB77-F9A0-4F86-B8D7-FAF6ABF804B6}" type="slidenum">
              <a:rPr lang="en-AU" smtClean="0"/>
              <a:t>‹#›</a:t>
            </a:fld>
            <a:endParaRPr lang="en-AU"/>
          </a:p>
        </p:txBody>
      </p:sp>
    </p:spTree>
    <p:extLst>
      <p:ext uri="{BB962C8B-B14F-4D97-AF65-F5344CB8AC3E}">
        <p14:creationId xmlns:p14="http://schemas.microsoft.com/office/powerpoint/2010/main" val="1318395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512E18F-B0FF-4EDD-90D5-9986C775F071}"/>
              </a:ext>
            </a:extLst>
          </p:cNvPr>
          <p:cNvSpPr txBox="1"/>
          <p:nvPr/>
        </p:nvSpPr>
        <p:spPr>
          <a:xfrm>
            <a:off x="5382491" y="608004"/>
            <a:ext cx="6096000" cy="626646"/>
          </a:xfrm>
          <a:prstGeom prst="rect">
            <a:avLst/>
          </a:prstGeom>
          <a:noFill/>
        </p:spPr>
        <p:txBody>
          <a:bodyPr wrap="square">
            <a:spAutoFit/>
          </a:bodyPr>
          <a:lstStyle/>
          <a:p>
            <a:pPr>
              <a:lnSpc>
                <a:spcPct val="107000"/>
              </a:lnSpc>
              <a:spcAft>
                <a:spcPts val="800"/>
              </a:spcAft>
            </a:pPr>
            <a:r>
              <a:rPr lang="en-GB" sz="1100" b="1" dirty="0">
                <a:effectLst/>
                <a:latin typeface="Arial" panose="020B0604020202020204" pitchFamily="34" charset="0"/>
                <a:ea typeface="DengXian" panose="02010600030101010101" pitchFamily="2" charset="-122"/>
                <a:cs typeface="Times New Roman" panose="02020603050405020304" pitchFamily="18" charset="0"/>
              </a:rPr>
              <a:t>Fig S1</a:t>
            </a:r>
            <a:r>
              <a:rPr lang="en-GB" sz="1100" dirty="0">
                <a:effectLst/>
                <a:latin typeface="Arial" panose="020B0604020202020204" pitchFamily="34" charset="0"/>
                <a:ea typeface="DengXian" panose="02010600030101010101" pitchFamily="2" charset="-122"/>
                <a:cs typeface="Times New Roman" panose="02020603050405020304" pitchFamily="18" charset="0"/>
              </a:rPr>
              <a:t>. Effect of salinity on biomass, plant height, tiller numbers and total chlorophyll of cultivated and wild rice species after 42 days of 100 mM NaCl. Mean ± SE (n= 4). Different lowercase letters indicate significant differences at P&lt;0.05.</a:t>
            </a:r>
            <a:endParaRPr lang="en-AU" sz="1100" dirty="0">
              <a:effectLst/>
              <a:latin typeface="Calibri" panose="020F0502020204030204" pitchFamily="34" charset="0"/>
              <a:ea typeface="DengXian" panose="02010600030101010101" pitchFamily="2" charset="-122"/>
              <a:cs typeface="Times New Roman" panose="02020603050405020304" pitchFamily="18" charset="0"/>
            </a:endParaRPr>
          </a:p>
        </p:txBody>
      </p:sp>
      <p:pic>
        <p:nvPicPr>
          <p:cNvPr id="7" name="Picture 6">
            <a:extLst>
              <a:ext uri="{FF2B5EF4-FFF2-40B4-BE49-F238E27FC236}">
                <a16:creationId xmlns:a16="http://schemas.microsoft.com/office/drawing/2014/main" id="{228C87C9-01CA-4FEE-82F6-D4925A66BCC2}"/>
              </a:ext>
            </a:extLst>
          </p:cNvPr>
          <p:cNvPicPr>
            <a:picLocks noChangeAspect="1"/>
          </p:cNvPicPr>
          <p:nvPr/>
        </p:nvPicPr>
        <p:blipFill>
          <a:blip r:embed="rId2"/>
          <a:stretch>
            <a:fillRect/>
          </a:stretch>
        </p:blipFill>
        <p:spPr>
          <a:xfrm>
            <a:off x="1277130" y="1419302"/>
            <a:ext cx="8765286" cy="4203954"/>
          </a:xfrm>
          <a:prstGeom prst="rect">
            <a:avLst/>
          </a:prstGeom>
        </p:spPr>
      </p:pic>
    </p:spTree>
    <p:extLst>
      <p:ext uri="{BB962C8B-B14F-4D97-AF65-F5344CB8AC3E}">
        <p14:creationId xmlns:p14="http://schemas.microsoft.com/office/powerpoint/2010/main" val="2354999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392E1E-258B-48EF-A4C8-036E195D329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8637" y="608004"/>
            <a:ext cx="7019925" cy="5827395"/>
          </a:xfrm>
          <a:prstGeom prst="rect">
            <a:avLst/>
          </a:prstGeom>
          <a:noFill/>
        </p:spPr>
      </p:pic>
      <p:sp>
        <p:nvSpPr>
          <p:cNvPr id="7" name="TextBox 6">
            <a:extLst>
              <a:ext uri="{FF2B5EF4-FFF2-40B4-BE49-F238E27FC236}">
                <a16:creationId xmlns:a16="http://schemas.microsoft.com/office/drawing/2014/main" id="{DAD97E89-D413-45CA-8B51-1D9838FDEB6A}"/>
              </a:ext>
            </a:extLst>
          </p:cNvPr>
          <p:cNvSpPr txBox="1"/>
          <p:nvPr/>
        </p:nvSpPr>
        <p:spPr>
          <a:xfrm>
            <a:off x="7751619" y="725886"/>
            <a:ext cx="4059382" cy="1938992"/>
          </a:xfrm>
          <a:prstGeom prst="rect">
            <a:avLst/>
          </a:prstGeom>
          <a:noFill/>
        </p:spPr>
        <p:txBody>
          <a:bodyPr wrap="square">
            <a:spAutoFit/>
          </a:bodyPr>
          <a:lstStyle/>
          <a:p>
            <a:pPr algn="just">
              <a:spcAft>
                <a:spcPts val="450"/>
              </a:spcAft>
            </a:pPr>
            <a:r>
              <a:rPr lang="en-AU" sz="1200" b="1" kern="1200" dirty="0">
                <a:effectLst/>
                <a:latin typeface="Arial" panose="020B0604020202020204" pitchFamily="34" charset="0"/>
                <a:ea typeface="DengXian" panose="02010600030101010101" pitchFamily="2" charset="-122"/>
                <a:cs typeface="Arial" panose="020B0604020202020204" pitchFamily="34" charset="0"/>
              </a:rPr>
              <a:t>Fig. S2.</a:t>
            </a:r>
            <a:r>
              <a:rPr lang="en-AU" sz="1200" kern="1200" dirty="0">
                <a:effectLst/>
                <a:latin typeface="Arial" panose="020B0604020202020204" pitchFamily="34" charset="0"/>
                <a:ea typeface="DengXian" panose="02010600030101010101" pitchFamily="2" charset="-122"/>
                <a:cs typeface="Arial" panose="020B0604020202020204" pitchFamily="34" charset="0"/>
              </a:rPr>
              <a:t> </a:t>
            </a:r>
            <a:r>
              <a:rPr lang="en-AU" sz="1200" dirty="0">
                <a:effectLst/>
                <a:latin typeface="Arial" panose="020B0604020202020204" pitchFamily="34" charset="0"/>
                <a:ea typeface="DengXian" panose="02010600030101010101" pitchFamily="2" charset="-122"/>
                <a:cs typeface="Arial" panose="020B0604020202020204" pitchFamily="34" charset="0"/>
              </a:rPr>
              <a:t>Confocal imaging of Na</a:t>
            </a:r>
            <a:r>
              <a:rPr lang="en-AU" sz="1200" baseline="30000" dirty="0">
                <a:effectLst/>
                <a:latin typeface="Arial" panose="020B0604020202020204" pitchFamily="34" charset="0"/>
                <a:ea typeface="DengXian" panose="02010600030101010101" pitchFamily="2" charset="-122"/>
                <a:cs typeface="Arial" panose="020B0604020202020204" pitchFamily="34" charset="0"/>
              </a:rPr>
              <a:t>+</a:t>
            </a:r>
            <a:r>
              <a:rPr lang="en-AU" sz="1200" dirty="0">
                <a:effectLst/>
                <a:latin typeface="Arial" panose="020B0604020202020204" pitchFamily="34" charset="0"/>
                <a:ea typeface="DengXian" panose="02010600030101010101" pitchFamily="2" charset="-122"/>
                <a:cs typeface="Arial" panose="020B0604020202020204" pitchFamily="34" charset="0"/>
              </a:rPr>
              <a:t> fluorescence in mesophyll cells of </a:t>
            </a:r>
            <a:r>
              <a:rPr lang="en-AU" sz="1200" i="1" dirty="0">
                <a:effectLst/>
                <a:latin typeface="Arial" panose="020B0604020202020204" pitchFamily="34" charset="0"/>
                <a:ea typeface="DengXian" panose="02010600030101010101" pitchFamily="2" charset="-122"/>
                <a:cs typeface="Arial" panose="020B0604020202020204" pitchFamily="34" charset="0"/>
              </a:rPr>
              <a:t>O. </a:t>
            </a:r>
            <a:r>
              <a:rPr lang="en-AU" sz="1200" i="1" dirty="0" err="1">
                <a:effectLst/>
                <a:latin typeface="Arial" panose="020B0604020202020204" pitchFamily="34" charset="0"/>
                <a:ea typeface="DengXian" panose="02010600030101010101" pitchFamily="2" charset="-122"/>
                <a:cs typeface="Arial" panose="020B0604020202020204" pitchFamily="34" charset="0"/>
              </a:rPr>
              <a:t>coarctata</a:t>
            </a:r>
            <a:r>
              <a:rPr lang="en-AU" sz="1200" i="1" dirty="0">
                <a:effectLst/>
                <a:latin typeface="Arial" panose="020B0604020202020204" pitchFamily="34" charset="0"/>
                <a:ea typeface="DengXian" panose="02010600030101010101" pitchFamily="2" charset="-122"/>
                <a:cs typeface="Arial" panose="020B0604020202020204" pitchFamily="34" charset="0"/>
              </a:rPr>
              <a:t> </a:t>
            </a:r>
            <a:r>
              <a:rPr lang="en-AU" sz="1200" dirty="0">
                <a:effectLst/>
                <a:latin typeface="Arial" panose="020B0604020202020204" pitchFamily="34" charset="0"/>
                <a:ea typeface="DengXian" panose="02010600030101010101" pitchFamily="2" charset="-122"/>
                <a:cs typeface="Arial" panose="020B0604020202020204" pitchFamily="34" charset="0"/>
              </a:rPr>
              <a:t>in response to Control, 2 hours of direct exposure to 50mM NaCl, 2 hours of direct exposure to 100mM NaCl and 1week of 100 mM NaCl treatment through root. The mesophyll tissue without epidermal layer was directly exposed to salinity solution. Yellow colour represents Na</a:t>
            </a:r>
            <a:r>
              <a:rPr lang="en-AU" sz="1200" baseline="30000" dirty="0">
                <a:effectLst/>
                <a:latin typeface="Arial" panose="020B0604020202020204" pitchFamily="34" charset="0"/>
                <a:ea typeface="DengXian" panose="02010600030101010101" pitchFamily="2" charset="-122"/>
                <a:cs typeface="Arial" panose="020B0604020202020204" pitchFamily="34" charset="0"/>
              </a:rPr>
              <a:t>+ </a:t>
            </a:r>
            <a:r>
              <a:rPr lang="en-AU" sz="1200" dirty="0">
                <a:effectLst/>
                <a:latin typeface="Arial" panose="020B0604020202020204" pitchFamily="34" charset="0"/>
                <a:ea typeface="DengXian" panose="02010600030101010101" pitchFamily="2" charset="-122"/>
                <a:cs typeface="Arial" panose="020B0604020202020204" pitchFamily="34" charset="0"/>
              </a:rPr>
              <a:t>signal and red colour represents chlorophyll signal. Data are mean ± SE (n= 5).   </a:t>
            </a:r>
            <a:r>
              <a:rPr lang="en-AU" sz="1200" kern="1200" dirty="0">
                <a:effectLst/>
                <a:latin typeface="Arial" panose="020B0604020202020204" pitchFamily="34" charset="0"/>
                <a:ea typeface="DengXian" panose="02010600030101010101" pitchFamily="2" charset="-122"/>
                <a:cs typeface="Arial" panose="020B0604020202020204" pitchFamily="34" charset="0"/>
              </a:rPr>
              <a:t>Different lowercase letters indicate significant differences at P&lt;0.05 for each Duncan Group.</a:t>
            </a:r>
            <a:endParaRPr lang="en-AU" sz="1200" dirty="0">
              <a:effectLst/>
              <a:latin typeface="Arial" panose="020B060402020202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2447060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150</Words>
  <Application>Microsoft Office PowerPoint</Application>
  <PresentationFormat>Widescreen</PresentationFormat>
  <Paragraphs>2</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Sergey Shabala</dc:creator>
  <cp:lastModifiedBy>Sergey Shabala</cp:lastModifiedBy>
  <cp:revision>4</cp:revision>
  <dcterms:created xsi:type="dcterms:W3CDTF">2021-10-31T03:27:55Z</dcterms:created>
  <dcterms:modified xsi:type="dcterms:W3CDTF">2021-10-31T21:44:55Z</dcterms:modified>
</cp:coreProperties>
</file>