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AA00"/>
    <a:srgbClr val="0092F7"/>
    <a:srgbClr val="AA0065"/>
    <a:srgbClr val="004277"/>
    <a:srgbClr val="296DC0"/>
    <a:srgbClr val="00437A"/>
    <a:srgbClr val="0066B5"/>
    <a:srgbClr val="00447B"/>
    <a:srgbClr val="00447A"/>
    <a:srgbClr val="0045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977" autoAdjust="0"/>
  </p:normalViewPr>
  <p:slideViewPr>
    <p:cSldViewPr snapToGrid="0">
      <p:cViewPr varScale="1">
        <p:scale>
          <a:sx n="64" d="100"/>
          <a:sy n="64" d="100"/>
        </p:scale>
        <p:origin x="9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D9276D-D588-4213-9B0E-2413B1B10B3C}" type="datetimeFigureOut">
              <a:rPr lang="en-US" smtClean="0"/>
              <a:t>3/17/2023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5E04AD-6E1A-4C97-AEBB-C434E0AF6DE9}" type="slidenum">
              <a:rPr lang="en-US" smtClean="0"/>
              <a:t>‹#›</a:t>
            </a:fld>
            <a:endParaRPr lang="en-US"/>
          </a:p>
        </p:txBody>
      </p:sp>
    </p:spTree>
    <p:extLst>
      <p:ext uri="{BB962C8B-B14F-4D97-AF65-F5344CB8AC3E}">
        <p14:creationId xmlns:p14="http://schemas.microsoft.com/office/powerpoint/2010/main" val="3237689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45E04AD-6E1A-4C97-AEBB-C434E0AF6DE9}" type="slidenum">
              <a:rPr lang="en-US" smtClean="0"/>
              <a:t>1</a:t>
            </a:fld>
            <a:endParaRPr lang="en-US"/>
          </a:p>
        </p:txBody>
      </p:sp>
    </p:spTree>
    <p:extLst>
      <p:ext uri="{BB962C8B-B14F-4D97-AF65-F5344CB8AC3E}">
        <p14:creationId xmlns:p14="http://schemas.microsoft.com/office/powerpoint/2010/main" val="28467382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085675"/>
            <a:ext cx="12192000" cy="530689"/>
          </a:xfrm>
          <a:prstGeom prst="rect">
            <a:avLst/>
          </a:prstGeom>
          <a:solidFill>
            <a:srgbClr val="009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Triangle 7"/>
          <p:cNvSpPr/>
          <p:nvPr userDrawn="1"/>
        </p:nvSpPr>
        <p:spPr>
          <a:xfrm rot="18900000">
            <a:off x="141777" y="753445"/>
            <a:ext cx="405236" cy="385056"/>
          </a:xfrm>
          <a:prstGeom prst="rtTriangle">
            <a:avLst/>
          </a:prstGeom>
          <a:solidFill>
            <a:srgbClr val="00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9" name="Right Triangle 8"/>
          <p:cNvSpPr/>
          <p:nvPr userDrawn="1"/>
        </p:nvSpPr>
        <p:spPr>
          <a:xfrm rot="18900000">
            <a:off x="140123" y="1281465"/>
            <a:ext cx="394279" cy="394278"/>
          </a:xfrm>
          <a:prstGeom prst="rtTriangle">
            <a:avLst/>
          </a:prstGeom>
          <a:solidFill>
            <a:srgbClr val="009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0" name="Title 1"/>
          <p:cNvSpPr txBox="1">
            <a:spLocks/>
          </p:cNvSpPr>
          <p:nvPr userDrawn="1"/>
        </p:nvSpPr>
        <p:spPr>
          <a:xfrm>
            <a:off x="0" y="0"/>
            <a:ext cx="12192000" cy="1085673"/>
          </a:xfrm>
          <a:prstGeom prst="rect">
            <a:avLst/>
          </a:prstGeom>
          <a:gradFill flip="none" rotWithShape="1">
            <a:gsLst>
              <a:gs pos="0">
                <a:srgbClr val="0065AA">
                  <a:shade val="30000"/>
                  <a:satMod val="115000"/>
                </a:srgbClr>
              </a:gs>
              <a:gs pos="50000">
                <a:srgbClr val="0065AA">
                  <a:shade val="67500"/>
                  <a:satMod val="115000"/>
                </a:srgbClr>
              </a:gs>
              <a:gs pos="100000">
                <a:srgbClr val="0065AA">
                  <a:shade val="100000"/>
                  <a:satMod val="115000"/>
                </a:srgbClr>
              </a:gs>
            </a:gsLst>
            <a:lin ang="8100000" scaled="1"/>
            <a:tileRect/>
          </a:gra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16000" algn="l"/>
            <a:endParaRPr lang="en-GB" sz="2800" b="1" dirty="0">
              <a:solidFill>
                <a:schemeClr val="bg1"/>
              </a:solidFill>
            </a:endParaRPr>
          </a:p>
        </p:txBody>
      </p:sp>
      <p:sp>
        <p:nvSpPr>
          <p:cNvPr id="11" name="Rectangle 10"/>
          <p:cNvSpPr/>
          <p:nvPr userDrawn="1"/>
        </p:nvSpPr>
        <p:spPr>
          <a:xfrm>
            <a:off x="0" y="5576842"/>
            <a:ext cx="7490690" cy="1285854"/>
          </a:xfrm>
          <a:prstGeom prst="rect">
            <a:avLst/>
          </a:prstGeom>
          <a:solidFill>
            <a:srgbClr val="009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12" name="Rectangle 11"/>
          <p:cNvSpPr/>
          <p:nvPr userDrawn="1"/>
        </p:nvSpPr>
        <p:spPr>
          <a:xfrm>
            <a:off x="7490690" y="5576843"/>
            <a:ext cx="4702823" cy="421061"/>
          </a:xfrm>
          <a:prstGeom prst="rect">
            <a:avLst/>
          </a:prstGeom>
          <a:gradFill flip="none" rotWithShape="1">
            <a:gsLst>
              <a:gs pos="0">
                <a:srgbClr val="AA0065">
                  <a:shade val="30000"/>
                  <a:satMod val="115000"/>
                </a:srgbClr>
              </a:gs>
              <a:gs pos="50000">
                <a:srgbClr val="AA0065">
                  <a:shade val="67500"/>
                  <a:satMod val="115000"/>
                </a:srgbClr>
              </a:gs>
              <a:gs pos="100000">
                <a:srgbClr val="AA0065">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083882"/>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smtClean="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grpSp>
      <p:sp>
        <p:nvSpPr>
          <p:cNvPr id="16" name="Right Triangle 15"/>
          <p:cNvSpPr/>
          <p:nvPr userDrawn="1"/>
        </p:nvSpPr>
        <p:spPr>
          <a:xfrm rot="18900000">
            <a:off x="137739" y="5244782"/>
            <a:ext cx="399045" cy="39904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userDrawn="1"/>
        </p:nvGrpSpPr>
        <p:grpSpPr>
          <a:xfrm>
            <a:off x="9694459" y="176810"/>
            <a:ext cx="2349089" cy="747561"/>
            <a:chOff x="2857495" y="1762773"/>
            <a:chExt cx="7219988" cy="2156522"/>
          </a:xfrm>
        </p:grpSpPr>
        <p:sp>
          <p:nvSpPr>
            <p:cNvPr id="18" name="TextBox 17"/>
            <p:cNvSpPr txBox="1"/>
            <p:nvPr/>
          </p:nvSpPr>
          <p:spPr>
            <a:xfrm>
              <a:off x="5167705" y="1762773"/>
              <a:ext cx="4896288" cy="1509356"/>
            </a:xfrm>
            <a:prstGeom prst="rect">
              <a:avLst/>
            </a:prstGeom>
            <a:noFill/>
          </p:spPr>
          <p:txBody>
            <a:bodyPr wrap="square" rtlCol="0">
              <a:spAutoFit/>
            </a:bodyPr>
            <a:lstStyle/>
            <a:p>
              <a:r>
                <a:rPr lang="en-GB" sz="2800" dirty="0" smtClean="0">
                  <a:solidFill>
                    <a:schemeClr val="bg1"/>
                  </a:solidFill>
                </a:rPr>
                <a:t>Graphical</a:t>
              </a:r>
              <a:endParaRPr lang="en-GB" sz="2800" dirty="0">
                <a:solidFill>
                  <a:schemeClr val="bg1"/>
                </a:solidFill>
              </a:endParaRPr>
            </a:p>
          </p:txBody>
        </p:sp>
        <p:sp>
          <p:nvSpPr>
            <p:cNvPr id="19" name="TextBox 18"/>
            <p:cNvSpPr txBox="1"/>
            <p:nvPr/>
          </p:nvSpPr>
          <p:spPr>
            <a:xfrm>
              <a:off x="5647071" y="2409939"/>
              <a:ext cx="4430412" cy="1509356"/>
            </a:xfrm>
            <a:prstGeom prst="rect">
              <a:avLst/>
            </a:prstGeom>
            <a:noFill/>
          </p:spPr>
          <p:txBody>
            <a:bodyPr wrap="square" rtlCol="0">
              <a:spAutoFit/>
            </a:bodyPr>
            <a:lstStyle/>
            <a:p>
              <a:r>
                <a:rPr lang="en-GB" sz="2800" dirty="0" smtClean="0">
                  <a:solidFill>
                    <a:schemeClr val="bg1"/>
                  </a:solidFill>
                </a:rPr>
                <a:t>Abstract</a:t>
              </a:r>
              <a:endParaRPr lang="en-GB" sz="2800" dirty="0">
                <a:solidFill>
                  <a:schemeClr val="bg1"/>
                </a:solidFill>
              </a:endParaRPr>
            </a:p>
          </p:txBody>
        </p:sp>
        <p:grpSp>
          <p:nvGrpSpPr>
            <p:cNvPr id="20" name="Group 19"/>
            <p:cNvGrpSpPr/>
            <p:nvPr/>
          </p:nvGrpSpPr>
          <p:grpSpPr>
            <a:xfrm rot="1066865">
              <a:off x="3331177" y="2017651"/>
              <a:ext cx="1664058" cy="1723226"/>
              <a:chOff x="3325506" y="2015311"/>
              <a:chExt cx="1664058" cy="1723226"/>
            </a:xfrm>
          </p:grpSpPr>
          <p:sp>
            <p:nvSpPr>
              <p:cNvPr id="22" name="Curved Up Arrow 21"/>
              <p:cNvSpPr/>
              <p:nvPr/>
            </p:nvSpPr>
            <p:spPr>
              <a:xfrm rot="5612676">
                <a:off x="2869267" y="2471550"/>
                <a:ext cx="1723226" cy="810748"/>
              </a:xfrm>
              <a:prstGeom prst="curved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Trapezoid 22"/>
              <p:cNvSpPr/>
              <p:nvPr/>
            </p:nvSpPr>
            <p:spPr>
              <a:xfrm rot="20743483">
                <a:off x="4034300" y="2870714"/>
                <a:ext cx="516517" cy="852351"/>
              </a:xfrm>
              <a:prstGeom prst="trapezoid">
                <a:avLst/>
              </a:prstGeom>
              <a:solidFill>
                <a:srgbClr val="AA0065"/>
              </a:solidFill>
              <a:ln w="28575">
                <a:solidFill>
                  <a:srgbClr val="0043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rapezoid 23"/>
              <p:cNvSpPr/>
              <p:nvPr/>
            </p:nvSpPr>
            <p:spPr>
              <a:xfrm rot="18485136">
                <a:off x="4227275" y="2752605"/>
                <a:ext cx="545380" cy="807242"/>
              </a:xfrm>
              <a:prstGeom prst="trapezoid">
                <a:avLst>
                  <a:gd name="adj" fmla="val 26969"/>
                </a:avLst>
              </a:prstGeom>
              <a:solidFill>
                <a:srgbClr val="00B050"/>
              </a:solidFill>
              <a:ln w="28575">
                <a:solidFill>
                  <a:srgbClr val="0042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rapezoid 24"/>
              <p:cNvSpPr/>
              <p:nvPr/>
            </p:nvSpPr>
            <p:spPr>
              <a:xfrm rot="16200000">
                <a:off x="4313253" y="2492334"/>
                <a:ext cx="545380" cy="807242"/>
              </a:xfrm>
              <a:prstGeom prst="trapezoid">
                <a:avLst/>
              </a:prstGeom>
              <a:solidFill>
                <a:schemeClr val="accent2"/>
              </a:solidFill>
              <a:ln w="28575">
                <a:solidFill>
                  <a:srgbClr val="004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rapezoid 25"/>
              <p:cNvSpPr/>
              <p:nvPr/>
            </p:nvSpPr>
            <p:spPr>
              <a:xfrm rot="14460500">
                <a:off x="4252007" y="2192236"/>
                <a:ext cx="545380" cy="807242"/>
              </a:xfrm>
              <a:prstGeom prst="trapezoid">
                <a:avLst/>
              </a:prstGeom>
              <a:solidFill>
                <a:srgbClr val="0092F7"/>
              </a:solidFill>
              <a:ln w="25400">
                <a:solidFill>
                  <a:srgbClr val="0043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rapezoid 26"/>
              <p:cNvSpPr/>
              <p:nvPr/>
            </p:nvSpPr>
            <p:spPr>
              <a:xfrm rot="12209348">
                <a:off x="4054992" y="2029218"/>
                <a:ext cx="532285" cy="762409"/>
              </a:xfrm>
              <a:prstGeom prst="trapezoid">
                <a:avLst>
                  <a:gd name="adj" fmla="val 33206"/>
                </a:avLst>
              </a:prstGeom>
              <a:solidFill>
                <a:srgbClr val="9966FF"/>
              </a:solidFill>
              <a:ln w="28575">
                <a:solidFill>
                  <a:srgbClr val="004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3884157" y="2595857"/>
                <a:ext cx="536234" cy="550844"/>
              </a:xfrm>
              <a:prstGeom prst="ellipse">
                <a:avLst/>
              </a:prstGeom>
              <a:solidFill>
                <a:schemeClr val="tx1">
                  <a:lumMod val="50000"/>
                  <a:lumOff val="50000"/>
                </a:schemeClr>
              </a:solidFill>
              <a:ln w="28575">
                <a:solidFill>
                  <a:srgbClr val="004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Double Brace 20"/>
            <p:cNvSpPr/>
            <p:nvPr/>
          </p:nvSpPr>
          <p:spPr>
            <a:xfrm>
              <a:off x="2857495" y="2112886"/>
              <a:ext cx="2510703" cy="1536932"/>
            </a:xfrm>
            <a:prstGeom prst="bracePair">
              <a:avLst>
                <a:gd name="adj" fmla="val 11432"/>
              </a:avLst>
            </a:prstGeom>
            <a:ln w="222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spTree>
    <p:extLst>
      <p:ext uri="{BB962C8B-B14F-4D97-AF65-F5344CB8AC3E}">
        <p14:creationId xmlns:p14="http://schemas.microsoft.com/office/powerpoint/2010/main" val="365508860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F14BA06-560F-4272-BD1D-D3D251BC0A82}" type="datetimeFigureOut">
              <a:rPr lang="en-GB" smtClean="0"/>
              <a:t>17/03/2023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2DF36B-8F18-4F81-92A8-26E2BC629512}" type="slidenum">
              <a:rPr lang="en-GB" smtClean="0"/>
              <a:t>‹#›</a:t>
            </a:fld>
            <a:endParaRPr lang="en-GB"/>
          </a:p>
        </p:txBody>
      </p:sp>
    </p:spTree>
    <p:extLst>
      <p:ext uri="{BB962C8B-B14F-4D97-AF65-F5344CB8AC3E}">
        <p14:creationId xmlns:p14="http://schemas.microsoft.com/office/powerpoint/2010/main" val="596113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14BA06-560F-4272-BD1D-D3D251BC0A82}" type="datetimeFigureOut">
              <a:rPr lang="en-GB" smtClean="0"/>
              <a:t>17/03/2023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DF36B-8F18-4F81-92A8-26E2BC629512}" type="slidenum">
              <a:rPr lang="en-GB" smtClean="0"/>
              <a:t>‹#›</a:t>
            </a:fld>
            <a:endParaRPr lang="en-GB"/>
          </a:p>
        </p:txBody>
      </p:sp>
    </p:spTree>
    <p:extLst>
      <p:ext uri="{BB962C8B-B14F-4D97-AF65-F5344CB8AC3E}">
        <p14:creationId xmlns:p14="http://schemas.microsoft.com/office/powerpoint/2010/main" val="69003126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txBox="1">
            <a:spLocks/>
          </p:cNvSpPr>
          <p:nvPr/>
        </p:nvSpPr>
        <p:spPr>
          <a:xfrm>
            <a:off x="0" y="0"/>
            <a:ext cx="12192000" cy="1085673"/>
          </a:xfrm>
          <a:prstGeom prst="rect">
            <a:avLst/>
          </a:prstGeom>
          <a:no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16000" algn="l"/>
            <a:r>
              <a:rPr lang="en-GB" sz="2800" b="1" dirty="0" smtClean="0">
                <a:solidFill>
                  <a:schemeClr val="bg1"/>
                </a:solidFill>
              </a:rPr>
              <a:t>Associations of longitudinal height and weight with clinical </a:t>
            </a:r>
          </a:p>
          <a:p>
            <a:pPr marL="216000" algn="l"/>
            <a:r>
              <a:rPr lang="en-GB" sz="2800" b="1" dirty="0">
                <a:solidFill>
                  <a:schemeClr val="bg1"/>
                </a:solidFill>
              </a:rPr>
              <a:t>o</a:t>
            </a:r>
            <a:r>
              <a:rPr lang="en-GB" sz="2800" b="1" dirty="0" smtClean="0">
                <a:solidFill>
                  <a:schemeClr val="bg1"/>
                </a:solidFill>
              </a:rPr>
              <a:t>utcomes in </a:t>
            </a:r>
            <a:r>
              <a:rPr lang="en-GB" sz="2800" b="1" dirty="0" err="1" smtClean="0">
                <a:solidFill>
                  <a:schemeClr val="bg1"/>
                </a:solidFill>
              </a:rPr>
              <a:t>pediatric</a:t>
            </a:r>
            <a:r>
              <a:rPr lang="en-GB" sz="2800" b="1" dirty="0" smtClean="0">
                <a:solidFill>
                  <a:schemeClr val="bg1"/>
                </a:solidFill>
              </a:rPr>
              <a:t> KRT- Results from the ESPN/ERA Registry </a:t>
            </a:r>
            <a:endParaRPr lang="en-GB" sz="2800" b="1" dirty="0">
              <a:solidFill>
                <a:schemeClr val="bg1"/>
              </a:solidFill>
            </a:endParaRPr>
          </a:p>
        </p:txBody>
      </p:sp>
      <p:sp>
        <p:nvSpPr>
          <p:cNvPr id="25" name="TextBox 24"/>
          <p:cNvSpPr txBox="1"/>
          <p:nvPr/>
        </p:nvSpPr>
        <p:spPr>
          <a:xfrm>
            <a:off x="180183" y="1189759"/>
            <a:ext cx="10536266" cy="369332"/>
          </a:xfrm>
          <a:prstGeom prst="rect">
            <a:avLst/>
          </a:prstGeom>
          <a:noFill/>
        </p:spPr>
        <p:txBody>
          <a:bodyPr wrap="square" rtlCol="0">
            <a:spAutoFit/>
          </a:bodyPr>
          <a:lstStyle/>
          <a:p>
            <a:r>
              <a:rPr lang="en-GB" b="1" dirty="0" smtClean="0">
                <a:solidFill>
                  <a:schemeClr val="bg1"/>
                </a:solidFill>
              </a:rPr>
              <a:t>HYPOTHESIS</a:t>
            </a:r>
            <a:r>
              <a:rPr lang="en-GB" dirty="0" smtClean="0">
                <a:solidFill>
                  <a:schemeClr val="bg1"/>
                </a:solidFill>
              </a:rPr>
              <a:t>: Abnormal height and BMI are associated with poor clinical outcomes </a:t>
            </a:r>
            <a:r>
              <a:rPr lang="en-GB" smtClean="0">
                <a:solidFill>
                  <a:schemeClr val="bg1"/>
                </a:solidFill>
              </a:rPr>
              <a:t>after start of </a:t>
            </a:r>
            <a:r>
              <a:rPr lang="en-GB" dirty="0" err="1" smtClean="0">
                <a:solidFill>
                  <a:schemeClr val="bg1"/>
                </a:solidFill>
              </a:rPr>
              <a:t>pediatric</a:t>
            </a:r>
            <a:r>
              <a:rPr lang="en-GB" dirty="0" smtClean="0">
                <a:solidFill>
                  <a:schemeClr val="bg1"/>
                </a:solidFill>
              </a:rPr>
              <a:t> KRT.</a:t>
            </a:r>
            <a:endParaRPr lang="en-GB" dirty="0">
              <a:solidFill>
                <a:schemeClr val="bg1"/>
              </a:solidFill>
            </a:endParaRPr>
          </a:p>
        </p:txBody>
      </p:sp>
      <p:sp>
        <p:nvSpPr>
          <p:cNvPr id="26" name="TextBox 25"/>
          <p:cNvSpPr txBox="1"/>
          <p:nvPr/>
        </p:nvSpPr>
        <p:spPr>
          <a:xfrm>
            <a:off x="173448" y="1758951"/>
            <a:ext cx="11505934" cy="369332"/>
          </a:xfrm>
          <a:prstGeom prst="rect">
            <a:avLst/>
          </a:prstGeom>
          <a:noFill/>
        </p:spPr>
        <p:txBody>
          <a:bodyPr wrap="square" rtlCol="0">
            <a:spAutoFit/>
          </a:bodyPr>
          <a:lstStyle/>
          <a:p>
            <a:r>
              <a:rPr lang="en-GB" b="1" dirty="0" smtClean="0">
                <a:solidFill>
                  <a:srgbClr val="0065AA"/>
                </a:solidFill>
              </a:rPr>
              <a:t>DESIGN &amp; OUTCOMES</a:t>
            </a:r>
            <a:r>
              <a:rPr lang="en-GB" dirty="0" smtClean="0">
                <a:solidFill>
                  <a:srgbClr val="0065AA"/>
                </a:solidFill>
              </a:rPr>
              <a:t>:</a:t>
            </a:r>
            <a:endParaRPr lang="en-GB" dirty="0">
              <a:solidFill>
                <a:srgbClr val="0065AA"/>
              </a:solidFill>
            </a:endParaRPr>
          </a:p>
        </p:txBody>
      </p:sp>
      <p:sp>
        <p:nvSpPr>
          <p:cNvPr id="27" name="TextBox 26"/>
          <p:cNvSpPr txBox="1"/>
          <p:nvPr/>
        </p:nvSpPr>
        <p:spPr>
          <a:xfrm>
            <a:off x="7679856" y="5587477"/>
            <a:ext cx="4108032" cy="400110"/>
          </a:xfrm>
          <a:prstGeom prst="rect">
            <a:avLst/>
          </a:prstGeom>
          <a:noFill/>
        </p:spPr>
        <p:txBody>
          <a:bodyPr wrap="square" rtlCol="0">
            <a:spAutoFit/>
          </a:bodyPr>
          <a:lstStyle/>
          <a:p>
            <a:r>
              <a:rPr lang="en-GB" sz="2000" b="1" dirty="0" smtClean="0">
                <a:solidFill>
                  <a:schemeClr val="bg1"/>
                </a:solidFill>
                <a:latin typeface="+mj-lt"/>
              </a:rPr>
              <a:t>Bonthuis et al. 2023</a:t>
            </a:r>
            <a:endParaRPr lang="en-GB" sz="1400" b="1" dirty="0">
              <a:solidFill>
                <a:schemeClr val="bg1"/>
              </a:solidFill>
              <a:latin typeface="+mj-lt"/>
            </a:endParaRPr>
          </a:p>
        </p:txBody>
      </p:sp>
      <p:sp>
        <p:nvSpPr>
          <p:cNvPr id="28" name="TextBox 27"/>
          <p:cNvSpPr txBox="1"/>
          <p:nvPr/>
        </p:nvSpPr>
        <p:spPr>
          <a:xfrm>
            <a:off x="173448" y="5719172"/>
            <a:ext cx="7141846" cy="1554272"/>
          </a:xfrm>
          <a:prstGeom prst="rect">
            <a:avLst/>
          </a:prstGeom>
          <a:noFill/>
        </p:spPr>
        <p:txBody>
          <a:bodyPr wrap="square" rtlCol="0">
            <a:spAutoFit/>
          </a:bodyPr>
          <a:lstStyle/>
          <a:p>
            <a:pPr>
              <a:spcAft>
                <a:spcPts val="600"/>
              </a:spcAft>
            </a:pPr>
            <a:r>
              <a:rPr lang="en-GB" b="1" dirty="0" smtClean="0">
                <a:solidFill>
                  <a:schemeClr val="bg1"/>
                </a:solidFill>
              </a:rPr>
              <a:t>CONCLUSION</a:t>
            </a:r>
            <a:r>
              <a:rPr lang="en-GB" dirty="0" smtClean="0">
                <a:solidFill>
                  <a:schemeClr val="bg1"/>
                </a:solidFill>
              </a:rPr>
              <a:t>: Extremes in height and BMI were associated with poorer outcomes in European children on KRT. Careful nutritional management, lifestyle modification, and growth hormone treatment in persistent short stature are of paramount importance in these patients.</a:t>
            </a:r>
          </a:p>
          <a:p>
            <a:endParaRPr lang="en-GB" dirty="0">
              <a:solidFill>
                <a:schemeClr val="bg1"/>
              </a:solidFill>
            </a:endParaRPr>
          </a:p>
        </p:txBody>
      </p:sp>
      <p:sp>
        <p:nvSpPr>
          <p:cNvPr id="7" name="Freeform: Shape 46">
            <a:extLst>
              <a:ext uri="{FF2B5EF4-FFF2-40B4-BE49-F238E27FC236}">
                <a16:creationId xmlns:a16="http://schemas.microsoft.com/office/drawing/2014/main" id="{398CC7CE-E349-47F6-A657-57A404826369}"/>
              </a:ext>
            </a:extLst>
          </p:cNvPr>
          <p:cNvSpPr/>
          <p:nvPr/>
        </p:nvSpPr>
        <p:spPr>
          <a:xfrm>
            <a:off x="484069" y="2885752"/>
            <a:ext cx="513284" cy="1049898"/>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296DC0"/>
          </a:solidFill>
          <a:ln w="15081" cap="flat">
            <a:noFill/>
            <a:prstDash val="solid"/>
            <a:miter/>
          </a:ln>
        </p:spPr>
        <p:txBody>
          <a:bodyPr wrap="square" rtlCol="0" anchor="ctr">
            <a:noAutofit/>
          </a:bodyPr>
          <a:lstStyle/>
          <a:p>
            <a:endParaRPr lang="en-US"/>
          </a:p>
        </p:txBody>
      </p:sp>
      <p:sp>
        <p:nvSpPr>
          <p:cNvPr id="8" name="Freeform: Shape 46">
            <a:extLst>
              <a:ext uri="{FF2B5EF4-FFF2-40B4-BE49-F238E27FC236}">
                <a16:creationId xmlns:a16="http://schemas.microsoft.com/office/drawing/2014/main" id="{398CC7CE-E349-47F6-A657-57A404826369}"/>
              </a:ext>
            </a:extLst>
          </p:cNvPr>
          <p:cNvSpPr/>
          <p:nvPr/>
        </p:nvSpPr>
        <p:spPr>
          <a:xfrm>
            <a:off x="1163441" y="2876325"/>
            <a:ext cx="513284" cy="1049898"/>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00437A"/>
          </a:solidFill>
          <a:ln w="15081" cap="flat">
            <a:noFill/>
            <a:prstDash val="solid"/>
            <a:miter/>
          </a:ln>
        </p:spPr>
        <p:txBody>
          <a:bodyPr wrap="square" rtlCol="0" anchor="ctr">
            <a:noAutofit/>
          </a:bodyPr>
          <a:lstStyle/>
          <a:p>
            <a:endParaRPr lang="en-US"/>
          </a:p>
        </p:txBody>
      </p:sp>
      <p:sp>
        <p:nvSpPr>
          <p:cNvPr id="9" name="Freeform: Shape 46">
            <a:extLst>
              <a:ext uri="{FF2B5EF4-FFF2-40B4-BE49-F238E27FC236}">
                <a16:creationId xmlns:a16="http://schemas.microsoft.com/office/drawing/2014/main" id="{398CC7CE-E349-47F6-A657-57A404826369}"/>
              </a:ext>
            </a:extLst>
          </p:cNvPr>
          <p:cNvSpPr/>
          <p:nvPr/>
        </p:nvSpPr>
        <p:spPr>
          <a:xfrm>
            <a:off x="823755" y="2888054"/>
            <a:ext cx="513284" cy="1049898"/>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AA0065"/>
          </a:solidFill>
          <a:ln w="15081" cap="flat">
            <a:noFill/>
            <a:prstDash val="solid"/>
            <a:miter/>
          </a:ln>
        </p:spPr>
        <p:txBody>
          <a:bodyPr wrap="square" rtlCol="0" anchor="ctr">
            <a:noAutofit/>
          </a:bodyPr>
          <a:lstStyle/>
          <a:p>
            <a:endParaRPr lang="en-US"/>
          </a:p>
        </p:txBody>
      </p:sp>
      <p:sp>
        <p:nvSpPr>
          <p:cNvPr id="2" name="Rectangle 1"/>
          <p:cNvSpPr/>
          <p:nvPr/>
        </p:nvSpPr>
        <p:spPr>
          <a:xfrm>
            <a:off x="222027" y="2251047"/>
            <a:ext cx="1980863" cy="369332"/>
          </a:xfrm>
          <a:prstGeom prst="rect">
            <a:avLst/>
          </a:prstGeom>
        </p:spPr>
        <p:txBody>
          <a:bodyPr wrap="none">
            <a:spAutoFit/>
          </a:bodyPr>
          <a:lstStyle/>
          <a:p>
            <a:pPr algn="ctr"/>
            <a:r>
              <a:rPr lang="en-GB" b="1" dirty="0" smtClean="0">
                <a:solidFill>
                  <a:srgbClr val="296DC0"/>
                </a:solidFill>
              </a:rPr>
              <a:t>ESPN/ERA Registry</a:t>
            </a:r>
            <a:endParaRPr lang="en-GB" b="1" dirty="0">
              <a:solidFill>
                <a:srgbClr val="296DC0"/>
              </a:solidFill>
            </a:endParaRPr>
          </a:p>
        </p:txBody>
      </p:sp>
      <p:sp>
        <p:nvSpPr>
          <p:cNvPr id="15" name="Rectangle 14"/>
          <p:cNvSpPr/>
          <p:nvPr/>
        </p:nvSpPr>
        <p:spPr>
          <a:xfrm>
            <a:off x="-12353" y="4189290"/>
            <a:ext cx="2625848" cy="1200329"/>
          </a:xfrm>
          <a:prstGeom prst="rect">
            <a:avLst/>
          </a:prstGeom>
        </p:spPr>
        <p:txBody>
          <a:bodyPr wrap="none">
            <a:spAutoFit/>
          </a:bodyPr>
          <a:lstStyle/>
          <a:p>
            <a:pPr marL="285750" indent="-285750" algn="just">
              <a:buFont typeface="Arial" panose="020B0604020202020204" pitchFamily="34" charset="0"/>
              <a:buChar char="•"/>
            </a:pPr>
            <a:r>
              <a:rPr lang="en-GB" dirty="0" smtClean="0">
                <a:solidFill>
                  <a:srgbClr val="296DC0"/>
                </a:solidFill>
              </a:rPr>
              <a:t>11,873 patients </a:t>
            </a:r>
          </a:p>
          <a:p>
            <a:pPr marL="285750" indent="-285750" algn="just">
              <a:buFont typeface="Arial" panose="020B0604020202020204" pitchFamily="34" charset="0"/>
              <a:buChar char="•"/>
            </a:pPr>
            <a:r>
              <a:rPr lang="en-GB" dirty="0" smtClean="0">
                <a:solidFill>
                  <a:srgbClr val="296DC0"/>
                </a:solidFill>
              </a:rPr>
              <a:t>0-19 years</a:t>
            </a:r>
          </a:p>
          <a:p>
            <a:pPr marL="285750" indent="-285750" algn="just">
              <a:buFont typeface="Arial" panose="020B0604020202020204" pitchFamily="34" charset="0"/>
              <a:buChar char="•"/>
            </a:pPr>
            <a:r>
              <a:rPr lang="en-GB" dirty="0" smtClean="0">
                <a:solidFill>
                  <a:srgbClr val="296DC0"/>
                </a:solidFill>
              </a:rPr>
              <a:t>KRT from 1995 to 2019</a:t>
            </a:r>
          </a:p>
          <a:p>
            <a:pPr marL="285750" indent="-285750" algn="just">
              <a:buFont typeface="Arial" panose="020B0604020202020204" pitchFamily="34" charset="0"/>
              <a:buChar char="•"/>
            </a:pPr>
            <a:r>
              <a:rPr lang="en-GB" dirty="0" smtClean="0">
                <a:solidFill>
                  <a:srgbClr val="296DC0"/>
                </a:solidFill>
              </a:rPr>
              <a:t>33 European countries</a:t>
            </a:r>
          </a:p>
        </p:txBody>
      </p:sp>
      <p:cxnSp>
        <p:nvCxnSpPr>
          <p:cNvPr id="12" name="Straight Arrow Connector 11"/>
          <p:cNvCxnSpPr/>
          <p:nvPr/>
        </p:nvCxnSpPr>
        <p:spPr>
          <a:xfrm flipV="1">
            <a:off x="1887157" y="2698755"/>
            <a:ext cx="951320" cy="591859"/>
          </a:xfrm>
          <a:prstGeom prst="straightConnector1">
            <a:avLst/>
          </a:prstGeom>
          <a:ln w="31750">
            <a:solidFill>
              <a:srgbClr val="00437A"/>
            </a:solidFill>
            <a:headEnd w="lg" len="med"/>
            <a:tailEnd type="arrow" w="lg"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881500" y="3891890"/>
            <a:ext cx="898083" cy="653528"/>
          </a:xfrm>
          <a:prstGeom prst="straightConnector1">
            <a:avLst/>
          </a:prstGeom>
          <a:ln w="31750">
            <a:solidFill>
              <a:srgbClr val="AA0065"/>
            </a:solidFill>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153226" y="2037498"/>
            <a:ext cx="1884634" cy="943281"/>
          </a:xfrm>
          <a:prstGeom prst="rect">
            <a:avLst/>
          </a:prstGeom>
          <a:solidFill>
            <a:srgbClr val="00385E"/>
          </a:solidFill>
          <a:ln w="41275">
            <a:solidFill>
              <a:srgbClr val="00385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Height SDS </a:t>
            </a:r>
          </a:p>
          <a:p>
            <a:pPr algn="ctr"/>
            <a:r>
              <a:rPr lang="en-GB" dirty="0" smtClean="0"/>
              <a:t>Short: &lt;-1.88</a:t>
            </a:r>
          </a:p>
          <a:p>
            <a:pPr algn="ctr"/>
            <a:r>
              <a:rPr lang="en-GB" dirty="0" smtClean="0"/>
              <a:t>Tall: &gt;1.88</a:t>
            </a:r>
            <a:endParaRPr lang="en-GB" dirty="0"/>
          </a:p>
        </p:txBody>
      </p:sp>
      <p:sp>
        <p:nvSpPr>
          <p:cNvPr id="19" name="Rectangle 18"/>
          <p:cNvSpPr/>
          <p:nvPr/>
        </p:nvSpPr>
        <p:spPr>
          <a:xfrm>
            <a:off x="3168216" y="4383605"/>
            <a:ext cx="1869644" cy="858864"/>
          </a:xfrm>
          <a:prstGeom prst="rect">
            <a:avLst/>
          </a:prstGeom>
          <a:solidFill>
            <a:srgbClr val="AA0065"/>
          </a:solidFill>
          <a:ln w="41275">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BMI</a:t>
            </a:r>
            <a:endParaRPr lang="en-GB" dirty="0"/>
          </a:p>
        </p:txBody>
      </p:sp>
      <p:sp>
        <p:nvSpPr>
          <p:cNvPr id="20" name="Rectangle 19"/>
          <p:cNvSpPr/>
          <p:nvPr/>
        </p:nvSpPr>
        <p:spPr>
          <a:xfrm>
            <a:off x="2142535" y="3403790"/>
            <a:ext cx="3166444" cy="369332"/>
          </a:xfrm>
          <a:prstGeom prst="rect">
            <a:avLst/>
          </a:prstGeom>
        </p:spPr>
        <p:txBody>
          <a:bodyPr wrap="none">
            <a:spAutoFit/>
          </a:bodyPr>
          <a:lstStyle/>
          <a:p>
            <a:pPr algn="ctr"/>
            <a:r>
              <a:rPr lang="en-GB" dirty="0" smtClean="0">
                <a:solidFill>
                  <a:srgbClr val="296DC0"/>
                </a:solidFill>
              </a:rPr>
              <a:t>Time-dependent Cox regression</a:t>
            </a:r>
          </a:p>
        </p:txBody>
      </p:sp>
      <p:cxnSp>
        <p:nvCxnSpPr>
          <p:cNvPr id="22" name="Straight Arrow Connector 21"/>
          <p:cNvCxnSpPr/>
          <p:nvPr/>
        </p:nvCxnSpPr>
        <p:spPr>
          <a:xfrm flipV="1">
            <a:off x="5611146" y="3597639"/>
            <a:ext cx="1093870" cy="12433"/>
          </a:xfrm>
          <a:prstGeom prst="straightConnector1">
            <a:avLst/>
          </a:prstGeom>
          <a:ln w="31750">
            <a:solidFill>
              <a:srgbClr val="65AA00"/>
            </a:solidFill>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7044702" y="1755553"/>
            <a:ext cx="4752553" cy="1195908"/>
          </a:xfrm>
          <a:prstGeom prst="rect">
            <a:avLst/>
          </a:prstGeom>
          <a:noFill/>
          <a:ln w="41275">
            <a:solidFill>
              <a:srgbClr val="65AA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rgbClr val="65AA00"/>
              </a:solidFill>
            </a:endParaRPr>
          </a:p>
        </p:txBody>
      </p:sp>
      <p:sp>
        <p:nvSpPr>
          <p:cNvPr id="5" name="TextBox 4"/>
          <p:cNvSpPr txBox="1"/>
          <p:nvPr/>
        </p:nvSpPr>
        <p:spPr>
          <a:xfrm>
            <a:off x="7075360" y="1780451"/>
            <a:ext cx="4646951" cy="1200329"/>
          </a:xfrm>
          <a:prstGeom prst="rect">
            <a:avLst/>
          </a:prstGeom>
          <a:noFill/>
        </p:spPr>
        <p:txBody>
          <a:bodyPr wrap="square" rtlCol="0">
            <a:spAutoFit/>
          </a:bodyPr>
          <a:lstStyle/>
          <a:p>
            <a:pPr algn="ctr"/>
            <a:r>
              <a:rPr lang="en-GB" b="1" dirty="0" smtClean="0">
                <a:solidFill>
                  <a:srgbClr val="65AA00"/>
                </a:solidFill>
              </a:rPr>
              <a:t>Lower KT rates</a:t>
            </a:r>
          </a:p>
          <a:p>
            <a:pPr marL="285750" indent="-285750">
              <a:buFont typeface="Arial" panose="020B0604020202020204" pitchFamily="34" charset="0"/>
              <a:buChar char="•"/>
            </a:pPr>
            <a:r>
              <a:rPr lang="en-GB" dirty="0" smtClean="0">
                <a:solidFill>
                  <a:srgbClr val="65AA00"/>
                </a:solidFill>
              </a:rPr>
              <a:t>Short stature: 	</a:t>
            </a:r>
            <a:r>
              <a:rPr lang="en-GB" dirty="0" err="1" smtClean="0">
                <a:solidFill>
                  <a:srgbClr val="65AA00"/>
                </a:solidFill>
              </a:rPr>
              <a:t>aHR</a:t>
            </a:r>
            <a:r>
              <a:rPr lang="en-GB" dirty="0" smtClean="0">
                <a:solidFill>
                  <a:srgbClr val="65AA00"/>
                </a:solidFill>
              </a:rPr>
              <a:t>: </a:t>
            </a:r>
            <a:r>
              <a:rPr lang="en-GB" b="1" dirty="0" smtClean="0">
                <a:solidFill>
                  <a:srgbClr val="65AA00"/>
                </a:solidFill>
              </a:rPr>
              <a:t>0.82</a:t>
            </a:r>
            <a:r>
              <a:rPr lang="en-GB" dirty="0" smtClean="0">
                <a:solidFill>
                  <a:srgbClr val="65AA00"/>
                </a:solidFill>
              </a:rPr>
              <a:t> (0.78-0.86) </a:t>
            </a:r>
          </a:p>
          <a:p>
            <a:pPr marL="285750" indent="-285750">
              <a:buFont typeface="Arial" panose="020B0604020202020204" pitchFamily="34" charset="0"/>
              <a:buChar char="•"/>
            </a:pPr>
            <a:r>
              <a:rPr lang="en-GB" dirty="0" smtClean="0">
                <a:solidFill>
                  <a:srgbClr val="65AA00"/>
                </a:solidFill>
              </a:rPr>
              <a:t>Tall stature: 	</a:t>
            </a:r>
            <a:r>
              <a:rPr lang="en-GB" dirty="0" err="1" smtClean="0">
                <a:solidFill>
                  <a:srgbClr val="65AA00"/>
                </a:solidFill>
              </a:rPr>
              <a:t>aHR</a:t>
            </a:r>
            <a:r>
              <a:rPr lang="en-GB" dirty="0">
                <a:solidFill>
                  <a:srgbClr val="65AA00"/>
                </a:solidFill>
              </a:rPr>
              <a:t>: </a:t>
            </a:r>
            <a:r>
              <a:rPr lang="en-GB" b="1" dirty="0" smtClean="0">
                <a:solidFill>
                  <a:srgbClr val="65AA00"/>
                </a:solidFill>
              </a:rPr>
              <a:t>0.65</a:t>
            </a:r>
            <a:r>
              <a:rPr lang="en-GB" dirty="0" smtClean="0">
                <a:solidFill>
                  <a:srgbClr val="65AA00"/>
                </a:solidFill>
              </a:rPr>
              <a:t> (0.56-0.75)  </a:t>
            </a:r>
            <a:endParaRPr lang="en-GB" dirty="0">
              <a:solidFill>
                <a:srgbClr val="65AA00"/>
              </a:solidFill>
            </a:endParaRPr>
          </a:p>
          <a:p>
            <a:pPr marL="285750" indent="-285750">
              <a:buFont typeface="Arial" panose="020B0604020202020204" pitchFamily="34" charset="0"/>
              <a:buChar char="•"/>
            </a:pPr>
            <a:r>
              <a:rPr lang="en-GB" dirty="0" smtClean="0">
                <a:solidFill>
                  <a:srgbClr val="65AA00"/>
                </a:solidFill>
              </a:rPr>
              <a:t>Underweight:	</a:t>
            </a:r>
            <a:r>
              <a:rPr lang="en-GB" dirty="0" err="1" smtClean="0">
                <a:solidFill>
                  <a:srgbClr val="65AA00"/>
                </a:solidFill>
              </a:rPr>
              <a:t>aHR</a:t>
            </a:r>
            <a:r>
              <a:rPr lang="en-GB" dirty="0" smtClean="0">
                <a:solidFill>
                  <a:srgbClr val="65AA00"/>
                </a:solidFill>
              </a:rPr>
              <a:t>: </a:t>
            </a:r>
            <a:r>
              <a:rPr lang="en-GB" b="1" dirty="0" smtClean="0">
                <a:solidFill>
                  <a:srgbClr val="65AA00"/>
                </a:solidFill>
              </a:rPr>
              <a:t>0.79</a:t>
            </a:r>
            <a:r>
              <a:rPr lang="en-GB" dirty="0" smtClean="0">
                <a:solidFill>
                  <a:srgbClr val="65AA00"/>
                </a:solidFill>
              </a:rPr>
              <a:t> (0.71-0.87)</a:t>
            </a:r>
            <a:endParaRPr lang="en-GB" dirty="0">
              <a:solidFill>
                <a:srgbClr val="65AA00"/>
              </a:solidFill>
            </a:endParaRPr>
          </a:p>
        </p:txBody>
      </p:sp>
      <p:pic>
        <p:nvPicPr>
          <p:cNvPr id="34" name="Afbeelding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5867" y="2177674"/>
            <a:ext cx="527876" cy="527876"/>
          </a:xfrm>
          <a:prstGeom prst="rect">
            <a:avLst/>
          </a:prstGeom>
        </p:spPr>
      </p:pic>
      <p:sp>
        <p:nvSpPr>
          <p:cNvPr id="36" name="Rectangle 35"/>
          <p:cNvSpPr/>
          <p:nvPr/>
        </p:nvSpPr>
        <p:spPr>
          <a:xfrm>
            <a:off x="7059693" y="4258417"/>
            <a:ext cx="4737562" cy="1195908"/>
          </a:xfrm>
          <a:prstGeom prst="rect">
            <a:avLst/>
          </a:prstGeom>
          <a:noFill/>
          <a:ln w="41275">
            <a:solidFill>
              <a:srgbClr val="65AA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rgbClr val="65AA00"/>
              </a:solidFill>
            </a:endParaRPr>
          </a:p>
        </p:txBody>
      </p:sp>
      <p:sp>
        <p:nvSpPr>
          <p:cNvPr id="38" name="Rectangle 37"/>
          <p:cNvSpPr/>
          <p:nvPr/>
        </p:nvSpPr>
        <p:spPr>
          <a:xfrm>
            <a:off x="7044702" y="3062346"/>
            <a:ext cx="4752553" cy="1082549"/>
          </a:xfrm>
          <a:prstGeom prst="rect">
            <a:avLst/>
          </a:prstGeom>
          <a:solidFill>
            <a:srgbClr val="65AA00"/>
          </a:solidFill>
          <a:ln w="41275">
            <a:solidFill>
              <a:srgbClr val="65AA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bg1"/>
                </a:solidFill>
              </a:rPr>
              <a:t>Higher </a:t>
            </a:r>
            <a:r>
              <a:rPr lang="en-GB" b="1" dirty="0">
                <a:solidFill>
                  <a:schemeClr val="bg1"/>
                </a:solidFill>
              </a:rPr>
              <a:t>graft </a:t>
            </a:r>
            <a:r>
              <a:rPr lang="en-GB" b="1" dirty="0" smtClean="0">
                <a:solidFill>
                  <a:schemeClr val="bg1"/>
                </a:solidFill>
              </a:rPr>
              <a:t>failure rates</a:t>
            </a:r>
            <a:endParaRPr lang="en-GB" b="1" dirty="0">
              <a:solidFill>
                <a:schemeClr val="bg1"/>
              </a:solidFill>
            </a:endParaRPr>
          </a:p>
          <a:p>
            <a:pPr marL="285750" indent="-285750">
              <a:buFont typeface="Arial" panose="020B0604020202020204" pitchFamily="34" charset="0"/>
              <a:buChar char="•"/>
            </a:pPr>
            <a:r>
              <a:rPr lang="en-GB" dirty="0" smtClean="0">
                <a:solidFill>
                  <a:schemeClr val="bg1"/>
                </a:solidFill>
              </a:rPr>
              <a:t>Short </a:t>
            </a:r>
            <a:r>
              <a:rPr lang="en-GB" dirty="0">
                <a:solidFill>
                  <a:schemeClr val="bg1"/>
                </a:solidFill>
              </a:rPr>
              <a:t>stature</a:t>
            </a:r>
            <a:r>
              <a:rPr lang="en-GB" dirty="0" smtClean="0">
                <a:solidFill>
                  <a:schemeClr val="bg1"/>
                </a:solidFill>
              </a:rPr>
              <a:t>:	</a:t>
            </a:r>
            <a:r>
              <a:rPr lang="en-GB" dirty="0" err="1" smtClean="0">
                <a:solidFill>
                  <a:schemeClr val="bg1"/>
                </a:solidFill>
              </a:rPr>
              <a:t>aHR</a:t>
            </a:r>
            <a:r>
              <a:rPr lang="en-GB" dirty="0" smtClean="0">
                <a:solidFill>
                  <a:schemeClr val="bg1"/>
                </a:solidFill>
              </a:rPr>
              <a:t>:</a:t>
            </a:r>
            <a:r>
              <a:rPr lang="en-GB" b="1" dirty="0" smtClean="0">
                <a:solidFill>
                  <a:schemeClr val="bg1"/>
                </a:solidFill>
              </a:rPr>
              <a:t> 1.41 </a:t>
            </a:r>
            <a:r>
              <a:rPr lang="en-GB" dirty="0" smtClean="0">
                <a:solidFill>
                  <a:schemeClr val="bg1"/>
                </a:solidFill>
              </a:rPr>
              <a:t>(1.24-1.59)</a:t>
            </a:r>
            <a:endParaRPr lang="en-GB" dirty="0">
              <a:solidFill>
                <a:schemeClr val="bg1"/>
              </a:solidFill>
            </a:endParaRPr>
          </a:p>
          <a:p>
            <a:pPr marL="285750" indent="-285750">
              <a:buFont typeface="Arial" panose="020B0604020202020204" pitchFamily="34" charset="0"/>
              <a:buChar char="•"/>
            </a:pPr>
            <a:r>
              <a:rPr lang="en-GB" dirty="0">
                <a:solidFill>
                  <a:schemeClr val="bg1"/>
                </a:solidFill>
              </a:rPr>
              <a:t>Tall stature</a:t>
            </a:r>
            <a:r>
              <a:rPr lang="en-GB" dirty="0" smtClean="0">
                <a:solidFill>
                  <a:schemeClr val="bg1"/>
                </a:solidFill>
              </a:rPr>
              <a:t>:	</a:t>
            </a:r>
            <a:r>
              <a:rPr lang="en-GB" dirty="0" err="1" smtClean="0">
                <a:solidFill>
                  <a:schemeClr val="bg1"/>
                </a:solidFill>
              </a:rPr>
              <a:t>aHR</a:t>
            </a:r>
            <a:r>
              <a:rPr lang="en-GB" dirty="0" smtClean="0">
                <a:solidFill>
                  <a:schemeClr val="bg1"/>
                </a:solidFill>
              </a:rPr>
              <a:t>: 1.68 (1.09-2.60)</a:t>
            </a:r>
            <a:endParaRPr lang="en-GB" dirty="0">
              <a:solidFill>
                <a:schemeClr val="bg1"/>
              </a:solidFill>
            </a:endParaRPr>
          </a:p>
          <a:p>
            <a:pPr algn="ctr"/>
            <a:endParaRPr lang="en-GB" dirty="0"/>
          </a:p>
        </p:txBody>
      </p:sp>
      <p:sp>
        <p:nvSpPr>
          <p:cNvPr id="11" name="Rectangle 10"/>
          <p:cNvSpPr/>
          <p:nvPr/>
        </p:nvSpPr>
        <p:spPr>
          <a:xfrm>
            <a:off x="7089675" y="4250598"/>
            <a:ext cx="4445769" cy="1200329"/>
          </a:xfrm>
          <a:prstGeom prst="rect">
            <a:avLst/>
          </a:prstGeom>
        </p:spPr>
        <p:txBody>
          <a:bodyPr wrap="square">
            <a:spAutoFit/>
          </a:bodyPr>
          <a:lstStyle/>
          <a:p>
            <a:pPr algn="ctr"/>
            <a:r>
              <a:rPr lang="en-GB" b="1" dirty="0" smtClean="0">
                <a:solidFill>
                  <a:srgbClr val="65AA00"/>
                </a:solidFill>
              </a:rPr>
              <a:t>Higher mortality risk</a:t>
            </a:r>
            <a:endParaRPr lang="en-GB" b="1" dirty="0">
              <a:solidFill>
                <a:srgbClr val="65AA00"/>
              </a:solidFill>
            </a:endParaRPr>
          </a:p>
          <a:p>
            <a:pPr marL="285750" indent="-285750">
              <a:buFont typeface="Arial" panose="020B0604020202020204" pitchFamily="34" charset="0"/>
              <a:buChar char="•"/>
            </a:pPr>
            <a:r>
              <a:rPr lang="en-GB" dirty="0">
                <a:solidFill>
                  <a:srgbClr val="65AA00"/>
                </a:solidFill>
              </a:rPr>
              <a:t>Short stature: </a:t>
            </a:r>
            <a:r>
              <a:rPr lang="en-GB" dirty="0" smtClean="0">
                <a:solidFill>
                  <a:srgbClr val="65AA00"/>
                </a:solidFill>
              </a:rPr>
              <a:t>	</a:t>
            </a:r>
            <a:r>
              <a:rPr lang="en-GB" dirty="0" err="1" smtClean="0">
                <a:solidFill>
                  <a:srgbClr val="65AA00"/>
                </a:solidFill>
              </a:rPr>
              <a:t>aHR</a:t>
            </a:r>
            <a:r>
              <a:rPr lang="en-GB" dirty="0" smtClean="0">
                <a:solidFill>
                  <a:srgbClr val="65AA00"/>
                </a:solidFill>
              </a:rPr>
              <a:t>: </a:t>
            </a:r>
            <a:r>
              <a:rPr lang="en-GB" b="1" dirty="0" smtClean="0">
                <a:solidFill>
                  <a:srgbClr val="65AA00"/>
                </a:solidFill>
              </a:rPr>
              <a:t>2.30</a:t>
            </a:r>
            <a:r>
              <a:rPr lang="en-GB" dirty="0" smtClean="0">
                <a:solidFill>
                  <a:srgbClr val="65AA00"/>
                </a:solidFill>
              </a:rPr>
              <a:t> (2.03-2.86)  </a:t>
            </a:r>
            <a:endParaRPr lang="en-GB" dirty="0">
              <a:solidFill>
                <a:srgbClr val="65AA00"/>
              </a:solidFill>
            </a:endParaRPr>
          </a:p>
          <a:p>
            <a:pPr marL="285750" indent="-285750">
              <a:buFont typeface="Arial" panose="020B0604020202020204" pitchFamily="34" charset="0"/>
              <a:buChar char="•"/>
            </a:pPr>
            <a:r>
              <a:rPr lang="en-GB" dirty="0" smtClean="0">
                <a:solidFill>
                  <a:srgbClr val="65AA00"/>
                </a:solidFill>
              </a:rPr>
              <a:t>Underweight:	</a:t>
            </a:r>
            <a:r>
              <a:rPr lang="en-GB" dirty="0" err="1" smtClean="0">
                <a:solidFill>
                  <a:srgbClr val="65AA00"/>
                </a:solidFill>
              </a:rPr>
              <a:t>aHR</a:t>
            </a:r>
            <a:r>
              <a:rPr lang="en-GB" dirty="0" smtClean="0">
                <a:solidFill>
                  <a:srgbClr val="65AA00"/>
                </a:solidFill>
              </a:rPr>
              <a:t>: </a:t>
            </a:r>
            <a:r>
              <a:rPr lang="en-GB" b="1" dirty="0" smtClean="0">
                <a:solidFill>
                  <a:srgbClr val="65AA00"/>
                </a:solidFill>
              </a:rPr>
              <a:t>1.76</a:t>
            </a:r>
            <a:r>
              <a:rPr lang="en-GB" dirty="0" smtClean="0">
                <a:solidFill>
                  <a:srgbClr val="65AA00"/>
                </a:solidFill>
              </a:rPr>
              <a:t> (1.38-2.23)</a:t>
            </a:r>
          </a:p>
          <a:p>
            <a:pPr marL="285750" indent="-285750">
              <a:buFont typeface="Arial" panose="020B0604020202020204" pitchFamily="34" charset="0"/>
              <a:buChar char="•"/>
            </a:pPr>
            <a:r>
              <a:rPr lang="en-GB" dirty="0" smtClean="0">
                <a:solidFill>
                  <a:srgbClr val="65AA00"/>
                </a:solidFill>
              </a:rPr>
              <a:t>Obesity:	</a:t>
            </a:r>
            <a:r>
              <a:rPr lang="en-GB" dirty="0" err="1" smtClean="0">
                <a:solidFill>
                  <a:srgbClr val="65AA00"/>
                </a:solidFill>
              </a:rPr>
              <a:t>aHR</a:t>
            </a:r>
            <a:r>
              <a:rPr lang="en-GB" dirty="0" smtClean="0">
                <a:solidFill>
                  <a:srgbClr val="65AA00"/>
                </a:solidFill>
              </a:rPr>
              <a:t>: </a:t>
            </a:r>
            <a:r>
              <a:rPr lang="en-GB" b="1" dirty="0" smtClean="0">
                <a:solidFill>
                  <a:srgbClr val="65AA00"/>
                </a:solidFill>
              </a:rPr>
              <a:t>1.49</a:t>
            </a:r>
            <a:r>
              <a:rPr lang="en-GB" dirty="0" smtClean="0">
                <a:solidFill>
                  <a:srgbClr val="65AA00"/>
                </a:solidFill>
              </a:rPr>
              <a:t> (1.11-1.99)</a:t>
            </a:r>
            <a:endParaRPr lang="en-GB" dirty="0">
              <a:solidFill>
                <a:srgbClr val="65AA00"/>
              </a:solidFill>
            </a:endParaRPr>
          </a:p>
        </p:txBody>
      </p:sp>
      <p:pic>
        <p:nvPicPr>
          <p:cNvPr id="39" name="Image" descr="Image"/>
          <p:cNvPicPr>
            <a:picLocks noChangeAspect="1"/>
          </p:cNvPicPr>
          <p:nvPr/>
        </p:nvPicPr>
        <p:blipFill>
          <a:blip r:embed="rId4">
            <a:extLst/>
          </a:blip>
          <a:stretch>
            <a:fillRect/>
          </a:stretch>
        </p:blipFill>
        <p:spPr>
          <a:xfrm>
            <a:off x="11232126" y="4590436"/>
            <a:ext cx="381637" cy="640571"/>
          </a:xfrm>
          <a:prstGeom prst="rect">
            <a:avLst/>
          </a:prstGeom>
          <a:ln w="3175" cap="flat">
            <a:noFill/>
            <a:miter lim="400000"/>
          </a:ln>
          <a:effectLst/>
        </p:spPr>
      </p:pic>
    </p:spTree>
    <p:extLst>
      <p:ext uri="{BB962C8B-B14F-4D97-AF65-F5344CB8AC3E}">
        <p14:creationId xmlns:p14="http://schemas.microsoft.com/office/powerpoint/2010/main" val="28674288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dNeph_VisualAbstract_Template_NoText.potx" id="{B1C48F58-D1E0-4C98-814B-D3979964E517}" vid="{3276ECFE-687C-499A-B544-1DE21692DD6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3018</TotalTime>
  <Words>201</Words>
  <Application>Microsoft Office PowerPoint</Application>
  <PresentationFormat>Widescreen</PresentationFormat>
  <Paragraphs>28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IDEAS  initially using a combination of    monochromatic and triadic colours</dc:title>
  <dc:creator>Joseph Laycock</dc:creator>
  <cp:lastModifiedBy>Bonthuis, M.</cp:lastModifiedBy>
  <cp:revision>74</cp:revision>
  <dcterms:created xsi:type="dcterms:W3CDTF">2019-06-13T12:30:18Z</dcterms:created>
  <dcterms:modified xsi:type="dcterms:W3CDTF">2023-03-17T08:53:45Z</dcterms:modified>
</cp:coreProperties>
</file>